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18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notesSlides/notesSlide14.xml" ContentType="application/vnd.openxmlformats-officedocument.presentationml.notesSlide+xml"/>
  <Override PartName="/docProps/custom.xml" ContentType="application/vnd.openxmlformats-officedocument.custom-propertie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notesSlides/notesSlide13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</p:sldIdLst>
  <p:sldSz cx="9144000" cy="6858000" type="screen4x3"/>
  <p:notesSz cx="9144000" cy="6858000"/>
  <p:defaultTextStyle>
    <a:defPPr>
      <a:defRPr lang="th-TH"/>
    </a:defPPr>
    <a:lvl1pPr algn="l" rtl="0" fontAlgn="base">
      <a:spcBef>
        <a:spcPct val="0"/>
      </a:spcBef>
      <a:spcAft>
        <a:spcPct val="0"/>
      </a:spcAft>
      <a:defRPr sz="2800" kern="1200">
        <a:solidFill>
          <a:schemeClr val="tx1"/>
        </a:solidFill>
        <a:latin typeface="Arial" charset="0"/>
        <a:ea typeface="+mn-ea"/>
        <a:cs typeface="Angsana New" charset="-34"/>
      </a:defRPr>
    </a:lvl1pPr>
    <a:lvl2pPr marL="457200" algn="l" rtl="0" fontAlgn="base">
      <a:spcBef>
        <a:spcPct val="0"/>
      </a:spcBef>
      <a:spcAft>
        <a:spcPct val="0"/>
      </a:spcAft>
      <a:defRPr sz="2800" kern="1200">
        <a:solidFill>
          <a:schemeClr val="tx1"/>
        </a:solidFill>
        <a:latin typeface="Arial" charset="0"/>
        <a:ea typeface="+mn-ea"/>
        <a:cs typeface="Angsana New" charset="-34"/>
      </a:defRPr>
    </a:lvl2pPr>
    <a:lvl3pPr marL="914400" algn="l" rtl="0" fontAlgn="base">
      <a:spcBef>
        <a:spcPct val="0"/>
      </a:spcBef>
      <a:spcAft>
        <a:spcPct val="0"/>
      </a:spcAft>
      <a:defRPr sz="2800" kern="1200">
        <a:solidFill>
          <a:schemeClr val="tx1"/>
        </a:solidFill>
        <a:latin typeface="Arial" charset="0"/>
        <a:ea typeface="+mn-ea"/>
        <a:cs typeface="Angsana New" charset="-34"/>
      </a:defRPr>
    </a:lvl3pPr>
    <a:lvl4pPr marL="1371600" algn="l" rtl="0" fontAlgn="base">
      <a:spcBef>
        <a:spcPct val="0"/>
      </a:spcBef>
      <a:spcAft>
        <a:spcPct val="0"/>
      </a:spcAft>
      <a:defRPr sz="2800" kern="1200">
        <a:solidFill>
          <a:schemeClr val="tx1"/>
        </a:solidFill>
        <a:latin typeface="Arial" charset="0"/>
        <a:ea typeface="+mn-ea"/>
        <a:cs typeface="Angsana New" charset="-34"/>
      </a:defRPr>
    </a:lvl4pPr>
    <a:lvl5pPr marL="1828800" algn="l" rtl="0" fontAlgn="base">
      <a:spcBef>
        <a:spcPct val="0"/>
      </a:spcBef>
      <a:spcAft>
        <a:spcPct val="0"/>
      </a:spcAft>
      <a:defRPr sz="2800" kern="1200">
        <a:solidFill>
          <a:schemeClr val="tx1"/>
        </a:solidFill>
        <a:latin typeface="Arial" charset="0"/>
        <a:ea typeface="+mn-ea"/>
        <a:cs typeface="Angsana New" charset="-34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Arial" charset="0"/>
        <a:ea typeface="+mn-ea"/>
        <a:cs typeface="Angsana New" charset="-34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Arial" charset="0"/>
        <a:ea typeface="+mn-ea"/>
        <a:cs typeface="Angsana New" charset="-34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Arial" charset="0"/>
        <a:ea typeface="+mn-ea"/>
        <a:cs typeface="Angsana New" charset="-34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Arial" charset="0"/>
        <a:ea typeface="+mn-ea"/>
        <a:cs typeface="Angsana New" charset="-3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3" d="100"/>
          <a:sy n="73" d="100"/>
        </p:scale>
        <p:origin x="-1284" y="-9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962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Calibri" pitchFamily="34" charset="0"/>
                <a:cs typeface="Cordia New" pitchFamily="34" charset="-34"/>
              </a:defRPr>
            </a:lvl1pPr>
          </a:lstStyle>
          <a:p>
            <a:endParaRPr lang="th-TH"/>
          </a:p>
        </p:txBody>
      </p:sp>
      <p:sp>
        <p:nvSpPr>
          <p:cNvPr id="4403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180013" y="0"/>
            <a:ext cx="3962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itchFamily="34" charset="0"/>
                <a:cs typeface="Cordia New" pitchFamily="34" charset="-34"/>
              </a:defRPr>
            </a:lvl1pPr>
          </a:lstStyle>
          <a:p>
            <a:fld id="{3C576B50-A00A-4884-BD18-EF54EEE37DA2}" type="datetimeFigureOut">
              <a:rPr lang="th-TH"/>
              <a:pPr/>
              <a:t>15/02/60</a:t>
            </a:fld>
            <a:endParaRPr lang="th-TH"/>
          </a:p>
        </p:txBody>
      </p:sp>
      <p:sp>
        <p:nvSpPr>
          <p:cNvPr id="44036" name="Rectangle 4"/>
          <p:cNvSpPr>
            <a:spLocks noRot="1" noChangeArrowheads="1" noTextEdit="1"/>
          </p:cNvSpPr>
          <p:nvPr>
            <p:ph type="sldImg" idx="2"/>
          </p:nvPr>
        </p:nvSpPr>
        <p:spPr bwMode="auto">
          <a:xfrm>
            <a:off x="2857500" y="514350"/>
            <a:ext cx="3429000" cy="25717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4403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3257550"/>
            <a:ext cx="7315200" cy="3086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th-TH" smtClean="0"/>
              <a:t>Click to edit Master text styles</a:t>
            </a:r>
          </a:p>
          <a:p>
            <a:pPr lvl="1"/>
            <a:r>
              <a:rPr lang="th-TH" smtClean="0"/>
              <a:t>Second level</a:t>
            </a:r>
          </a:p>
          <a:p>
            <a:pPr lvl="2"/>
            <a:r>
              <a:rPr lang="th-TH" smtClean="0"/>
              <a:t>Third level</a:t>
            </a:r>
          </a:p>
          <a:p>
            <a:pPr lvl="3"/>
            <a:r>
              <a:rPr lang="th-TH" smtClean="0"/>
              <a:t>Fourth level</a:t>
            </a:r>
          </a:p>
          <a:p>
            <a:pPr lvl="4"/>
            <a:r>
              <a:rPr lang="th-TH" smtClean="0"/>
              <a:t>Fifth level</a:t>
            </a:r>
          </a:p>
        </p:txBody>
      </p:sp>
      <p:sp>
        <p:nvSpPr>
          <p:cNvPr id="4403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6513513"/>
            <a:ext cx="3962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Calibri" pitchFamily="34" charset="0"/>
                <a:cs typeface="Cordia New" pitchFamily="34" charset="-34"/>
              </a:defRPr>
            </a:lvl1pPr>
          </a:lstStyle>
          <a:p>
            <a:endParaRPr lang="th-TH"/>
          </a:p>
        </p:txBody>
      </p:sp>
      <p:sp>
        <p:nvSpPr>
          <p:cNvPr id="4403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itchFamily="34" charset="0"/>
                <a:cs typeface="Cordia New" pitchFamily="34" charset="-34"/>
              </a:defRPr>
            </a:lvl1pPr>
          </a:lstStyle>
          <a:p>
            <a:fld id="{42F2FC98-B2D0-4EA8-9E8F-EF923DCD55EF}" type="slidenum">
              <a:rPr lang="en-US"/>
              <a:pPr/>
              <a:t>‹#›</a:t>
            </a:fld>
            <a:endParaRPr lang="th-TH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Cordia New" pitchFamily="34" charset="-34"/>
      </a:defRPr>
    </a:lvl1pPr>
    <a:lvl2pPr marL="457200" algn="l" rtl="0" fontAlgn="base">
      <a:spcBef>
        <a:spcPct val="3000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Cordia New" pitchFamily="34" charset="-34"/>
      </a:defRPr>
    </a:lvl2pPr>
    <a:lvl3pPr marL="914400" algn="l" rtl="0" fontAlgn="base">
      <a:spcBef>
        <a:spcPct val="3000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Cordia New" pitchFamily="34" charset="-34"/>
      </a:defRPr>
    </a:lvl3pPr>
    <a:lvl4pPr marL="1371600" algn="l" rtl="0" fontAlgn="base">
      <a:spcBef>
        <a:spcPct val="3000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Cordia New" pitchFamily="34" charset="-34"/>
      </a:defRPr>
    </a:lvl4pPr>
    <a:lvl5pPr marL="1828800" algn="l" rtl="0" fontAlgn="base">
      <a:spcBef>
        <a:spcPct val="3000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Cordia New" pitchFamily="34" charset="-34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th-TH"/>
              <a:t>เมื่อเวลาผ่านไปจำนวนโหนดอาจเพิ่มขึ้นได้</a:t>
            </a:r>
            <a:r>
              <a:rPr lang="en-US"/>
              <a:t>(Dynamic)</a:t>
            </a:r>
            <a:r>
              <a:rPr lang="th-TH"/>
              <a:t> โดยอาจไม่เกิดโดดๆ ต้องมีเส้นเชื่อมคล้ายๆเฟสบุ้ค เรียกว่าการทำ </a:t>
            </a:r>
            <a:r>
              <a:rPr lang="en-US"/>
              <a:t>attachments </a:t>
            </a:r>
            <a:r>
              <a:rPr lang="th-TH"/>
              <a:t>เป็นการสร้างโหนดใหม่เชื่อมไปยังโหนดที่มีอยู่แล้ว </a:t>
            </a:r>
            <a:r>
              <a:rPr lang="en-US"/>
              <a:t>Example </a:t>
            </a:r>
            <a:r>
              <a:rPr lang="th-TH"/>
              <a:t>การองเว็ปเพจหนึ่ง</a:t>
            </a:r>
            <a:r>
              <a:rPr lang="en-US"/>
              <a:t>direct link</a:t>
            </a:r>
            <a:r>
              <a:rPr lang="th-TH"/>
              <a:t>ไปยังเว็ปเพจอื่นๆที่มีอยุ่แล้ว ลักษณะนี้ทำให้ เน็ตเวคเรามีการเปลี่ยนแปลงได้ ความไดนามิคขอตัว</a:t>
            </a:r>
            <a:r>
              <a:rPr lang="en-US"/>
              <a:t>network</a:t>
            </a:r>
            <a:r>
              <a:rPr lang="th-TH"/>
              <a:t>เนี่ย คือโหนดที่เพิ่มขึ้นๆ จะสร้างเส้นเชื่อมกับตัวก่อนหน้า ดังนั้นโหนดตัวแรกๆจะมีเส้นเชื่อมมากกว่าตัวหลังๆ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th-TH"/>
              <a:t>จะสร้างเส้นเชื่อมไปยังโหนดที่ป๊อปมากกว่า  คนที่รวยอยู๋แล้วก็จะรวยมากยิ่งขึ้น</a:t>
            </a:r>
            <a:r>
              <a:rPr lang="en-US"/>
              <a:t> Rich-get-richer</a:t>
            </a:r>
            <a:endParaRPr lang="th-TH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th-TH"/>
              <a:t>จากการทดลงของบาลา ได้ค่าแอลฟ่าเท่ากับสาม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th-TH"/>
              <a:t>เริ่มจากกราฟ</a:t>
            </a:r>
            <a:r>
              <a:rPr lang="en-US"/>
              <a:t>fully connected </a:t>
            </a:r>
            <a:r>
              <a:rPr lang="th-TH"/>
              <a:t>สามโหนด โหนดที่เกิดขึ้นมาใหม่ก็จะสร้างเส้นเชื่อมใหม่ แต่ตอนนี้มีดีกีเท่ากัน โอกาสสร้างเส้นเชื่อมก็จะเท่ากัน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th-TH"/>
              <a:t>โหนดที่มีดีกรีเยอะๆจะมีโอกาสถูกหยิบมาต่อได้มากกว่าดูในฐาน  จนในฐานคือจำนวน </a:t>
            </a:r>
            <a:r>
              <a:rPr lang="en-US"/>
              <a:t>degree</a:t>
            </a:r>
            <a:endParaRPr lang="th-TH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th-TH"/>
              <a:t>โหนดที่มีจำนวนดีกรีสูงสุดจะต่างจากตัวที่มีดีกรีต่ำสุดมาก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th-TH"/>
              <a:t>ต่างจาก</a:t>
            </a:r>
            <a:r>
              <a:rPr lang="en-US"/>
              <a:t>RandomGraph </a:t>
            </a:r>
            <a:r>
              <a:rPr lang="th-TH"/>
              <a:t>เพราะจะ</a:t>
            </a:r>
            <a:r>
              <a:rPr lang="en-US"/>
              <a:t>connect </a:t>
            </a:r>
            <a:r>
              <a:rPr lang="th-TH"/>
              <a:t>กันแต่</a:t>
            </a:r>
            <a:r>
              <a:rPr lang="en-US"/>
              <a:t>RG </a:t>
            </a:r>
            <a:r>
              <a:rPr lang="th-TH"/>
              <a:t>ไม่</a:t>
            </a:r>
            <a:r>
              <a:rPr lang="en-US"/>
              <a:t>connect </a:t>
            </a:r>
            <a:r>
              <a:rPr lang="th-TH"/>
              <a:t>ส่วน</a:t>
            </a:r>
            <a:r>
              <a:rPr lang="en-US"/>
              <a:t>BA</a:t>
            </a:r>
            <a:r>
              <a:rPr lang="th-TH"/>
              <a:t>เชื่อมทั้งหมด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th-TH"/>
              <a:t>การศึกษาการแพร่เชื้อตัวอย่างจาก </a:t>
            </a:r>
            <a:r>
              <a:rPr lang="en-US"/>
              <a:t>Random Graph </a:t>
            </a:r>
            <a:endParaRPr lang="th-TH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th-TH"/>
              <a:t>ถ้าเกิดว่ามองแกน</a:t>
            </a:r>
            <a:r>
              <a:rPr lang="en-US"/>
              <a:t>x</a:t>
            </a:r>
            <a:r>
              <a:rPr lang="th-TH"/>
              <a:t>คือลำดับสินค้าที่ขายดีสูงไปยังสินค้าที่ขายไม่ดี คือขายดีมีจำนวนน้อย ขายไม่ดีเยอะ ถ้าเราเพิ่มยอดขาย</a:t>
            </a:r>
            <a:r>
              <a:rPr lang="en-US"/>
              <a:t>tail</a:t>
            </a:r>
            <a:r>
              <a:rPr lang="th-TH"/>
              <a:t>ได้จำทำให้ด้กำไรมหาศาล เลยทำการโปรโมทให้ขายได้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Degree Distribution</a:t>
            </a:r>
            <a:r>
              <a:rPr lang="th-TH"/>
              <a:t> ใช้บอกความ </a:t>
            </a:r>
            <a:r>
              <a:rPr lang="en-US"/>
              <a:t>Popular </a:t>
            </a:r>
            <a:r>
              <a:rPr lang="th-TH"/>
              <a:t>ของโหนดนั้นๆได้ซึ่งไม่ค่อย </a:t>
            </a:r>
            <a:r>
              <a:rPr lang="en-US"/>
              <a:t>Balance</a:t>
            </a:r>
            <a:r>
              <a:rPr lang="th-TH"/>
              <a:t> เช่นพวกดารา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5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th-TH"/>
              <a:t>องคฺประกอบเล็กเป็นส่วนขององค์ประกอบใหญ่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th-TH"/>
              <a:t>คุณสมบัติของ</a:t>
            </a:r>
            <a:r>
              <a:rPr lang="en-US"/>
              <a:t> scalefree </a:t>
            </a:r>
            <a:r>
              <a:rPr lang="th-TH"/>
              <a:t>จะเกิดขึ้นกับของสิ่งนั้นที่รูปร่างเดิมแต่ขนาดต่างกัน เช่นการศึกษาช่วง</a:t>
            </a:r>
            <a:r>
              <a:rPr lang="en-US"/>
              <a:t>2-50</a:t>
            </a:r>
            <a:r>
              <a:rPr lang="th-TH"/>
              <a:t> จะ</a:t>
            </a:r>
            <a:r>
              <a:rPr lang="en-US"/>
              <a:t>infer</a:t>
            </a:r>
            <a:r>
              <a:rPr lang="th-TH"/>
              <a:t>ไปยัง</a:t>
            </a:r>
            <a:r>
              <a:rPr lang="en-US"/>
              <a:t>2-500</a:t>
            </a:r>
            <a:r>
              <a:rPr lang="th-TH"/>
              <a:t>ได้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th-TH"/>
              <a:t>กราฟจะเบ้ขวาสุดๆ แกน</a:t>
            </a:r>
            <a:r>
              <a:rPr lang="en-US"/>
              <a:t>x</a:t>
            </a:r>
            <a:r>
              <a:rPr lang="th-TH"/>
              <a:t>คือแกน</a:t>
            </a:r>
            <a:r>
              <a:rPr lang="en-US"/>
              <a:t>Degree </a:t>
            </a:r>
            <a:r>
              <a:rPr lang="th-TH"/>
              <a:t>แกน</a:t>
            </a:r>
            <a:r>
              <a:rPr lang="en-US"/>
              <a:t>y </a:t>
            </a:r>
            <a:r>
              <a:rPr lang="th-TH"/>
              <a:t>คือ</a:t>
            </a:r>
            <a:r>
              <a:rPr lang="en-US"/>
              <a:t>prob</a:t>
            </a:r>
            <a:r>
              <a:rPr lang="th-TH"/>
              <a:t> คือมีคนไม่เยอะที่มี </a:t>
            </a:r>
            <a:r>
              <a:rPr lang="en-US"/>
              <a:t>Degree </a:t>
            </a:r>
            <a:r>
              <a:rPr lang="th-TH"/>
              <a:t>มากๆ เรียกว่า </a:t>
            </a:r>
            <a:r>
              <a:rPr lang="en-US"/>
              <a:t>Power Law</a:t>
            </a:r>
            <a:r>
              <a:rPr lang="th-TH"/>
              <a:t> 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th-TH"/>
              <a:t>เป็นกราฟ </a:t>
            </a:r>
            <a:r>
              <a:rPr lang="en-US"/>
              <a:t>Log</a:t>
            </a:r>
            <a:endParaRPr lang="th-TH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th-TH"/>
              <a:t>ดูสมการ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th-TH"/>
              <a:t>ชันมากขึ้น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th-TH"/>
              <a:t>โหนดที่เกิดขึ้นมาใหม่จะพยายามหาเพื่อน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th-TH"/>
              <a:t>ปัจจัยแรก ในกรณีที่โหนดมีปริมาณเพิ่มขึ้นเรื่อยๆจะเลือกโหนดมาแล้วดูเส้นเชื่อม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th-TH"/>
              <a:t>เมื่อโหนดมีการเพิ่มขึ้น จะสร้างเส้นเชื่อมไปยังทุกๆโหนดแบบยูนิฟอม ทำให้ได้กรา </a:t>
            </a:r>
            <a:r>
              <a:rPr lang="en-US"/>
              <a:t>PowerLaw</a:t>
            </a:r>
            <a:r>
              <a:rPr lang="th-TH"/>
              <a:t> จากกราฟถ้าขนาดโหนดใหญ่จะได้ดีกรีมาก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k object 1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lIns="0" tIns="0" rIns="0" bIns="0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>
              <a:latin typeface="+mn-lt"/>
              <a:cs typeface="+mn-cs"/>
            </a:endParaRPr>
          </a:p>
        </p:txBody>
      </p:sp>
      <p:sp>
        <p:nvSpPr>
          <p:cNvPr id="5" name="bk object 17"/>
          <p:cNvSpPr/>
          <p:nvPr/>
        </p:nvSpPr>
        <p:spPr>
          <a:xfrm>
            <a:off x="428625" y="965200"/>
            <a:ext cx="8289925" cy="1206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lIns="0" tIns="0" rIns="0" bIns="0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>
              <a:latin typeface="+mn-lt"/>
              <a:cs typeface="+mn-cs"/>
            </a:endParaRPr>
          </a:p>
        </p:txBody>
      </p:sp>
      <p:sp>
        <p:nvSpPr>
          <p:cNvPr id="6" name="bk object 18"/>
          <p:cNvSpPr/>
          <p:nvPr/>
        </p:nvSpPr>
        <p:spPr>
          <a:xfrm>
            <a:off x="468313" y="1000125"/>
            <a:ext cx="8208962" cy="0"/>
          </a:xfrm>
          <a:custGeom>
            <a:avLst/>
            <a:gdLst/>
            <a:ahLst/>
            <a:cxnLst/>
            <a:rect l="l" t="t" r="r" b="b"/>
            <a:pathLst>
              <a:path w="8209280">
                <a:moveTo>
                  <a:pt x="0" y="0"/>
                </a:moveTo>
                <a:lnTo>
                  <a:pt x="8208911" y="0"/>
                </a:lnTo>
              </a:path>
            </a:pathLst>
          </a:custGeom>
          <a:ln w="38100">
            <a:solidFill>
              <a:srgbClr val="6699FF"/>
            </a:solidFill>
          </a:ln>
        </p:spPr>
        <p:txBody>
          <a:bodyPr lIns="0" tIns="0" rIns="0" bIns="0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>
              <a:latin typeface="+mn-lt"/>
              <a:cs typeface="+mn-cs"/>
            </a:endParaRPr>
          </a:p>
        </p:txBody>
      </p:sp>
      <p:sp>
        <p:nvSpPr>
          <p:cNvPr id="7" name="bk object 19"/>
          <p:cNvSpPr/>
          <p:nvPr/>
        </p:nvSpPr>
        <p:spPr>
          <a:xfrm>
            <a:off x="180975" y="6383338"/>
            <a:ext cx="1441450" cy="3286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lIns="0" tIns="0" rIns="0" bIns="0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>
              <a:latin typeface="+mn-lt"/>
              <a:cs typeface="+mn-cs"/>
            </a:endParaRPr>
          </a:p>
        </p:txBody>
      </p:sp>
      <p:sp>
        <p:nvSpPr>
          <p:cNvPr id="8" name="bk object 20"/>
          <p:cNvSpPr/>
          <p:nvPr/>
        </p:nvSpPr>
        <p:spPr>
          <a:xfrm>
            <a:off x="1693863" y="6383338"/>
            <a:ext cx="1147762" cy="37941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lIns="0" tIns="0" rIns="0" bIns="0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>
              <a:latin typeface="+mn-lt"/>
              <a:cs typeface="+mn-cs"/>
            </a:endParaRPr>
          </a:p>
        </p:txBody>
      </p:sp>
      <p:sp>
        <p:nvSpPr>
          <p:cNvPr id="9" name="bk object 21"/>
          <p:cNvSpPr/>
          <p:nvPr/>
        </p:nvSpPr>
        <p:spPr>
          <a:xfrm>
            <a:off x="258763" y="254000"/>
            <a:ext cx="3741737" cy="75406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lIns="0" tIns="0" rIns="0" bIns="0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>
              <a:latin typeface="+mn-lt"/>
              <a:cs typeface="+mn-cs"/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535940" y="403466"/>
            <a:ext cx="8072119" cy="548640"/>
          </a:xfrm>
          <a:prstGeom prst="rect">
            <a:avLst/>
          </a:prstGeom>
        </p:spPr>
        <p:txBody>
          <a:bodyPr/>
          <a:lstStyle>
            <a:lvl1pPr>
              <a:defRPr sz="3600" b="1" i="0">
                <a:solidFill>
                  <a:srgbClr val="1F487C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/>
          </a:p>
        </p:txBody>
      </p:sp>
      <p:sp>
        <p:nvSpPr>
          <p:cNvPr id="10" name="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th-TH"/>
              <a:t>Lecture 4-1: Power Laws and Preferential Attachment</a:t>
            </a:r>
          </a:p>
        </p:txBody>
      </p:sp>
      <p:sp>
        <p:nvSpPr>
          <p:cNvPr id="11" name="Holder 5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E46F04ED-182F-400F-A3BD-A118DD01DD6E}" type="datetimeFigureOut">
              <a:rPr lang="en-US"/>
              <a:pPr>
                <a:defRPr/>
              </a:pPr>
              <a:t>2/15/2017</a:t>
            </a:fld>
            <a:endParaRPr lang="en-US"/>
          </a:p>
        </p:txBody>
      </p:sp>
      <p:sp>
        <p:nvSpPr>
          <p:cNvPr id="12" name="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C49939E-49C0-4A15-8291-16265D401108}" type="slidenum">
              <a:rPr lang="th-TH"/>
              <a:pPr/>
              <a:t>‹#›</a:t>
            </a:fld>
            <a:endParaRPr lang="th-TH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k object 1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lIns="0" tIns="0" rIns="0" bIns="0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>
              <a:latin typeface="+mn-lt"/>
              <a:cs typeface="+mn-cs"/>
            </a:endParaRPr>
          </a:p>
        </p:txBody>
      </p:sp>
      <p:sp>
        <p:nvSpPr>
          <p:cNvPr id="5" name="bk object 17"/>
          <p:cNvSpPr/>
          <p:nvPr/>
        </p:nvSpPr>
        <p:spPr>
          <a:xfrm>
            <a:off x="428625" y="965200"/>
            <a:ext cx="8289925" cy="1206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lIns="0" tIns="0" rIns="0" bIns="0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>
              <a:latin typeface="+mn-lt"/>
              <a:cs typeface="+mn-cs"/>
            </a:endParaRPr>
          </a:p>
        </p:txBody>
      </p:sp>
      <p:sp>
        <p:nvSpPr>
          <p:cNvPr id="6" name="bk object 18"/>
          <p:cNvSpPr/>
          <p:nvPr/>
        </p:nvSpPr>
        <p:spPr>
          <a:xfrm>
            <a:off x="468313" y="1000125"/>
            <a:ext cx="8208962" cy="0"/>
          </a:xfrm>
          <a:custGeom>
            <a:avLst/>
            <a:gdLst/>
            <a:ahLst/>
            <a:cxnLst/>
            <a:rect l="l" t="t" r="r" b="b"/>
            <a:pathLst>
              <a:path w="8209280">
                <a:moveTo>
                  <a:pt x="0" y="0"/>
                </a:moveTo>
                <a:lnTo>
                  <a:pt x="8208911" y="0"/>
                </a:lnTo>
              </a:path>
            </a:pathLst>
          </a:custGeom>
          <a:ln w="38100">
            <a:solidFill>
              <a:srgbClr val="6699FF"/>
            </a:solidFill>
          </a:ln>
        </p:spPr>
        <p:txBody>
          <a:bodyPr lIns="0" tIns="0" rIns="0" bIns="0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>
              <a:latin typeface="+mn-lt"/>
              <a:cs typeface="+mn-cs"/>
            </a:endParaRPr>
          </a:p>
        </p:txBody>
      </p:sp>
      <p:sp>
        <p:nvSpPr>
          <p:cNvPr id="7" name="bk object 19"/>
          <p:cNvSpPr/>
          <p:nvPr/>
        </p:nvSpPr>
        <p:spPr>
          <a:xfrm>
            <a:off x="180975" y="6383338"/>
            <a:ext cx="1441450" cy="3286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lIns="0" tIns="0" rIns="0" bIns="0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>
              <a:latin typeface="+mn-lt"/>
              <a:cs typeface="+mn-cs"/>
            </a:endParaRPr>
          </a:p>
        </p:txBody>
      </p:sp>
      <p:sp>
        <p:nvSpPr>
          <p:cNvPr id="8" name="bk object 20"/>
          <p:cNvSpPr/>
          <p:nvPr/>
        </p:nvSpPr>
        <p:spPr>
          <a:xfrm>
            <a:off x="1693863" y="6383338"/>
            <a:ext cx="1147762" cy="37941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lIns="0" tIns="0" rIns="0" bIns="0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>
              <a:latin typeface="+mn-lt"/>
              <a:cs typeface="+mn-cs"/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 b="1" i="0">
                <a:solidFill>
                  <a:srgbClr val="1F487C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/>
          <a:lstStyle>
            <a:lvl1pPr>
              <a:defRPr sz="2400" b="0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9" name="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th-TH"/>
              <a:t>Lecture 4-1: Power Laws and Preferential Attachment</a:t>
            </a:r>
          </a:p>
        </p:txBody>
      </p:sp>
      <p:sp>
        <p:nvSpPr>
          <p:cNvPr id="10" name="Holder 5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A9DD55BD-2252-4947-883C-D4EA598BD419}" type="datetimeFigureOut">
              <a:rPr lang="en-US"/>
              <a:pPr>
                <a:defRPr/>
              </a:pPr>
              <a:t>2/15/2017</a:t>
            </a:fld>
            <a:endParaRPr lang="en-US"/>
          </a:p>
        </p:txBody>
      </p:sp>
      <p:sp>
        <p:nvSpPr>
          <p:cNvPr id="11" name="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C4E4E4B-1C54-4BCE-A234-67255BED5058}" type="slidenum">
              <a:rPr lang="th-TH"/>
              <a:pPr/>
              <a:t>‹#›</a:t>
            </a:fld>
            <a:endParaRPr lang="th-TH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k object 1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lIns="0" tIns="0" rIns="0" bIns="0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>
              <a:latin typeface="+mn-lt"/>
              <a:cs typeface="+mn-cs"/>
            </a:endParaRPr>
          </a:p>
        </p:txBody>
      </p:sp>
      <p:sp>
        <p:nvSpPr>
          <p:cNvPr id="6" name="bk object 17"/>
          <p:cNvSpPr/>
          <p:nvPr/>
        </p:nvSpPr>
        <p:spPr>
          <a:xfrm>
            <a:off x="428625" y="965200"/>
            <a:ext cx="8289925" cy="1206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lIns="0" tIns="0" rIns="0" bIns="0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>
              <a:latin typeface="+mn-lt"/>
              <a:cs typeface="+mn-cs"/>
            </a:endParaRPr>
          </a:p>
        </p:txBody>
      </p:sp>
      <p:sp>
        <p:nvSpPr>
          <p:cNvPr id="7" name="bk object 18"/>
          <p:cNvSpPr/>
          <p:nvPr/>
        </p:nvSpPr>
        <p:spPr>
          <a:xfrm>
            <a:off x="468313" y="1000125"/>
            <a:ext cx="8208962" cy="0"/>
          </a:xfrm>
          <a:custGeom>
            <a:avLst/>
            <a:gdLst/>
            <a:ahLst/>
            <a:cxnLst/>
            <a:rect l="l" t="t" r="r" b="b"/>
            <a:pathLst>
              <a:path w="8209280">
                <a:moveTo>
                  <a:pt x="0" y="0"/>
                </a:moveTo>
                <a:lnTo>
                  <a:pt x="8208911" y="0"/>
                </a:lnTo>
              </a:path>
            </a:pathLst>
          </a:custGeom>
          <a:ln w="38100">
            <a:solidFill>
              <a:srgbClr val="6699FF"/>
            </a:solidFill>
          </a:ln>
        </p:spPr>
        <p:txBody>
          <a:bodyPr lIns="0" tIns="0" rIns="0" bIns="0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>
              <a:latin typeface="+mn-lt"/>
              <a:cs typeface="+mn-cs"/>
            </a:endParaRPr>
          </a:p>
        </p:txBody>
      </p:sp>
      <p:sp>
        <p:nvSpPr>
          <p:cNvPr id="8" name="bk object 19"/>
          <p:cNvSpPr/>
          <p:nvPr/>
        </p:nvSpPr>
        <p:spPr>
          <a:xfrm>
            <a:off x="180975" y="6383338"/>
            <a:ext cx="1441450" cy="3286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lIns="0" tIns="0" rIns="0" bIns="0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>
              <a:latin typeface="+mn-lt"/>
              <a:cs typeface="+mn-cs"/>
            </a:endParaRPr>
          </a:p>
        </p:txBody>
      </p:sp>
      <p:sp>
        <p:nvSpPr>
          <p:cNvPr id="9" name="bk object 20"/>
          <p:cNvSpPr/>
          <p:nvPr/>
        </p:nvSpPr>
        <p:spPr>
          <a:xfrm>
            <a:off x="1693863" y="6383338"/>
            <a:ext cx="1147762" cy="37941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lIns="0" tIns="0" rIns="0" bIns="0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>
              <a:latin typeface="+mn-lt"/>
              <a:cs typeface="+mn-cs"/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 b="1" i="0">
                <a:solidFill>
                  <a:srgbClr val="1F487C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/>
          </a:p>
        </p:txBody>
      </p:sp>
      <p:sp>
        <p:nvSpPr>
          <p:cNvPr id="10" name="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th-TH"/>
              <a:t>Lecture 4-1: Power Laws and Preferential Attachment</a:t>
            </a:r>
          </a:p>
        </p:txBody>
      </p:sp>
      <p:sp>
        <p:nvSpPr>
          <p:cNvPr id="11" name="Holder 6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B7D3523-D2E0-4BAA-B495-8067EE0489DA}" type="datetimeFigureOut">
              <a:rPr lang="en-US"/>
              <a:pPr>
                <a:defRPr/>
              </a:pPr>
              <a:t>2/15/2017</a:t>
            </a:fld>
            <a:endParaRPr lang="en-US"/>
          </a:p>
        </p:txBody>
      </p:sp>
      <p:sp>
        <p:nvSpPr>
          <p:cNvPr id="12" name="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6A824F4-C1E2-4AF0-B4C8-AD703B46FC13}" type="slidenum">
              <a:rPr lang="th-TH"/>
              <a:pPr/>
              <a:t>‹#›</a:t>
            </a:fld>
            <a:endParaRPr lang="th-TH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k object 1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lIns="0" tIns="0" rIns="0" bIns="0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>
              <a:latin typeface="+mn-lt"/>
              <a:cs typeface="+mn-cs"/>
            </a:endParaRPr>
          </a:p>
        </p:txBody>
      </p:sp>
      <p:sp>
        <p:nvSpPr>
          <p:cNvPr id="4" name="bk object 17"/>
          <p:cNvSpPr/>
          <p:nvPr/>
        </p:nvSpPr>
        <p:spPr>
          <a:xfrm>
            <a:off x="428625" y="965200"/>
            <a:ext cx="8289925" cy="1206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lIns="0" tIns="0" rIns="0" bIns="0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>
              <a:latin typeface="+mn-lt"/>
              <a:cs typeface="+mn-cs"/>
            </a:endParaRPr>
          </a:p>
        </p:txBody>
      </p:sp>
      <p:sp>
        <p:nvSpPr>
          <p:cNvPr id="5" name="bk object 18"/>
          <p:cNvSpPr/>
          <p:nvPr/>
        </p:nvSpPr>
        <p:spPr>
          <a:xfrm>
            <a:off x="468313" y="1000125"/>
            <a:ext cx="8208962" cy="0"/>
          </a:xfrm>
          <a:custGeom>
            <a:avLst/>
            <a:gdLst/>
            <a:ahLst/>
            <a:cxnLst/>
            <a:rect l="l" t="t" r="r" b="b"/>
            <a:pathLst>
              <a:path w="8209280">
                <a:moveTo>
                  <a:pt x="0" y="0"/>
                </a:moveTo>
                <a:lnTo>
                  <a:pt x="8208911" y="0"/>
                </a:lnTo>
              </a:path>
            </a:pathLst>
          </a:custGeom>
          <a:ln w="38100">
            <a:solidFill>
              <a:srgbClr val="6699FF"/>
            </a:solidFill>
          </a:ln>
        </p:spPr>
        <p:txBody>
          <a:bodyPr lIns="0" tIns="0" rIns="0" bIns="0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>
              <a:latin typeface="+mn-lt"/>
              <a:cs typeface="+mn-cs"/>
            </a:endParaRPr>
          </a:p>
        </p:txBody>
      </p:sp>
      <p:sp>
        <p:nvSpPr>
          <p:cNvPr id="6" name="bk object 19"/>
          <p:cNvSpPr/>
          <p:nvPr/>
        </p:nvSpPr>
        <p:spPr>
          <a:xfrm>
            <a:off x="180975" y="6383338"/>
            <a:ext cx="1441450" cy="3286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lIns="0" tIns="0" rIns="0" bIns="0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>
              <a:latin typeface="+mn-lt"/>
              <a:cs typeface="+mn-cs"/>
            </a:endParaRPr>
          </a:p>
        </p:txBody>
      </p:sp>
      <p:sp>
        <p:nvSpPr>
          <p:cNvPr id="7" name="bk object 20"/>
          <p:cNvSpPr/>
          <p:nvPr/>
        </p:nvSpPr>
        <p:spPr>
          <a:xfrm>
            <a:off x="1693863" y="6383338"/>
            <a:ext cx="1147762" cy="37941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lIns="0" tIns="0" rIns="0" bIns="0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>
              <a:latin typeface="+mn-lt"/>
              <a:cs typeface="+mn-cs"/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 b="1" i="0">
                <a:solidFill>
                  <a:srgbClr val="1F487C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8" name="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th-TH"/>
              <a:t>Lecture 4-1: Power Laws and Preferential Attachment</a:t>
            </a:r>
          </a:p>
        </p:txBody>
      </p:sp>
      <p:sp>
        <p:nvSpPr>
          <p:cNvPr id="9" name="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A8204FBB-8733-4FDF-8100-2047FB7AD508}" type="datetimeFigureOut">
              <a:rPr lang="en-US"/>
              <a:pPr>
                <a:defRPr/>
              </a:pPr>
              <a:t>2/15/2017</a:t>
            </a:fld>
            <a:endParaRPr lang="en-US"/>
          </a:p>
        </p:txBody>
      </p:sp>
      <p:sp>
        <p:nvSpPr>
          <p:cNvPr id="10" name="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23B1EA3-1C58-48A9-A2AF-6F509E2984A2}" type="slidenum">
              <a:rPr lang="th-TH"/>
              <a:pPr/>
              <a:t>‹#›</a:t>
            </a:fld>
            <a:endParaRPr lang="th-TH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th-TH"/>
              <a:t>Lecture 4-1: Power Laws and Preferential Attachment</a:t>
            </a:r>
          </a:p>
        </p:txBody>
      </p:sp>
      <p:sp>
        <p:nvSpPr>
          <p:cNvPr id="3" name="Holder 5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A1D9A8F-5A62-403E-A6BC-FE9A784CE6DB}" type="datetimeFigureOut">
              <a:rPr lang="en-US"/>
              <a:pPr>
                <a:defRPr/>
              </a:pPr>
              <a:t>2/15/2017</a:t>
            </a:fld>
            <a:endParaRPr lang="en-US"/>
          </a:p>
        </p:txBody>
      </p:sp>
      <p:sp>
        <p:nvSpPr>
          <p:cNvPr id="4" name="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AC14C30-7B27-48A9-816F-CA2EE15292CE}" type="slidenum">
              <a:rPr lang="th-TH"/>
              <a:pPr/>
              <a:t>‹#›</a:t>
            </a:fld>
            <a:endParaRPr lang="th-TH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lIns="0" tIns="0" rIns="0" bIns="0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>
              <a:latin typeface="+mn-lt"/>
              <a:cs typeface="+mn-cs"/>
            </a:endParaRPr>
          </a:p>
        </p:txBody>
      </p:sp>
      <p:sp>
        <p:nvSpPr>
          <p:cNvPr id="1027" name="Holder 2"/>
          <p:cNvSpPr>
            <a:spLocks noGrp="1"/>
          </p:cNvSpPr>
          <p:nvPr>
            <p:ph type="title"/>
          </p:nvPr>
        </p:nvSpPr>
        <p:spPr bwMode="auto">
          <a:xfrm>
            <a:off x="536575" y="403225"/>
            <a:ext cx="8070850" cy="549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endParaRPr lang="th-TH" smtClean="0"/>
          </a:p>
        </p:txBody>
      </p:sp>
      <p:sp>
        <p:nvSpPr>
          <p:cNvPr id="1028" name="Holder 3"/>
          <p:cNvSpPr>
            <a:spLocks noGrp="1"/>
          </p:cNvSpPr>
          <p:nvPr>
            <p:ph type="body" idx="1"/>
          </p:nvPr>
        </p:nvSpPr>
        <p:spPr bwMode="auto">
          <a:xfrm>
            <a:off x="427038" y="1116013"/>
            <a:ext cx="8289925" cy="3322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endParaRPr lang="th-TH" smtClean="0"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352925" y="6492875"/>
            <a:ext cx="3462338" cy="153988"/>
          </a:xfrm>
          <a:prstGeom prst="rect">
            <a:avLst/>
          </a:prstGeo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1125"/>
              </a:lnSpc>
              <a:defRPr sz="1000" b="1">
                <a:solidFill>
                  <a:srgbClr val="1F487C"/>
                </a:solidFill>
                <a:latin typeface="Tahoma" pitchFamily="34" charset="0"/>
                <a:cs typeface="Tahoma" pitchFamily="34" charset="0"/>
              </a:defRPr>
            </a:lvl1pPr>
          </a:lstStyle>
          <a:p>
            <a:r>
              <a:rPr lang="th-TH"/>
              <a:t>Lecture 4-1: Power Laws and Preferential Attachment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8575"/>
            <a:ext cx="2103438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24910435-A498-4AE5-A006-77889FB777B9}" type="datetimeFigureOut">
              <a:rPr lang="en-US"/>
              <a:pPr>
                <a:defRPr/>
              </a:pPr>
              <a:t>2/15/2017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323263" y="6492875"/>
            <a:ext cx="212725" cy="153988"/>
          </a:xfrm>
          <a:prstGeom prst="rect">
            <a:avLst/>
          </a:prstGeo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1125"/>
              </a:lnSpc>
              <a:defRPr sz="1000" b="1">
                <a:solidFill>
                  <a:srgbClr val="1F487C"/>
                </a:solidFill>
                <a:latin typeface="Tahoma" pitchFamily="34" charset="0"/>
                <a:cs typeface="Tahoma" pitchFamily="34" charset="0"/>
              </a:defRPr>
            </a:lvl1pPr>
          </a:lstStyle>
          <a:p>
            <a:fld id="{7B48C51F-3D32-47DC-80C1-9A8975ADC9B0}" type="slidenum">
              <a:rPr lang="th-TH"/>
              <a:pPr/>
              <a:t>‹#›</a:t>
            </a:fld>
            <a:endParaRPr lang="th-TH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  <p:sldLayoutId id="2147483653" r:id="rId5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Calibri" pitchFamily="34" charset="0"/>
          <a:cs typeface="Angsana New" charset="-34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Calibri" pitchFamily="34" charset="0"/>
          <a:cs typeface="Angsana New" charset="-34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Calibri" pitchFamily="34" charset="0"/>
          <a:cs typeface="Angsana New" charset="-34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Calibri" pitchFamily="34" charset="0"/>
          <a:cs typeface="Angsana New" charset="-34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Calibri" pitchFamily="34" charset="0"/>
          <a:cs typeface="Angsana New" charset="-34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Calibri" pitchFamily="34" charset="0"/>
          <a:cs typeface="Angsana New" charset="-34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Calibri" pitchFamily="34" charset="0"/>
          <a:cs typeface="Angsana New" charset="-34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Calibri" pitchFamily="34" charset="0"/>
          <a:cs typeface="Angsana New" charset="-34"/>
        </a:defRPr>
      </a:lvl9pPr>
    </p:titleStyle>
    <p:bodyStyle>
      <a:lvl1pPr algn="l" rtl="0" eaLnBrk="0" fontAlgn="base" hangingPunct="0">
        <a:spcBef>
          <a:spcPct val="20000"/>
        </a:spcBef>
        <a:spcAft>
          <a:spcPct val="0"/>
        </a:spcAft>
        <a:defRPr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0" fontAlgn="base" hangingPunct="0">
        <a:spcBef>
          <a:spcPct val="20000"/>
        </a:spcBef>
        <a:spcAft>
          <a:spcPct val="0"/>
        </a:spcAft>
        <a:defRPr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0" fontAlgn="base" hangingPunct="0">
        <a:spcBef>
          <a:spcPct val="20000"/>
        </a:spcBef>
        <a:spcAft>
          <a:spcPct val="0"/>
        </a:spcAft>
        <a:defRPr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0" fontAlgn="base" hangingPunct="0">
        <a:spcBef>
          <a:spcPct val="20000"/>
        </a:spcBef>
        <a:spcAft>
          <a:spcPct val="0"/>
        </a:spcAft>
        <a:defRPr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0" fontAlgn="base" hangingPunct="0">
        <a:spcBef>
          <a:spcPct val="20000"/>
        </a:spcBef>
        <a:spcAft>
          <a:spcPct val="0"/>
        </a:spcAft>
        <a:defRPr>
          <a:solidFill>
            <a:schemeClr val="tx1"/>
          </a:solidFill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13" Type="http://schemas.openxmlformats.org/officeDocument/2006/relationships/image" Target="../media/image105.png"/><Relationship Id="rId3" Type="http://schemas.openxmlformats.org/officeDocument/2006/relationships/image" Target="../media/image95.png"/><Relationship Id="rId7" Type="http://schemas.openxmlformats.org/officeDocument/2006/relationships/image" Target="../media/image99.png"/><Relationship Id="rId12" Type="http://schemas.openxmlformats.org/officeDocument/2006/relationships/image" Target="../media/image10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11" Type="http://schemas.openxmlformats.org/officeDocument/2006/relationships/image" Target="../media/image103.png"/><Relationship Id="rId5" Type="http://schemas.openxmlformats.org/officeDocument/2006/relationships/image" Target="../media/image97.jpeg"/><Relationship Id="rId15" Type="http://schemas.openxmlformats.org/officeDocument/2006/relationships/image" Target="../media/image107.png"/><Relationship Id="rId10" Type="http://schemas.openxmlformats.org/officeDocument/2006/relationships/image" Target="../media/image102.png"/><Relationship Id="rId4" Type="http://schemas.openxmlformats.org/officeDocument/2006/relationships/image" Target="../media/image96.png"/><Relationship Id="rId9" Type="http://schemas.openxmlformats.org/officeDocument/2006/relationships/image" Target="../media/image101.png"/><Relationship Id="rId14" Type="http://schemas.openxmlformats.org/officeDocument/2006/relationships/image" Target="../media/image10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jpeg"/><Relationship Id="rId3" Type="http://schemas.openxmlformats.org/officeDocument/2006/relationships/image" Target="../media/image110.png"/><Relationship Id="rId7" Type="http://schemas.openxmlformats.org/officeDocument/2006/relationships/image" Target="../media/image1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3.jpeg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7" Type="http://schemas.openxmlformats.org/officeDocument/2006/relationships/image" Target="../media/image11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2.jpeg"/><Relationship Id="rId4" Type="http://schemas.openxmlformats.org/officeDocument/2006/relationships/image" Target="../media/image1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3" Type="http://schemas.openxmlformats.org/officeDocument/2006/relationships/image" Target="../media/image129.png"/><Relationship Id="rId7" Type="http://schemas.openxmlformats.org/officeDocument/2006/relationships/image" Target="../media/image1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2.png"/><Relationship Id="rId5" Type="http://schemas.openxmlformats.org/officeDocument/2006/relationships/image" Target="../media/image131.png"/><Relationship Id="rId4" Type="http://schemas.openxmlformats.org/officeDocument/2006/relationships/image" Target="../media/image13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png"/><Relationship Id="rId3" Type="http://schemas.openxmlformats.org/officeDocument/2006/relationships/image" Target="../media/image129.png"/><Relationship Id="rId7" Type="http://schemas.openxmlformats.org/officeDocument/2006/relationships/image" Target="../media/image13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2.png"/><Relationship Id="rId5" Type="http://schemas.openxmlformats.org/officeDocument/2006/relationships/image" Target="../media/image131.png"/><Relationship Id="rId4" Type="http://schemas.openxmlformats.org/officeDocument/2006/relationships/image" Target="../media/image135.png"/><Relationship Id="rId9" Type="http://schemas.openxmlformats.org/officeDocument/2006/relationships/image" Target="../media/image13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png"/><Relationship Id="rId13" Type="http://schemas.openxmlformats.org/officeDocument/2006/relationships/image" Target="../media/image147.png"/><Relationship Id="rId3" Type="http://schemas.openxmlformats.org/officeDocument/2006/relationships/image" Target="../media/image139.png"/><Relationship Id="rId7" Type="http://schemas.openxmlformats.org/officeDocument/2006/relationships/image" Target="../media/image142.png"/><Relationship Id="rId12" Type="http://schemas.openxmlformats.org/officeDocument/2006/relationships/image" Target="../media/image14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1.png"/><Relationship Id="rId11" Type="http://schemas.openxmlformats.org/officeDocument/2006/relationships/image" Target="../media/image132.png"/><Relationship Id="rId5" Type="http://schemas.openxmlformats.org/officeDocument/2006/relationships/image" Target="../media/image131.png"/><Relationship Id="rId10" Type="http://schemas.openxmlformats.org/officeDocument/2006/relationships/image" Target="../media/image145.png"/><Relationship Id="rId4" Type="http://schemas.openxmlformats.org/officeDocument/2006/relationships/image" Target="../media/image140.png"/><Relationship Id="rId9" Type="http://schemas.openxmlformats.org/officeDocument/2006/relationships/image" Target="../media/image144.png"/><Relationship Id="rId14" Type="http://schemas.openxmlformats.org/officeDocument/2006/relationships/image" Target="../media/image14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3" Type="http://schemas.openxmlformats.org/officeDocument/2006/relationships/image" Target="../media/image139.png"/><Relationship Id="rId7" Type="http://schemas.openxmlformats.org/officeDocument/2006/relationships/image" Target="../media/image142.png"/><Relationship Id="rId12" Type="http://schemas.openxmlformats.org/officeDocument/2006/relationships/image" Target="../media/image154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1.png"/><Relationship Id="rId11" Type="http://schemas.openxmlformats.org/officeDocument/2006/relationships/image" Target="../media/image153.png"/><Relationship Id="rId5" Type="http://schemas.openxmlformats.org/officeDocument/2006/relationships/image" Target="../media/image131.png"/><Relationship Id="rId10" Type="http://schemas.openxmlformats.org/officeDocument/2006/relationships/image" Target="../media/image152.png"/><Relationship Id="rId4" Type="http://schemas.openxmlformats.org/officeDocument/2006/relationships/image" Target="../media/image149.png"/><Relationship Id="rId9" Type="http://schemas.openxmlformats.org/officeDocument/2006/relationships/image" Target="../media/image15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jpe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4.jpeg"/><Relationship Id="rId5" Type="http://schemas.openxmlformats.org/officeDocument/2006/relationships/image" Target="../media/image160.png"/><Relationship Id="rId4" Type="http://schemas.openxmlformats.org/officeDocument/2006/relationships/image" Target="../media/image119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63.jpeg"/><Relationship Id="rId4" Type="http://schemas.openxmlformats.org/officeDocument/2006/relationships/image" Target="../media/image16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6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9.jpeg"/><Relationship Id="rId4" Type="http://schemas.openxmlformats.org/officeDocument/2006/relationships/image" Target="../media/image16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2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7" Type="http://schemas.openxmlformats.org/officeDocument/2006/relationships/image" Target="../media/image17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5.png"/><Relationship Id="rId5" Type="http://schemas.openxmlformats.org/officeDocument/2006/relationships/image" Target="../media/image174.png"/><Relationship Id="rId4" Type="http://schemas.openxmlformats.org/officeDocument/2006/relationships/image" Target="../media/image2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2.jpeg"/><Relationship Id="rId3" Type="http://schemas.openxmlformats.org/officeDocument/2006/relationships/image" Target="../media/image177.png"/><Relationship Id="rId7" Type="http://schemas.openxmlformats.org/officeDocument/2006/relationships/image" Target="../media/image181.jpeg"/><Relationship Id="rId12" Type="http://schemas.openxmlformats.org/officeDocument/2006/relationships/image" Target="../media/image186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0.png"/><Relationship Id="rId11" Type="http://schemas.openxmlformats.org/officeDocument/2006/relationships/image" Target="../media/image185.jpeg"/><Relationship Id="rId5" Type="http://schemas.openxmlformats.org/officeDocument/2006/relationships/image" Target="../media/image179.png"/><Relationship Id="rId10" Type="http://schemas.openxmlformats.org/officeDocument/2006/relationships/image" Target="../media/image184.jpeg"/><Relationship Id="rId4" Type="http://schemas.openxmlformats.org/officeDocument/2006/relationships/image" Target="../media/image127.png"/><Relationship Id="rId9" Type="http://schemas.openxmlformats.org/officeDocument/2006/relationships/image" Target="../media/image183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7.png"/><Relationship Id="rId4" Type="http://schemas.openxmlformats.org/officeDocument/2006/relationships/image" Target="../media/image12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6.png"/><Relationship Id="rId18" Type="http://schemas.openxmlformats.org/officeDocument/2006/relationships/image" Target="../media/image41.png"/><Relationship Id="rId26" Type="http://schemas.openxmlformats.org/officeDocument/2006/relationships/image" Target="../media/image49.png"/><Relationship Id="rId39" Type="http://schemas.openxmlformats.org/officeDocument/2006/relationships/image" Target="../media/image62.png"/><Relationship Id="rId21" Type="http://schemas.openxmlformats.org/officeDocument/2006/relationships/image" Target="../media/image44.png"/><Relationship Id="rId34" Type="http://schemas.openxmlformats.org/officeDocument/2006/relationships/image" Target="../media/image57.png"/><Relationship Id="rId42" Type="http://schemas.openxmlformats.org/officeDocument/2006/relationships/image" Target="../media/image65.png"/><Relationship Id="rId47" Type="http://schemas.openxmlformats.org/officeDocument/2006/relationships/image" Target="../media/image70.png"/><Relationship Id="rId50" Type="http://schemas.openxmlformats.org/officeDocument/2006/relationships/image" Target="../media/image73.png"/><Relationship Id="rId55" Type="http://schemas.openxmlformats.org/officeDocument/2006/relationships/image" Target="../media/image78.png"/><Relationship Id="rId63" Type="http://schemas.openxmlformats.org/officeDocument/2006/relationships/image" Target="../media/image8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6" Type="http://schemas.openxmlformats.org/officeDocument/2006/relationships/image" Target="../media/image39.png"/><Relationship Id="rId20" Type="http://schemas.openxmlformats.org/officeDocument/2006/relationships/image" Target="../media/image43.png"/><Relationship Id="rId29" Type="http://schemas.openxmlformats.org/officeDocument/2006/relationships/image" Target="../media/image52.png"/><Relationship Id="rId41" Type="http://schemas.openxmlformats.org/officeDocument/2006/relationships/image" Target="../media/image64.png"/><Relationship Id="rId54" Type="http://schemas.openxmlformats.org/officeDocument/2006/relationships/image" Target="../media/image77.png"/><Relationship Id="rId62" Type="http://schemas.openxmlformats.org/officeDocument/2006/relationships/image" Target="../media/image8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24" Type="http://schemas.openxmlformats.org/officeDocument/2006/relationships/image" Target="../media/image47.png"/><Relationship Id="rId32" Type="http://schemas.openxmlformats.org/officeDocument/2006/relationships/image" Target="../media/image55.png"/><Relationship Id="rId37" Type="http://schemas.openxmlformats.org/officeDocument/2006/relationships/image" Target="../media/image60.png"/><Relationship Id="rId40" Type="http://schemas.openxmlformats.org/officeDocument/2006/relationships/image" Target="../media/image63.png"/><Relationship Id="rId45" Type="http://schemas.openxmlformats.org/officeDocument/2006/relationships/image" Target="../media/image68.png"/><Relationship Id="rId53" Type="http://schemas.openxmlformats.org/officeDocument/2006/relationships/image" Target="../media/image76.png"/><Relationship Id="rId58" Type="http://schemas.openxmlformats.org/officeDocument/2006/relationships/image" Target="../media/image81.png"/><Relationship Id="rId5" Type="http://schemas.openxmlformats.org/officeDocument/2006/relationships/image" Target="../media/image28.png"/><Relationship Id="rId15" Type="http://schemas.openxmlformats.org/officeDocument/2006/relationships/image" Target="../media/image38.png"/><Relationship Id="rId23" Type="http://schemas.openxmlformats.org/officeDocument/2006/relationships/image" Target="../media/image46.png"/><Relationship Id="rId28" Type="http://schemas.openxmlformats.org/officeDocument/2006/relationships/image" Target="../media/image51.png"/><Relationship Id="rId36" Type="http://schemas.openxmlformats.org/officeDocument/2006/relationships/image" Target="../media/image59.png"/><Relationship Id="rId49" Type="http://schemas.openxmlformats.org/officeDocument/2006/relationships/image" Target="../media/image72.png"/><Relationship Id="rId57" Type="http://schemas.openxmlformats.org/officeDocument/2006/relationships/image" Target="../media/image80.png"/><Relationship Id="rId61" Type="http://schemas.openxmlformats.org/officeDocument/2006/relationships/image" Target="../media/image84.png"/><Relationship Id="rId10" Type="http://schemas.openxmlformats.org/officeDocument/2006/relationships/image" Target="../media/image33.png"/><Relationship Id="rId19" Type="http://schemas.openxmlformats.org/officeDocument/2006/relationships/image" Target="../media/image42.png"/><Relationship Id="rId31" Type="http://schemas.openxmlformats.org/officeDocument/2006/relationships/image" Target="../media/image54.png"/><Relationship Id="rId44" Type="http://schemas.openxmlformats.org/officeDocument/2006/relationships/image" Target="../media/image67.png"/><Relationship Id="rId52" Type="http://schemas.openxmlformats.org/officeDocument/2006/relationships/image" Target="../media/image75.png"/><Relationship Id="rId60" Type="http://schemas.openxmlformats.org/officeDocument/2006/relationships/image" Target="../media/image83.png"/><Relationship Id="rId65" Type="http://schemas.openxmlformats.org/officeDocument/2006/relationships/image" Target="../media/image88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Relationship Id="rId14" Type="http://schemas.openxmlformats.org/officeDocument/2006/relationships/image" Target="../media/image37.png"/><Relationship Id="rId22" Type="http://schemas.openxmlformats.org/officeDocument/2006/relationships/image" Target="../media/image45.png"/><Relationship Id="rId27" Type="http://schemas.openxmlformats.org/officeDocument/2006/relationships/image" Target="../media/image50.png"/><Relationship Id="rId30" Type="http://schemas.openxmlformats.org/officeDocument/2006/relationships/image" Target="../media/image53.png"/><Relationship Id="rId35" Type="http://schemas.openxmlformats.org/officeDocument/2006/relationships/image" Target="../media/image58.png"/><Relationship Id="rId43" Type="http://schemas.openxmlformats.org/officeDocument/2006/relationships/image" Target="../media/image66.png"/><Relationship Id="rId48" Type="http://schemas.openxmlformats.org/officeDocument/2006/relationships/image" Target="../media/image71.png"/><Relationship Id="rId56" Type="http://schemas.openxmlformats.org/officeDocument/2006/relationships/image" Target="../media/image79.png"/><Relationship Id="rId64" Type="http://schemas.openxmlformats.org/officeDocument/2006/relationships/image" Target="../media/image87.png"/><Relationship Id="rId8" Type="http://schemas.openxmlformats.org/officeDocument/2006/relationships/image" Target="../media/image31.png"/><Relationship Id="rId51" Type="http://schemas.openxmlformats.org/officeDocument/2006/relationships/image" Target="../media/image74.png"/><Relationship Id="rId3" Type="http://schemas.openxmlformats.org/officeDocument/2006/relationships/image" Target="../media/image26.png"/><Relationship Id="rId12" Type="http://schemas.openxmlformats.org/officeDocument/2006/relationships/image" Target="../media/image35.png"/><Relationship Id="rId17" Type="http://schemas.openxmlformats.org/officeDocument/2006/relationships/image" Target="../media/image40.png"/><Relationship Id="rId25" Type="http://schemas.openxmlformats.org/officeDocument/2006/relationships/image" Target="../media/image48.png"/><Relationship Id="rId33" Type="http://schemas.openxmlformats.org/officeDocument/2006/relationships/image" Target="../media/image56.png"/><Relationship Id="rId38" Type="http://schemas.openxmlformats.org/officeDocument/2006/relationships/image" Target="../media/image61.png"/><Relationship Id="rId46" Type="http://schemas.openxmlformats.org/officeDocument/2006/relationships/image" Target="../media/image69.png"/><Relationship Id="rId59" Type="http://schemas.openxmlformats.org/officeDocument/2006/relationships/image" Target="../media/image8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1.jpeg"/><Relationship Id="rId4" Type="http://schemas.openxmlformats.org/officeDocument/2006/relationships/image" Target="../media/image9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object 2"/>
          <p:cNvSpPr>
            <a:spLocks noChangeArrowheads="1"/>
          </p:cNvSpPr>
          <p:nvPr/>
        </p:nvSpPr>
        <p:spPr bwMode="auto">
          <a:xfrm>
            <a:off x="3708400" y="3413125"/>
            <a:ext cx="4978400" cy="12065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7170" name="object 3"/>
          <p:cNvSpPr>
            <a:spLocks/>
          </p:cNvSpPr>
          <p:nvPr/>
        </p:nvSpPr>
        <p:spPr bwMode="auto">
          <a:xfrm>
            <a:off x="3748088" y="3449638"/>
            <a:ext cx="4895850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4896548" y="0"/>
              </a:cxn>
            </a:cxnLst>
            <a:rect l="0" t="0" r="r" b="b"/>
            <a:pathLst>
              <a:path w="4897120">
                <a:moveTo>
                  <a:pt x="0" y="0"/>
                </a:moveTo>
                <a:lnTo>
                  <a:pt x="4896548" y="0"/>
                </a:lnTo>
              </a:path>
            </a:pathLst>
          </a:custGeom>
          <a:noFill/>
          <a:ln w="38100">
            <a:solidFill>
              <a:srgbClr val="6699FF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7171" name="object 4"/>
          <p:cNvSpPr>
            <a:spLocks noChangeArrowheads="1"/>
          </p:cNvSpPr>
          <p:nvPr/>
        </p:nvSpPr>
        <p:spPr bwMode="auto">
          <a:xfrm>
            <a:off x="4167188" y="5664200"/>
            <a:ext cx="2212975" cy="503238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7172" name="object 5"/>
          <p:cNvSpPr>
            <a:spLocks noChangeArrowheads="1"/>
          </p:cNvSpPr>
          <p:nvPr/>
        </p:nvSpPr>
        <p:spPr bwMode="auto">
          <a:xfrm>
            <a:off x="6521450" y="5662613"/>
            <a:ext cx="1765300" cy="582612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7173" name="object 6"/>
          <p:cNvSpPr>
            <a:spLocks noChangeArrowheads="1"/>
          </p:cNvSpPr>
          <p:nvPr/>
        </p:nvSpPr>
        <p:spPr bwMode="auto">
          <a:xfrm>
            <a:off x="74613" y="1789113"/>
            <a:ext cx="3759200" cy="3219450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7174" name="object 7"/>
          <p:cNvSpPr>
            <a:spLocks noChangeArrowheads="1"/>
          </p:cNvSpPr>
          <p:nvPr/>
        </p:nvSpPr>
        <p:spPr bwMode="auto">
          <a:xfrm>
            <a:off x="3695700" y="684213"/>
            <a:ext cx="5154613" cy="2697162"/>
          </a:xfrm>
          <a:prstGeom prst="rect">
            <a:avLst/>
          </a:prstGeom>
          <a:blipFill dpi="0" rotWithShape="1">
            <a:blip r:embed="rId6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7175" name="object 8"/>
          <p:cNvSpPr>
            <a:spLocks noChangeArrowheads="1"/>
          </p:cNvSpPr>
          <p:nvPr/>
        </p:nvSpPr>
        <p:spPr bwMode="auto">
          <a:xfrm>
            <a:off x="3694113" y="3560763"/>
            <a:ext cx="1384300" cy="379412"/>
          </a:xfrm>
          <a:prstGeom prst="rect">
            <a:avLst/>
          </a:prstGeom>
          <a:blipFill dpi="0" rotWithShape="1">
            <a:blip r:embed="rId7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7176" name="object 9"/>
          <p:cNvSpPr>
            <a:spLocks noChangeArrowheads="1"/>
          </p:cNvSpPr>
          <p:nvPr/>
        </p:nvSpPr>
        <p:spPr bwMode="auto">
          <a:xfrm>
            <a:off x="4767263" y="3560763"/>
            <a:ext cx="3184525" cy="379412"/>
          </a:xfrm>
          <a:prstGeom prst="rect">
            <a:avLst/>
          </a:prstGeom>
          <a:blipFill dpi="0" rotWithShape="1">
            <a:blip r:embed="rId8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7177" name="object 10"/>
          <p:cNvSpPr>
            <a:spLocks noChangeArrowheads="1"/>
          </p:cNvSpPr>
          <p:nvPr/>
        </p:nvSpPr>
        <p:spPr bwMode="auto">
          <a:xfrm>
            <a:off x="3694113" y="4164013"/>
            <a:ext cx="4097337" cy="379412"/>
          </a:xfrm>
          <a:prstGeom prst="rect">
            <a:avLst/>
          </a:prstGeom>
          <a:blipFill dpi="0" rotWithShape="1">
            <a:blip r:embed="rId9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7178" name="object 11"/>
          <p:cNvSpPr>
            <a:spLocks noChangeArrowheads="1"/>
          </p:cNvSpPr>
          <p:nvPr/>
        </p:nvSpPr>
        <p:spPr bwMode="auto">
          <a:xfrm>
            <a:off x="3694113" y="4465638"/>
            <a:ext cx="2686050" cy="379412"/>
          </a:xfrm>
          <a:prstGeom prst="rect">
            <a:avLst/>
          </a:prstGeom>
          <a:blipFill dpi="0" rotWithShape="1">
            <a:blip r:embed="rId10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7179" name="object 12"/>
          <p:cNvSpPr>
            <a:spLocks noChangeArrowheads="1"/>
          </p:cNvSpPr>
          <p:nvPr/>
        </p:nvSpPr>
        <p:spPr bwMode="auto">
          <a:xfrm>
            <a:off x="6069013" y="4465638"/>
            <a:ext cx="1238250" cy="379412"/>
          </a:xfrm>
          <a:prstGeom prst="rect">
            <a:avLst/>
          </a:prstGeom>
          <a:blipFill dpi="0" rotWithShape="1">
            <a:blip r:embed="rId11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7180" name="object 13"/>
          <p:cNvSpPr>
            <a:spLocks noChangeArrowheads="1"/>
          </p:cNvSpPr>
          <p:nvPr/>
        </p:nvSpPr>
        <p:spPr bwMode="auto">
          <a:xfrm>
            <a:off x="7070725" y="4465638"/>
            <a:ext cx="1298575" cy="379412"/>
          </a:xfrm>
          <a:prstGeom prst="rect">
            <a:avLst/>
          </a:prstGeom>
          <a:blipFill dpi="0" rotWithShape="1">
            <a:blip r:embed="rId12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7181" name="object 14"/>
          <p:cNvSpPr>
            <a:spLocks noChangeArrowheads="1"/>
          </p:cNvSpPr>
          <p:nvPr/>
        </p:nvSpPr>
        <p:spPr bwMode="auto">
          <a:xfrm>
            <a:off x="3694113" y="4767263"/>
            <a:ext cx="2241550" cy="379412"/>
          </a:xfrm>
          <a:prstGeom prst="rect">
            <a:avLst/>
          </a:prstGeom>
          <a:blipFill dpi="0" rotWithShape="1">
            <a:blip r:embed="rId13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825875" y="3635375"/>
            <a:ext cx="4391025" cy="1487488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/>
            <a:r>
              <a:rPr lang="th-TH" sz="1800">
                <a:solidFill>
                  <a:srgbClr val="E36C09"/>
                </a:solidFill>
                <a:latin typeface="Tahoma" pitchFamily="34" charset="0"/>
                <a:cs typeface="Tahoma" pitchFamily="34" charset="0"/>
              </a:rPr>
              <a:t>01204456 Social Networks Data Mining</a:t>
            </a:r>
            <a:endParaRPr lang="th-TH" sz="1800">
              <a:latin typeface="Tahoma" pitchFamily="34" charset="0"/>
              <a:cs typeface="Tahoma" pitchFamily="34" charset="0"/>
            </a:endParaRPr>
          </a:p>
          <a:p>
            <a:pPr marL="12700">
              <a:spcBef>
                <a:spcPts val="13"/>
              </a:spcBef>
            </a:pPr>
            <a:endParaRPr lang="th-TH" sz="2000">
              <a:latin typeface="Times New Roman" pitchFamily="18" charset="0"/>
              <a:cs typeface="Times New Roman" pitchFamily="18" charset="0"/>
            </a:endParaRPr>
          </a:p>
          <a:p>
            <a:pPr marL="12700">
              <a:lnSpc>
                <a:spcPct val="110000"/>
              </a:lnSpc>
            </a:pPr>
            <a:r>
              <a:rPr lang="th-TH" sz="1800">
                <a:solidFill>
                  <a:srgbClr val="E36C09"/>
                </a:solidFill>
                <a:latin typeface="Tahoma" pitchFamily="34" charset="0"/>
                <a:cs typeface="Tahoma" pitchFamily="34" charset="0"/>
              </a:rPr>
              <a:t>Department of Computer Engineering  Faculty of Engineering, Kasetsart University  Bangkok, Thailand.</a:t>
            </a:r>
            <a:endParaRPr lang="th-TH" sz="1800">
              <a:latin typeface="Tahoma" pitchFamily="34" charset="0"/>
              <a:cs typeface="Tahoma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6575" y="1116013"/>
            <a:ext cx="4276725" cy="376237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355600" indent="-34290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  <a:tabLst>
                <a:tab pos="354965" algn="l"/>
                <a:tab pos="355600" algn="l"/>
              </a:tabLst>
              <a:defRPr/>
            </a:pPr>
            <a:r>
              <a:rPr sz="2400" spc="-10" dirty="0">
                <a:latin typeface="Tahoma"/>
                <a:cs typeface="Tahoma"/>
              </a:rPr>
              <a:t>Straight </a:t>
            </a:r>
            <a:r>
              <a:rPr sz="2400" spc="-5" dirty="0">
                <a:latin typeface="Tahoma"/>
                <a:cs typeface="Tahoma"/>
              </a:rPr>
              <a:t>line on </a:t>
            </a:r>
            <a:r>
              <a:rPr sz="2400" dirty="0">
                <a:latin typeface="Tahoma"/>
                <a:cs typeface="Tahoma"/>
              </a:rPr>
              <a:t>a </a:t>
            </a:r>
            <a:r>
              <a:rPr sz="2400" spc="-5" dirty="0">
                <a:latin typeface="Tahoma"/>
                <a:cs typeface="Tahoma"/>
              </a:rPr>
              <a:t>log-log</a:t>
            </a:r>
            <a:r>
              <a:rPr sz="2400" spc="-40" dirty="0">
                <a:latin typeface="Tahoma"/>
                <a:cs typeface="Tahoma"/>
              </a:rPr>
              <a:t> </a:t>
            </a:r>
            <a:r>
              <a:rPr sz="2400" spc="-5" dirty="0">
                <a:latin typeface="Tahoma"/>
                <a:cs typeface="Tahoma"/>
              </a:rPr>
              <a:t>plot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16386" name="object 3"/>
          <p:cNvSpPr>
            <a:spLocks noChangeArrowheads="1"/>
          </p:cNvSpPr>
          <p:nvPr/>
        </p:nvSpPr>
        <p:spPr bwMode="auto">
          <a:xfrm>
            <a:off x="258763" y="254000"/>
            <a:ext cx="3151187" cy="754063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marL="12700" eaLnBrk="1" fontAlgn="auto" hangingPunct="1">
              <a:lnSpc>
                <a:spcPts val="4315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/>
              <a:t>Power</a:t>
            </a:r>
            <a:r>
              <a:rPr spc="-100" dirty="0"/>
              <a:t> </a:t>
            </a:r>
            <a:r>
              <a:rPr spc="-5" dirty="0"/>
              <a:t>Law</a:t>
            </a:r>
          </a:p>
        </p:txBody>
      </p:sp>
      <p:sp>
        <p:nvSpPr>
          <p:cNvPr id="16388" name="object 5"/>
          <p:cNvSpPr>
            <a:spLocks noChangeArrowheads="1"/>
          </p:cNvSpPr>
          <p:nvPr/>
        </p:nvSpPr>
        <p:spPr bwMode="auto">
          <a:xfrm>
            <a:off x="6604000" y="95250"/>
            <a:ext cx="2446338" cy="1954213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6389" name="object 6"/>
          <p:cNvSpPr>
            <a:spLocks noChangeArrowheads="1"/>
          </p:cNvSpPr>
          <p:nvPr/>
        </p:nvSpPr>
        <p:spPr bwMode="auto">
          <a:xfrm>
            <a:off x="6792913" y="287338"/>
            <a:ext cx="2066925" cy="1573212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6390" name="object 7"/>
          <p:cNvSpPr>
            <a:spLocks/>
          </p:cNvSpPr>
          <p:nvPr/>
        </p:nvSpPr>
        <p:spPr bwMode="auto">
          <a:xfrm>
            <a:off x="7523163" y="285750"/>
            <a:ext cx="898525" cy="18732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898080" y="0"/>
              </a:cxn>
              <a:cxn ang="0">
                <a:pos x="898080" y="187451"/>
              </a:cxn>
              <a:cxn ang="0">
                <a:pos x="0" y="187451"/>
              </a:cxn>
              <a:cxn ang="0">
                <a:pos x="0" y="0"/>
              </a:cxn>
            </a:cxnLst>
            <a:rect l="0" t="0" r="r" b="b"/>
            <a:pathLst>
              <a:path w="898525" h="187959">
                <a:moveTo>
                  <a:pt x="0" y="0"/>
                </a:moveTo>
                <a:lnTo>
                  <a:pt x="898080" y="0"/>
                </a:lnTo>
                <a:lnTo>
                  <a:pt x="898080" y="187451"/>
                </a:lnTo>
                <a:lnTo>
                  <a:pt x="0" y="18745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8" name="object 8"/>
          <p:cNvSpPr txBox="1"/>
          <p:nvPr/>
        </p:nvSpPr>
        <p:spPr>
          <a:xfrm>
            <a:off x="7610475" y="295275"/>
            <a:ext cx="722313" cy="187325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100" spc="-5" dirty="0">
                <a:latin typeface="Calibri"/>
                <a:cs typeface="Calibri"/>
              </a:rPr>
              <a:t>log-log</a:t>
            </a:r>
            <a:r>
              <a:rPr sz="1100" spc="-9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scale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455863" y="1798638"/>
            <a:ext cx="3765550" cy="479425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>
                <a:latin typeface="Consolas"/>
                <a:cs typeface="Consolas"/>
              </a:rPr>
              <a:t>ln(</a:t>
            </a:r>
            <a:r>
              <a:rPr i="1" spc="-5" dirty="0">
                <a:latin typeface="Consolas"/>
                <a:cs typeface="Consolas"/>
              </a:rPr>
              <a:t>P</a:t>
            </a:r>
            <a:r>
              <a:rPr spc="-5" dirty="0">
                <a:latin typeface="Consolas"/>
                <a:cs typeface="Consolas"/>
              </a:rPr>
              <a:t>(</a:t>
            </a:r>
            <a:r>
              <a:rPr i="1" spc="-5" dirty="0">
                <a:latin typeface="Consolas"/>
                <a:cs typeface="Consolas"/>
              </a:rPr>
              <a:t>k</a:t>
            </a:r>
            <a:r>
              <a:rPr spc="-5" dirty="0">
                <a:latin typeface="Consolas"/>
                <a:cs typeface="Consolas"/>
              </a:rPr>
              <a:t>)) </a:t>
            </a:r>
            <a:r>
              <a:rPr dirty="0">
                <a:latin typeface="Consolas"/>
                <a:cs typeface="Consolas"/>
              </a:rPr>
              <a:t>=</a:t>
            </a:r>
            <a:r>
              <a:rPr spc="-75" dirty="0">
                <a:latin typeface="Consolas"/>
                <a:cs typeface="Consolas"/>
              </a:rPr>
              <a:t> </a:t>
            </a:r>
            <a:r>
              <a:rPr i="1" spc="-15" dirty="0">
                <a:latin typeface="Consolas"/>
                <a:cs typeface="Consolas"/>
              </a:rPr>
              <a:t>c</a:t>
            </a:r>
            <a:r>
              <a:rPr spc="-15" dirty="0">
                <a:latin typeface="Consolas"/>
                <a:cs typeface="Consolas"/>
              </a:rPr>
              <a:t>–</a:t>
            </a:r>
            <a:r>
              <a:rPr sz="2950" i="1" spc="-15" dirty="0">
                <a:latin typeface="Symbol"/>
                <a:cs typeface="Symbol"/>
              </a:rPr>
              <a:t></a:t>
            </a:r>
            <a:r>
              <a:rPr spc="-15" dirty="0">
                <a:latin typeface="Consolas"/>
                <a:cs typeface="Consolas"/>
              </a:rPr>
              <a:t>ln(</a:t>
            </a:r>
            <a:r>
              <a:rPr i="1" spc="-15" dirty="0">
                <a:latin typeface="Consolas"/>
                <a:cs typeface="Consolas"/>
              </a:rPr>
              <a:t>k</a:t>
            </a:r>
            <a:r>
              <a:rPr spc="-15" dirty="0">
                <a:latin typeface="Consolas"/>
                <a:cs typeface="Consolas"/>
              </a:rPr>
              <a:t>)</a:t>
            </a:r>
            <a:endParaRPr>
              <a:latin typeface="Consolas"/>
              <a:cs typeface="Consolas"/>
            </a:endParaRPr>
          </a:p>
        </p:txBody>
      </p:sp>
      <p:sp>
        <p:nvSpPr>
          <p:cNvPr id="16393" name="object 10"/>
          <p:cNvSpPr>
            <a:spLocks/>
          </p:cNvSpPr>
          <p:nvPr/>
        </p:nvSpPr>
        <p:spPr bwMode="auto">
          <a:xfrm>
            <a:off x="3071813" y="3929063"/>
            <a:ext cx="2420937" cy="7937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420162" y="0"/>
              </a:cxn>
              <a:cxn ang="0">
                <a:pos x="2420162" y="794397"/>
              </a:cxn>
              <a:cxn ang="0">
                <a:pos x="0" y="794397"/>
              </a:cxn>
              <a:cxn ang="0">
                <a:pos x="0" y="0"/>
              </a:cxn>
            </a:cxnLst>
            <a:rect l="0" t="0" r="r" b="b"/>
            <a:pathLst>
              <a:path w="2420620" h="794385">
                <a:moveTo>
                  <a:pt x="0" y="0"/>
                </a:moveTo>
                <a:lnTo>
                  <a:pt x="2420162" y="0"/>
                </a:lnTo>
                <a:lnTo>
                  <a:pt x="2420162" y="794397"/>
                </a:lnTo>
                <a:lnTo>
                  <a:pt x="0" y="794397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6394" name="object 11"/>
          <p:cNvSpPr>
            <a:spLocks/>
          </p:cNvSpPr>
          <p:nvPr/>
        </p:nvSpPr>
        <p:spPr bwMode="auto">
          <a:xfrm>
            <a:off x="3071813" y="3929063"/>
            <a:ext cx="2420937" cy="7937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420162" y="0"/>
              </a:cxn>
              <a:cxn ang="0">
                <a:pos x="2420162" y="794397"/>
              </a:cxn>
              <a:cxn ang="0">
                <a:pos x="0" y="794397"/>
              </a:cxn>
              <a:cxn ang="0">
                <a:pos x="0" y="0"/>
              </a:cxn>
            </a:cxnLst>
            <a:rect l="0" t="0" r="r" b="b"/>
            <a:pathLst>
              <a:path w="2420620" h="794385">
                <a:moveTo>
                  <a:pt x="0" y="0"/>
                </a:moveTo>
                <a:lnTo>
                  <a:pt x="2420162" y="0"/>
                </a:lnTo>
                <a:lnTo>
                  <a:pt x="2420162" y="794397"/>
                </a:lnTo>
                <a:lnTo>
                  <a:pt x="0" y="794397"/>
                </a:lnTo>
                <a:lnTo>
                  <a:pt x="0" y="0"/>
                </a:lnTo>
                <a:close/>
              </a:path>
            </a:pathLst>
          </a:custGeom>
          <a:noFill/>
          <a:ln w="25399">
            <a:solidFill>
              <a:srgbClr val="F79546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2" name="object 12"/>
          <p:cNvSpPr txBox="1"/>
          <p:nvPr/>
        </p:nvSpPr>
        <p:spPr>
          <a:xfrm>
            <a:off x="536575" y="2859088"/>
            <a:ext cx="7978775" cy="1693862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355600" indent="-342900">
              <a:buFont typeface="Arial" charset="0"/>
              <a:buChar char="•"/>
              <a:tabLst>
                <a:tab pos="354013" algn="l"/>
                <a:tab pos="355600" algn="l"/>
              </a:tabLst>
            </a:pPr>
            <a:r>
              <a:rPr lang="th-TH" sz="2400">
                <a:latin typeface="Tahoma" pitchFamily="34" charset="0"/>
                <a:cs typeface="Tahoma" pitchFamily="34" charset="0"/>
              </a:rPr>
              <a:t>Exponentiate both sides to get that </a:t>
            </a:r>
            <a:r>
              <a:rPr lang="th-TH" sz="2400" i="1">
                <a:latin typeface="Consolas" pitchFamily="49" charset="0"/>
                <a:cs typeface="Consolas" pitchFamily="49" charset="0"/>
              </a:rPr>
              <a:t>P</a:t>
            </a:r>
            <a:r>
              <a:rPr lang="th-TH" sz="2400">
                <a:latin typeface="Consolas" pitchFamily="49" charset="0"/>
                <a:cs typeface="Consolas" pitchFamily="49" charset="0"/>
              </a:rPr>
              <a:t>(</a:t>
            </a:r>
            <a:r>
              <a:rPr lang="th-TH" sz="2400" i="1">
                <a:latin typeface="Consolas" pitchFamily="49" charset="0"/>
                <a:cs typeface="Consolas" pitchFamily="49" charset="0"/>
              </a:rPr>
              <a:t>k</a:t>
            </a:r>
            <a:r>
              <a:rPr lang="th-TH" sz="2400">
                <a:latin typeface="Consolas" pitchFamily="49" charset="0"/>
                <a:cs typeface="Consolas" pitchFamily="49" charset="0"/>
              </a:rPr>
              <a:t>)</a:t>
            </a:r>
            <a:r>
              <a:rPr lang="th-TH" sz="2400">
                <a:latin typeface="Tahoma" pitchFamily="34" charset="0"/>
                <a:cs typeface="Tahoma" pitchFamily="34" charset="0"/>
              </a:rPr>
              <a:t>, the probability  of observing an node of degree </a:t>
            </a:r>
            <a:r>
              <a:rPr lang="th-TH" sz="2400" i="1">
                <a:latin typeface="Consolas" pitchFamily="49" charset="0"/>
                <a:cs typeface="Consolas" pitchFamily="49" charset="0"/>
              </a:rPr>
              <a:t>k </a:t>
            </a:r>
            <a:r>
              <a:rPr lang="th-TH" sz="2400">
                <a:latin typeface="Tahoma" pitchFamily="34" charset="0"/>
                <a:cs typeface="Tahoma" pitchFamily="34" charset="0"/>
              </a:rPr>
              <a:t>is given by</a:t>
            </a:r>
          </a:p>
          <a:p>
            <a:pPr marL="355600" indent="-342900">
              <a:spcBef>
                <a:spcPts val="50"/>
              </a:spcBef>
              <a:tabLst>
                <a:tab pos="354013" algn="l"/>
                <a:tab pos="355600" algn="l"/>
              </a:tabLst>
            </a:pPr>
            <a:endParaRPr lang="th-TH" sz="3400">
              <a:latin typeface="Times New Roman" pitchFamily="18" charset="0"/>
              <a:cs typeface="Times New Roman" pitchFamily="18" charset="0"/>
            </a:endParaRPr>
          </a:p>
          <a:p>
            <a:pPr marL="355600" indent="-342900" algn="ctr">
              <a:tabLst>
                <a:tab pos="354013" algn="l"/>
                <a:tab pos="355600" algn="l"/>
              </a:tabLst>
            </a:pPr>
            <a:r>
              <a:rPr lang="th-TH" i="1">
                <a:latin typeface="Consolas" pitchFamily="49" charset="0"/>
                <a:cs typeface="Consolas" pitchFamily="49" charset="0"/>
              </a:rPr>
              <a:t>P</a:t>
            </a:r>
            <a:r>
              <a:rPr lang="th-TH">
                <a:latin typeface="Consolas" pitchFamily="49" charset="0"/>
                <a:cs typeface="Consolas" pitchFamily="49" charset="0"/>
              </a:rPr>
              <a:t>(</a:t>
            </a:r>
            <a:r>
              <a:rPr lang="th-TH" i="1">
                <a:latin typeface="Consolas" pitchFamily="49" charset="0"/>
                <a:cs typeface="Consolas" pitchFamily="49" charset="0"/>
              </a:rPr>
              <a:t>k</a:t>
            </a:r>
            <a:r>
              <a:rPr lang="th-TH">
                <a:latin typeface="Consolas" pitchFamily="49" charset="0"/>
                <a:cs typeface="Consolas" pitchFamily="49" charset="0"/>
              </a:rPr>
              <a:t>) = </a:t>
            </a:r>
            <a:r>
              <a:rPr lang="th-TH" i="1">
                <a:latin typeface="Consolas" pitchFamily="49" charset="0"/>
                <a:cs typeface="Consolas" pitchFamily="49" charset="0"/>
              </a:rPr>
              <a:t>Ck</a:t>
            </a:r>
            <a:r>
              <a:rPr lang="th-TH" sz="2700" baseline="26000">
                <a:latin typeface="Consolas" pitchFamily="49" charset="0"/>
                <a:cs typeface="Consolas" pitchFamily="49" charset="0"/>
              </a:rPr>
              <a:t>–</a:t>
            </a:r>
            <a:r>
              <a:rPr lang="th-TH" sz="2900" i="1" baseline="24000">
                <a:latin typeface="Symbol" pitchFamily="18" charset="2"/>
                <a:cs typeface="Cordia New" pitchFamily="34" charset="-34"/>
              </a:rPr>
              <a:t></a:t>
            </a:r>
            <a:endParaRPr lang="th-TH" sz="2900" baseline="24000">
              <a:latin typeface="Symbol" pitchFamily="18" charset="2"/>
              <a:cs typeface="Cordia New" pitchFamily="34" charset="-34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651000" y="5040313"/>
            <a:ext cx="2868613" cy="1125537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algn="just"/>
            <a:r>
              <a:rPr lang="th-TH" sz="2400">
                <a:latin typeface="Calibri" pitchFamily="34" charset="0"/>
                <a:cs typeface="Cordia New" pitchFamily="34" charset="-34"/>
              </a:rPr>
              <a:t>normalization constant  (probabilities over all </a:t>
            </a:r>
            <a:r>
              <a:rPr lang="th-TH" sz="2400" i="1">
                <a:latin typeface="Consolas" pitchFamily="49" charset="0"/>
                <a:cs typeface="Consolas" pitchFamily="49" charset="0"/>
              </a:rPr>
              <a:t>k  </a:t>
            </a:r>
            <a:r>
              <a:rPr lang="th-TH" sz="2400">
                <a:latin typeface="Calibri" pitchFamily="34" charset="0"/>
                <a:cs typeface="Cordia New" pitchFamily="34" charset="-34"/>
              </a:rPr>
              <a:t>must sum to 1)</a:t>
            </a:r>
          </a:p>
        </p:txBody>
      </p:sp>
      <p:sp>
        <p:nvSpPr>
          <p:cNvPr id="16397" name="object 14"/>
          <p:cNvSpPr>
            <a:spLocks/>
          </p:cNvSpPr>
          <p:nvPr/>
        </p:nvSpPr>
        <p:spPr bwMode="auto">
          <a:xfrm>
            <a:off x="3911600" y="4483100"/>
            <a:ext cx="693738" cy="623888"/>
          </a:xfrm>
          <a:custGeom>
            <a:avLst/>
            <a:gdLst/>
            <a:ahLst/>
            <a:cxnLst>
              <a:cxn ang="0">
                <a:pos x="0" y="624014"/>
              </a:cxn>
              <a:cxn ang="0">
                <a:pos x="693356" y="0"/>
              </a:cxn>
            </a:cxnLst>
            <a:rect l="0" t="0" r="r" b="b"/>
            <a:pathLst>
              <a:path w="693420" h="624204">
                <a:moveTo>
                  <a:pt x="0" y="624014"/>
                </a:moveTo>
                <a:lnTo>
                  <a:pt x="693356" y="0"/>
                </a:lnTo>
              </a:path>
            </a:pathLst>
          </a:custGeom>
          <a:noFill/>
          <a:ln w="28574">
            <a:solidFill>
              <a:srgbClr val="006FC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6398" name="object 15"/>
          <p:cNvSpPr>
            <a:spLocks/>
          </p:cNvSpPr>
          <p:nvPr/>
        </p:nvSpPr>
        <p:spPr bwMode="auto">
          <a:xfrm>
            <a:off x="4508500" y="4483100"/>
            <a:ext cx="96838" cy="93663"/>
          </a:xfrm>
          <a:custGeom>
            <a:avLst/>
            <a:gdLst/>
            <a:ahLst/>
            <a:cxnLst>
              <a:cxn ang="0">
                <a:pos x="0" y="20180"/>
              </a:cxn>
              <a:cxn ang="0">
                <a:pos x="97167" y="0"/>
              </a:cxn>
              <a:cxn ang="0">
                <a:pos x="66903" y="94526"/>
              </a:cxn>
            </a:cxnLst>
            <a:rect l="0" t="0" r="r" b="b"/>
            <a:pathLst>
              <a:path w="97789" h="94614">
                <a:moveTo>
                  <a:pt x="0" y="20180"/>
                </a:moveTo>
                <a:lnTo>
                  <a:pt x="97167" y="0"/>
                </a:lnTo>
                <a:lnTo>
                  <a:pt x="66903" y="94526"/>
                </a:lnTo>
              </a:path>
            </a:pathLst>
          </a:custGeom>
          <a:noFill/>
          <a:ln w="28574">
            <a:solidFill>
              <a:srgbClr val="006FC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6" name="object 16"/>
          <p:cNvSpPr txBox="1"/>
          <p:nvPr/>
        </p:nvSpPr>
        <p:spPr>
          <a:xfrm>
            <a:off x="5080000" y="4984750"/>
            <a:ext cx="2817813" cy="40640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2400" spc="-10" dirty="0">
                <a:latin typeface="Calibri"/>
                <a:cs typeface="Calibri"/>
              </a:rPr>
              <a:t>power law </a:t>
            </a:r>
            <a:r>
              <a:rPr sz="2400" spc="-15" dirty="0">
                <a:latin typeface="Calibri"/>
                <a:cs typeface="Calibri"/>
              </a:rPr>
              <a:t>exponent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500" i="1" spc="-65" dirty="0">
                <a:latin typeface="Symbol"/>
                <a:cs typeface="Symbol"/>
              </a:rPr>
              <a:t></a:t>
            </a:r>
            <a:endParaRPr sz="2500">
              <a:latin typeface="Symbol"/>
              <a:cs typeface="Symbol"/>
            </a:endParaRPr>
          </a:p>
        </p:txBody>
      </p:sp>
      <p:sp>
        <p:nvSpPr>
          <p:cNvPr id="16400" name="object 17"/>
          <p:cNvSpPr>
            <a:spLocks/>
          </p:cNvSpPr>
          <p:nvPr/>
        </p:nvSpPr>
        <p:spPr bwMode="auto">
          <a:xfrm>
            <a:off x="5272088" y="4410075"/>
            <a:ext cx="300037" cy="661988"/>
          </a:xfrm>
          <a:custGeom>
            <a:avLst/>
            <a:gdLst/>
            <a:ahLst/>
            <a:cxnLst>
              <a:cxn ang="0">
                <a:pos x="299961" y="662724"/>
              </a:cxn>
              <a:cxn ang="0">
                <a:pos x="0" y="0"/>
              </a:cxn>
            </a:cxnLst>
            <a:rect l="0" t="0" r="r" b="b"/>
            <a:pathLst>
              <a:path w="300354" h="662939">
                <a:moveTo>
                  <a:pt x="299961" y="662724"/>
                </a:moveTo>
                <a:lnTo>
                  <a:pt x="0" y="0"/>
                </a:lnTo>
              </a:path>
            </a:pathLst>
          </a:custGeom>
          <a:noFill/>
          <a:ln w="28575">
            <a:solidFill>
              <a:srgbClr val="006FC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6401" name="object 18"/>
          <p:cNvSpPr>
            <a:spLocks/>
          </p:cNvSpPr>
          <p:nvPr/>
        </p:nvSpPr>
        <p:spPr bwMode="auto">
          <a:xfrm>
            <a:off x="5262563" y="4410075"/>
            <a:ext cx="90487" cy="98425"/>
          </a:xfrm>
          <a:custGeom>
            <a:avLst/>
            <a:gdLst/>
            <a:ahLst/>
            <a:cxnLst>
              <a:cxn ang="0">
                <a:pos x="0" y="98717"/>
              </a:cxn>
              <a:cxn ang="0">
                <a:pos x="10198" y="0"/>
              </a:cxn>
              <a:cxn ang="0">
                <a:pos x="91109" y="57467"/>
              </a:cxn>
            </a:cxnLst>
            <a:rect l="0" t="0" r="r" b="b"/>
            <a:pathLst>
              <a:path w="91439" h="99060">
                <a:moveTo>
                  <a:pt x="0" y="98717"/>
                </a:moveTo>
                <a:lnTo>
                  <a:pt x="10198" y="0"/>
                </a:lnTo>
                <a:lnTo>
                  <a:pt x="91109" y="57467"/>
                </a:lnTo>
              </a:path>
            </a:pathLst>
          </a:custGeom>
          <a:noFill/>
          <a:ln w="28575">
            <a:solidFill>
              <a:srgbClr val="006FC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6402" name="object 19"/>
          <p:cNvSpPr>
            <a:spLocks noChangeArrowheads="1"/>
          </p:cNvSpPr>
          <p:nvPr/>
        </p:nvSpPr>
        <p:spPr bwMode="auto">
          <a:xfrm>
            <a:off x="6143625" y="1976438"/>
            <a:ext cx="2193925" cy="881062"/>
          </a:xfrm>
          <a:prstGeom prst="rect">
            <a:avLst/>
          </a:prstGeom>
          <a:blipFill dpi="0" rotWithShape="1">
            <a:blip r:embed="rId6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6403" name="object 20"/>
          <p:cNvSpPr>
            <a:spLocks noChangeArrowheads="1"/>
          </p:cNvSpPr>
          <p:nvPr/>
        </p:nvSpPr>
        <p:spPr bwMode="auto">
          <a:xfrm>
            <a:off x="7951788" y="2012950"/>
            <a:ext cx="168275" cy="98425"/>
          </a:xfrm>
          <a:prstGeom prst="rect">
            <a:avLst/>
          </a:prstGeom>
          <a:blipFill dpi="0" rotWithShape="1">
            <a:blip r:embed="rId7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6404" name="object 21"/>
          <p:cNvSpPr>
            <a:spLocks noChangeArrowheads="1"/>
          </p:cNvSpPr>
          <p:nvPr/>
        </p:nvSpPr>
        <p:spPr bwMode="auto">
          <a:xfrm>
            <a:off x="7640638" y="2012950"/>
            <a:ext cx="149225" cy="33338"/>
          </a:xfrm>
          <a:prstGeom prst="rect">
            <a:avLst/>
          </a:prstGeom>
          <a:blipFill dpi="0" rotWithShape="1">
            <a:blip r:embed="rId8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6405" name="object 22"/>
          <p:cNvSpPr>
            <a:spLocks noChangeArrowheads="1"/>
          </p:cNvSpPr>
          <p:nvPr/>
        </p:nvSpPr>
        <p:spPr bwMode="auto">
          <a:xfrm>
            <a:off x="6521450" y="2012950"/>
            <a:ext cx="963613" cy="265113"/>
          </a:xfrm>
          <a:prstGeom prst="rect">
            <a:avLst/>
          </a:prstGeom>
          <a:blipFill dpi="0" rotWithShape="1">
            <a:blip r:embed="rId9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6406" name="object 23"/>
          <p:cNvSpPr>
            <a:spLocks noChangeArrowheads="1"/>
          </p:cNvSpPr>
          <p:nvPr/>
        </p:nvSpPr>
        <p:spPr bwMode="auto">
          <a:xfrm>
            <a:off x="7623175" y="2535238"/>
            <a:ext cx="496888" cy="176212"/>
          </a:xfrm>
          <a:prstGeom prst="rect">
            <a:avLst/>
          </a:prstGeom>
          <a:blipFill dpi="0" rotWithShape="1">
            <a:blip r:embed="rId10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6407" name="object 24"/>
          <p:cNvSpPr>
            <a:spLocks noChangeArrowheads="1"/>
          </p:cNvSpPr>
          <p:nvPr/>
        </p:nvSpPr>
        <p:spPr bwMode="auto">
          <a:xfrm>
            <a:off x="6521450" y="2613025"/>
            <a:ext cx="266700" cy="98425"/>
          </a:xfrm>
          <a:prstGeom prst="rect">
            <a:avLst/>
          </a:prstGeom>
          <a:blipFill dpi="0" rotWithShape="1">
            <a:blip r:embed="rId11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6408" name="object 25"/>
          <p:cNvSpPr>
            <a:spLocks noChangeArrowheads="1"/>
          </p:cNvSpPr>
          <p:nvPr/>
        </p:nvSpPr>
        <p:spPr bwMode="auto">
          <a:xfrm>
            <a:off x="6429375" y="2003425"/>
            <a:ext cx="1858963" cy="784225"/>
          </a:xfrm>
          <a:prstGeom prst="rect">
            <a:avLst/>
          </a:prstGeom>
          <a:blipFill dpi="0" rotWithShape="1">
            <a:blip r:embed="rId12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6409" name="object 26"/>
          <p:cNvSpPr>
            <a:spLocks noChangeArrowheads="1"/>
          </p:cNvSpPr>
          <p:nvPr/>
        </p:nvSpPr>
        <p:spPr bwMode="auto">
          <a:xfrm>
            <a:off x="6189663" y="2120900"/>
            <a:ext cx="44450" cy="42863"/>
          </a:xfrm>
          <a:prstGeom prst="rect">
            <a:avLst/>
          </a:prstGeom>
          <a:blipFill dpi="0" rotWithShape="1">
            <a:blip r:embed="rId13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6410" name="object 27"/>
          <p:cNvSpPr>
            <a:spLocks noChangeArrowheads="1"/>
          </p:cNvSpPr>
          <p:nvPr/>
        </p:nvSpPr>
        <p:spPr bwMode="auto">
          <a:xfrm>
            <a:off x="6261100" y="2119313"/>
            <a:ext cx="87313" cy="87312"/>
          </a:xfrm>
          <a:prstGeom prst="rect">
            <a:avLst/>
          </a:prstGeom>
          <a:blipFill dpi="0" rotWithShape="1">
            <a:blip r:embed="rId14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6411" name="object 28"/>
          <p:cNvSpPr>
            <a:spLocks noChangeArrowheads="1"/>
          </p:cNvSpPr>
          <p:nvPr/>
        </p:nvSpPr>
        <p:spPr bwMode="auto">
          <a:xfrm>
            <a:off x="6375400" y="2127250"/>
            <a:ext cx="130175" cy="130175"/>
          </a:xfrm>
          <a:prstGeom prst="rect">
            <a:avLst/>
          </a:prstGeom>
          <a:blipFill dpi="0" rotWithShape="1">
            <a:blip r:embed="rId15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6412" name="object 29"/>
          <p:cNvSpPr>
            <a:spLocks/>
          </p:cNvSpPr>
          <p:nvPr/>
        </p:nvSpPr>
        <p:spPr bwMode="auto">
          <a:xfrm>
            <a:off x="6429375" y="2003425"/>
            <a:ext cx="1858963" cy="785813"/>
          </a:xfrm>
          <a:custGeom>
            <a:avLst/>
            <a:gdLst/>
            <a:ahLst/>
            <a:cxnLst>
              <a:cxn ang="0">
                <a:pos x="175634" y="192366"/>
              </a:cxn>
              <a:cxn ang="0">
                <a:pos x="262651" y="111324"/>
              </a:cxn>
              <a:cxn ang="0">
                <a:pos x="359637" y="78342"/>
              </a:cxn>
              <a:cxn ang="0">
                <a:pos x="465146" y="68994"/>
              </a:cxn>
              <a:cxn ang="0">
                <a:pos x="559081" y="79815"/>
              </a:cxn>
              <a:cxn ang="0">
                <a:pos x="632739" y="66716"/>
              </a:cxn>
              <a:cxn ang="0">
                <a:pos x="714493" y="32453"/>
              </a:cxn>
              <a:cxn ang="0">
                <a:pos x="812809" y="21710"/>
              </a:cxn>
              <a:cxn ang="0">
                <a:pos x="912796" y="37110"/>
              </a:cxn>
              <a:cxn ang="0">
                <a:pos x="966072" y="59653"/>
              </a:cxn>
              <a:cxn ang="0">
                <a:pos x="1031283" y="17397"/>
              </a:cxn>
              <a:cxn ang="0">
                <a:pos x="1121587" y="0"/>
              </a:cxn>
              <a:cxn ang="0">
                <a:pos x="1217786" y="11152"/>
              </a:cxn>
              <a:cxn ang="0">
                <a:pos x="1283242" y="42343"/>
              </a:cxn>
              <a:cxn ang="0">
                <a:pos x="1373143" y="6749"/>
              </a:cxn>
              <a:cxn ang="0">
                <a:pos x="1478735" y="1745"/>
              </a:cxn>
              <a:cxn ang="0">
                <a:pos x="1577577" y="28398"/>
              </a:cxn>
              <a:cxn ang="0">
                <a:pos x="1648062" y="98642"/>
              </a:cxn>
              <a:cxn ang="0">
                <a:pos x="1751502" y="133616"/>
              </a:cxn>
              <a:cxn ang="0">
                <a:pos x="1809261" y="191879"/>
              </a:cxn>
              <a:cxn ang="0">
                <a:pos x="1809060" y="261049"/>
              </a:cxn>
              <a:cxn ang="0">
                <a:pos x="1802761" y="272784"/>
              </a:cxn>
              <a:cxn ang="0">
                <a:pos x="1833140" y="311631"/>
              </a:cxn>
              <a:cxn ang="0">
                <a:pos x="1858785" y="384066"/>
              </a:cxn>
              <a:cxn ang="0">
                <a:pos x="1828541" y="455153"/>
              </a:cxn>
              <a:cxn ang="0">
                <a:pos x="1744976" y="513602"/>
              </a:cxn>
              <a:cxn ang="0">
                <a:pos x="1608781" y="546622"/>
              </a:cxn>
              <a:cxn ang="0">
                <a:pos x="1552892" y="635870"/>
              </a:cxn>
              <a:cxn ang="0">
                <a:pos x="1467652" y="674531"/>
              </a:cxn>
              <a:cxn ang="0">
                <a:pos x="1358070" y="688570"/>
              </a:cxn>
              <a:cxn ang="0">
                <a:pos x="1290595" y="682880"/>
              </a:cxn>
              <a:cxn ang="0">
                <a:pos x="1228340" y="666865"/>
              </a:cxn>
              <a:cxn ang="0">
                <a:pos x="1173762" y="725490"/>
              </a:cxn>
              <a:cxn ang="0">
                <a:pos x="1087478" y="766071"/>
              </a:cxn>
              <a:cxn ang="0">
                <a:pos x="981134" y="785012"/>
              </a:cxn>
              <a:cxn ang="0">
                <a:pos x="866377" y="778714"/>
              </a:cxn>
              <a:cxn ang="0">
                <a:pos x="777653" y="752960"/>
              </a:cxn>
              <a:cxn ang="0">
                <a:pos x="709151" y="711442"/>
              </a:cxn>
              <a:cxn ang="0">
                <a:pos x="610517" y="734293"/>
              </a:cxn>
              <a:cxn ang="0">
                <a:pos x="508150" y="738081"/>
              </a:cxn>
              <a:cxn ang="0">
                <a:pos x="409551" y="723886"/>
              </a:cxn>
              <a:cxn ang="0">
                <a:pos x="322222" y="692790"/>
              </a:cxn>
              <a:cxn ang="0">
                <a:pos x="253666" y="645872"/>
              </a:cxn>
              <a:cxn ang="0">
                <a:pos x="190202" y="640943"/>
              </a:cxn>
              <a:cxn ang="0">
                <a:pos x="90960" y="608781"/>
              </a:cxn>
              <a:cxn ang="0">
                <a:pos x="41821" y="524578"/>
              </a:cxn>
              <a:cxn ang="0">
                <a:pos x="66931" y="480736"/>
              </a:cxn>
              <a:cxn ang="0">
                <a:pos x="45310" y="439917"/>
              </a:cxn>
              <a:cxn ang="0">
                <a:pos x="0" y="379637"/>
              </a:cxn>
              <a:cxn ang="0">
                <a:pos x="24647" y="313983"/>
              </a:cxn>
              <a:cxn ang="0">
                <a:pos x="123754" y="266640"/>
              </a:cxn>
              <a:cxn ang="0">
                <a:pos x="168258" y="258611"/>
              </a:cxn>
            </a:cxnLst>
            <a:rect l="0" t="0" r="r" b="b"/>
            <a:pathLst>
              <a:path w="1859279" h="785494">
                <a:moveTo>
                  <a:pt x="168258" y="258611"/>
                </a:moveTo>
                <a:lnTo>
                  <a:pt x="175634" y="192366"/>
                </a:lnTo>
                <a:lnTo>
                  <a:pt x="224851" y="134886"/>
                </a:lnTo>
                <a:lnTo>
                  <a:pt x="262651" y="111324"/>
                </a:lnTo>
                <a:lnTo>
                  <a:pt x="307913" y="92224"/>
                </a:lnTo>
                <a:lnTo>
                  <a:pt x="359637" y="78342"/>
                </a:lnTo>
                <a:lnTo>
                  <a:pt x="416823" y="70435"/>
                </a:lnTo>
                <a:lnTo>
                  <a:pt x="465146" y="68994"/>
                </a:lnTo>
                <a:lnTo>
                  <a:pt x="512893" y="72159"/>
                </a:lnTo>
                <a:lnTo>
                  <a:pt x="559081" y="79815"/>
                </a:lnTo>
                <a:lnTo>
                  <a:pt x="602725" y="91847"/>
                </a:lnTo>
                <a:lnTo>
                  <a:pt x="632739" y="66716"/>
                </a:lnTo>
                <a:lnTo>
                  <a:pt x="670615" y="46809"/>
                </a:lnTo>
                <a:lnTo>
                  <a:pt x="714493" y="32453"/>
                </a:lnTo>
                <a:lnTo>
                  <a:pt x="762511" y="23977"/>
                </a:lnTo>
                <a:lnTo>
                  <a:pt x="812809" y="21710"/>
                </a:lnTo>
                <a:lnTo>
                  <a:pt x="863524" y="25978"/>
                </a:lnTo>
                <a:lnTo>
                  <a:pt x="912796" y="37110"/>
                </a:lnTo>
                <a:lnTo>
                  <a:pt x="953842" y="53191"/>
                </a:lnTo>
                <a:lnTo>
                  <a:pt x="966072" y="59653"/>
                </a:lnTo>
                <a:lnTo>
                  <a:pt x="994342" y="35648"/>
                </a:lnTo>
                <a:lnTo>
                  <a:pt x="1031283" y="17397"/>
                </a:lnTo>
                <a:lnTo>
                  <a:pt x="1074498" y="5360"/>
                </a:lnTo>
                <a:lnTo>
                  <a:pt x="1121587" y="0"/>
                </a:lnTo>
                <a:lnTo>
                  <a:pt x="1170149" y="1776"/>
                </a:lnTo>
                <a:lnTo>
                  <a:pt x="1217786" y="11152"/>
                </a:lnTo>
                <a:lnTo>
                  <a:pt x="1253619" y="24585"/>
                </a:lnTo>
                <a:lnTo>
                  <a:pt x="1283242" y="42343"/>
                </a:lnTo>
                <a:lnTo>
                  <a:pt x="1324828" y="20789"/>
                </a:lnTo>
                <a:lnTo>
                  <a:pt x="1373143" y="6749"/>
                </a:lnTo>
                <a:lnTo>
                  <a:pt x="1425380" y="357"/>
                </a:lnTo>
                <a:lnTo>
                  <a:pt x="1478735" y="1745"/>
                </a:lnTo>
                <a:lnTo>
                  <a:pt x="1530403" y="11048"/>
                </a:lnTo>
                <a:lnTo>
                  <a:pt x="1577577" y="28398"/>
                </a:lnTo>
                <a:lnTo>
                  <a:pt x="1623464" y="59996"/>
                </a:lnTo>
                <a:lnTo>
                  <a:pt x="1648062" y="98642"/>
                </a:lnTo>
                <a:lnTo>
                  <a:pt x="1704725" y="112444"/>
                </a:lnTo>
                <a:lnTo>
                  <a:pt x="1751502" y="133616"/>
                </a:lnTo>
                <a:lnTo>
                  <a:pt x="1786859" y="160610"/>
                </a:lnTo>
                <a:lnTo>
                  <a:pt x="1809261" y="191879"/>
                </a:lnTo>
                <a:lnTo>
                  <a:pt x="1817173" y="225874"/>
                </a:lnTo>
                <a:lnTo>
                  <a:pt x="1809060" y="261049"/>
                </a:lnTo>
                <a:lnTo>
                  <a:pt x="1806266" y="266980"/>
                </a:lnTo>
                <a:lnTo>
                  <a:pt x="1802761" y="272784"/>
                </a:lnTo>
                <a:lnTo>
                  <a:pt x="1798557" y="278436"/>
                </a:lnTo>
                <a:lnTo>
                  <a:pt x="1833140" y="311631"/>
                </a:lnTo>
                <a:lnTo>
                  <a:pt x="1853109" y="347311"/>
                </a:lnTo>
                <a:lnTo>
                  <a:pt x="1858785" y="384066"/>
                </a:lnTo>
                <a:lnTo>
                  <a:pt x="1850488" y="420484"/>
                </a:lnTo>
                <a:lnTo>
                  <a:pt x="1828541" y="455153"/>
                </a:lnTo>
                <a:lnTo>
                  <a:pt x="1793263" y="486663"/>
                </a:lnTo>
                <a:lnTo>
                  <a:pt x="1744976" y="513602"/>
                </a:lnTo>
                <a:lnTo>
                  <a:pt x="1680574" y="535165"/>
                </a:lnTo>
                <a:lnTo>
                  <a:pt x="1608781" y="546622"/>
                </a:lnTo>
                <a:lnTo>
                  <a:pt x="1582623" y="609436"/>
                </a:lnTo>
                <a:lnTo>
                  <a:pt x="1552892" y="635870"/>
                </a:lnTo>
                <a:lnTo>
                  <a:pt x="1514067" y="657852"/>
                </a:lnTo>
                <a:lnTo>
                  <a:pt x="1467652" y="674531"/>
                </a:lnTo>
                <a:lnTo>
                  <a:pt x="1415152" y="685054"/>
                </a:lnTo>
                <a:lnTo>
                  <a:pt x="1358070" y="688570"/>
                </a:lnTo>
                <a:lnTo>
                  <a:pt x="1323913" y="687053"/>
                </a:lnTo>
                <a:lnTo>
                  <a:pt x="1290595" y="682880"/>
                </a:lnTo>
                <a:lnTo>
                  <a:pt x="1258583" y="676125"/>
                </a:lnTo>
                <a:lnTo>
                  <a:pt x="1228340" y="666865"/>
                </a:lnTo>
                <a:lnTo>
                  <a:pt x="1205742" y="698208"/>
                </a:lnTo>
                <a:lnTo>
                  <a:pt x="1173762" y="725490"/>
                </a:lnTo>
                <a:lnTo>
                  <a:pt x="1133855" y="748261"/>
                </a:lnTo>
                <a:lnTo>
                  <a:pt x="1087478" y="766071"/>
                </a:lnTo>
                <a:lnTo>
                  <a:pt x="1036086" y="778472"/>
                </a:lnTo>
                <a:lnTo>
                  <a:pt x="981134" y="785012"/>
                </a:lnTo>
                <a:lnTo>
                  <a:pt x="924079" y="785243"/>
                </a:lnTo>
                <a:lnTo>
                  <a:pt x="866377" y="778714"/>
                </a:lnTo>
                <a:lnTo>
                  <a:pt x="819931" y="767997"/>
                </a:lnTo>
                <a:lnTo>
                  <a:pt x="777653" y="752960"/>
                </a:lnTo>
                <a:lnTo>
                  <a:pt x="740431" y="733982"/>
                </a:lnTo>
                <a:lnTo>
                  <a:pt x="709151" y="711442"/>
                </a:lnTo>
                <a:lnTo>
                  <a:pt x="660770" y="725318"/>
                </a:lnTo>
                <a:lnTo>
                  <a:pt x="610517" y="734293"/>
                </a:lnTo>
                <a:lnTo>
                  <a:pt x="559331" y="738503"/>
                </a:lnTo>
                <a:lnTo>
                  <a:pt x="508150" y="738081"/>
                </a:lnTo>
                <a:lnTo>
                  <a:pt x="457910" y="733164"/>
                </a:lnTo>
                <a:lnTo>
                  <a:pt x="409551" y="723886"/>
                </a:lnTo>
                <a:lnTo>
                  <a:pt x="364009" y="710383"/>
                </a:lnTo>
                <a:lnTo>
                  <a:pt x="322222" y="692790"/>
                </a:lnTo>
                <a:lnTo>
                  <a:pt x="285129" y="671241"/>
                </a:lnTo>
                <a:lnTo>
                  <a:pt x="253666" y="645872"/>
                </a:lnTo>
                <a:lnTo>
                  <a:pt x="250161" y="642430"/>
                </a:lnTo>
                <a:lnTo>
                  <a:pt x="190202" y="640943"/>
                </a:lnTo>
                <a:lnTo>
                  <a:pt x="135992" y="629209"/>
                </a:lnTo>
                <a:lnTo>
                  <a:pt x="90960" y="608781"/>
                </a:lnTo>
                <a:lnTo>
                  <a:pt x="58532" y="581213"/>
                </a:lnTo>
                <a:lnTo>
                  <a:pt x="41821" y="524578"/>
                </a:lnTo>
                <a:lnTo>
                  <a:pt x="50237" y="501875"/>
                </a:lnTo>
                <a:lnTo>
                  <a:pt x="66931" y="480736"/>
                </a:lnTo>
                <a:lnTo>
                  <a:pt x="91449" y="461951"/>
                </a:lnTo>
                <a:lnTo>
                  <a:pt x="45310" y="439917"/>
                </a:lnTo>
                <a:lnTo>
                  <a:pt x="14460" y="411667"/>
                </a:lnTo>
                <a:lnTo>
                  <a:pt x="0" y="379637"/>
                </a:lnTo>
                <a:lnTo>
                  <a:pt x="3028" y="346264"/>
                </a:lnTo>
                <a:lnTo>
                  <a:pt x="24647" y="313983"/>
                </a:lnTo>
                <a:lnTo>
                  <a:pt x="84751" y="277698"/>
                </a:lnTo>
                <a:lnTo>
                  <a:pt x="123754" y="266640"/>
                </a:lnTo>
                <a:lnTo>
                  <a:pt x="166696" y="261062"/>
                </a:lnTo>
                <a:lnTo>
                  <a:pt x="168258" y="258611"/>
                </a:lnTo>
                <a:close/>
              </a:path>
            </a:pathLst>
          </a:custGeom>
          <a:noFill/>
          <a:ln w="12700">
            <a:solidFill>
              <a:srgbClr val="497DBA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6413" name="object 30"/>
          <p:cNvSpPr>
            <a:spLocks/>
          </p:cNvSpPr>
          <p:nvPr/>
        </p:nvSpPr>
        <p:spPr bwMode="auto">
          <a:xfrm>
            <a:off x="6189663" y="2120900"/>
            <a:ext cx="44450" cy="42863"/>
          </a:xfrm>
          <a:custGeom>
            <a:avLst/>
            <a:gdLst/>
            <a:ahLst/>
            <a:cxnLst>
              <a:cxn ang="0">
                <a:pos x="43649" y="21831"/>
              </a:cxn>
              <a:cxn ang="0">
                <a:pos x="41935" y="30327"/>
              </a:cxn>
              <a:cxn ang="0">
                <a:pos x="37258" y="37266"/>
              </a:cxn>
              <a:cxn ang="0">
                <a:pos x="30319" y="41946"/>
              </a:cxn>
              <a:cxn ang="0">
                <a:pos x="21818" y="43662"/>
              </a:cxn>
              <a:cxn ang="0">
                <a:pos x="13324" y="41946"/>
              </a:cxn>
              <a:cxn ang="0">
                <a:pos x="6389" y="37266"/>
              </a:cxn>
              <a:cxn ang="0">
                <a:pos x="1714" y="30327"/>
              </a:cxn>
              <a:cxn ang="0">
                <a:pos x="0" y="21831"/>
              </a:cxn>
              <a:cxn ang="0">
                <a:pos x="1714" y="13335"/>
              </a:cxn>
              <a:cxn ang="0">
                <a:pos x="6389" y="6396"/>
              </a:cxn>
              <a:cxn ang="0">
                <a:pos x="13324" y="1716"/>
              </a:cxn>
              <a:cxn ang="0">
                <a:pos x="21818" y="0"/>
              </a:cxn>
              <a:cxn ang="0">
                <a:pos x="30314" y="1716"/>
              </a:cxn>
              <a:cxn ang="0">
                <a:pos x="37253" y="6396"/>
              </a:cxn>
              <a:cxn ang="0">
                <a:pos x="41933" y="13335"/>
              </a:cxn>
              <a:cxn ang="0">
                <a:pos x="43649" y="21831"/>
              </a:cxn>
            </a:cxnLst>
            <a:rect l="0" t="0" r="r" b="b"/>
            <a:pathLst>
              <a:path w="43814" h="43814">
                <a:moveTo>
                  <a:pt x="43649" y="21831"/>
                </a:moveTo>
                <a:lnTo>
                  <a:pt x="41935" y="30327"/>
                </a:lnTo>
                <a:lnTo>
                  <a:pt x="37258" y="37266"/>
                </a:lnTo>
                <a:lnTo>
                  <a:pt x="30319" y="41946"/>
                </a:lnTo>
                <a:lnTo>
                  <a:pt x="21818" y="43662"/>
                </a:lnTo>
                <a:lnTo>
                  <a:pt x="13324" y="41946"/>
                </a:lnTo>
                <a:lnTo>
                  <a:pt x="6389" y="37266"/>
                </a:lnTo>
                <a:lnTo>
                  <a:pt x="1714" y="30327"/>
                </a:lnTo>
                <a:lnTo>
                  <a:pt x="0" y="21831"/>
                </a:lnTo>
                <a:lnTo>
                  <a:pt x="1714" y="13335"/>
                </a:lnTo>
                <a:lnTo>
                  <a:pt x="6389" y="6396"/>
                </a:lnTo>
                <a:lnTo>
                  <a:pt x="13324" y="1716"/>
                </a:lnTo>
                <a:lnTo>
                  <a:pt x="21818" y="0"/>
                </a:lnTo>
                <a:lnTo>
                  <a:pt x="30314" y="1716"/>
                </a:lnTo>
                <a:lnTo>
                  <a:pt x="37253" y="6396"/>
                </a:lnTo>
                <a:lnTo>
                  <a:pt x="41933" y="13335"/>
                </a:lnTo>
                <a:lnTo>
                  <a:pt x="43649" y="21831"/>
                </a:lnTo>
                <a:close/>
              </a:path>
            </a:pathLst>
          </a:custGeom>
          <a:noFill/>
          <a:ln w="12700">
            <a:solidFill>
              <a:srgbClr val="497DBA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6414" name="object 31"/>
          <p:cNvSpPr>
            <a:spLocks/>
          </p:cNvSpPr>
          <p:nvPr/>
        </p:nvSpPr>
        <p:spPr bwMode="auto">
          <a:xfrm>
            <a:off x="6261100" y="2119313"/>
            <a:ext cx="87313" cy="87312"/>
          </a:xfrm>
          <a:custGeom>
            <a:avLst/>
            <a:gdLst/>
            <a:ahLst/>
            <a:cxnLst>
              <a:cxn ang="0">
                <a:pos x="87312" y="43662"/>
              </a:cxn>
              <a:cxn ang="0">
                <a:pos x="83881" y="60654"/>
              </a:cxn>
              <a:cxn ang="0">
                <a:pos x="74525" y="74533"/>
              </a:cxn>
              <a:cxn ang="0">
                <a:pos x="60646" y="83892"/>
              </a:cxn>
              <a:cxn ang="0">
                <a:pos x="43649" y="87325"/>
              </a:cxn>
              <a:cxn ang="0">
                <a:pos x="26660" y="83892"/>
              </a:cxn>
              <a:cxn ang="0">
                <a:pos x="12785" y="74533"/>
              </a:cxn>
              <a:cxn ang="0">
                <a:pos x="3430" y="60654"/>
              </a:cxn>
              <a:cxn ang="0">
                <a:pos x="0" y="43662"/>
              </a:cxn>
              <a:cxn ang="0">
                <a:pos x="3430" y="26665"/>
              </a:cxn>
              <a:cxn ang="0">
                <a:pos x="12785" y="12787"/>
              </a:cxn>
              <a:cxn ang="0">
                <a:pos x="26660" y="3430"/>
              </a:cxn>
              <a:cxn ang="0">
                <a:pos x="43649" y="0"/>
              </a:cxn>
              <a:cxn ang="0">
                <a:pos x="60646" y="3430"/>
              </a:cxn>
              <a:cxn ang="0">
                <a:pos x="74525" y="12787"/>
              </a:cxn>
              <a:cxn ang="0">
                <a:pos x="83881" y="26665"/>
              </a:cxn>
              <a:cxn ang="0">
                <a:pos x="87312" y="43662"/>
              </a:cxn>
            </a:cxnLst>
            <a:rect l="0" t="0" r="r" b="b"/>
            <a:pathLst>
              <a:path w="87629" h="87630">
                <a:moveTo>
                  <a:pt x="87312" y="43662"/>
                </a:moveTo>
                <a:lnTo>
                  <a:pt x="83881" y="60654"/>
                </a:lnTo>
                <a:lnTo>
                  <a:pt x="74525" y="74533"/>
                </a:lnTo>
                <a:lnTo>
                  <a:pt x="60646" y="83892"/>
                </a:lnTo>
                <a:lnTo>
                  <a:pt x="43649" y="87325"/>
                </a:lnTo>
                <a:lnTo>
                  <a:pt x="26660" y="83892"/>
                </a:lnTo>
                <a:lnTo>
                  <a:pt x="12785" y="74533"/>
                </a:lnTo>
                <a:lnTo>
                  <a:pt x="3430" y="60654"/>
                </a:lnTo>
                <a:lnTo>
                  <a:pt x="0" y="43662"/>
                </a:lnTo>
                <a:lnTo>
                  <a:pt x="3430" y="26665"/>
                </a:lnTo>
                <a:lnTo>
                  <a:pt x="12785" y="12787"/>
                </a:lnTo>
                <a:lnTo>
                  <a:pt x="26660" y="3430"/>
                </a:lnTo>
                <a:lnTo>
                  <a:pt x="43649" y="0"/>
                </a:lnTo>
                <a:lnTo>
                  <a:pt x="60646" y="3430"/>
                </a:lnTo>
                <a:lnTo>
                  <a:pt x="74525" y="12787"/>
                </a:lnTo>
                <a:lnTo>
                  <a:pt x="83881" y="26665"/>
                </a:lnTo>
                <a:lnTo>
                  <a:pt x="87312" y="43662"/>
                </a:lnTo>
                <a:close/>
              </a:path>
            </a:pathLst>
          </a:custGeom>
          <a:noFill/>
          <a:ln w="12700">
            <a:solidFill>
              <a:srgbClr val="497DBA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6415" name="object 32"/>
          <p:cNvSpPr>
            <a:spLocks/>
          </p:cNvSpPr>
          <p:nvPr/>
        </p:nvSpPr>
        <p:spPr bwMode="auto">
          <a:xfrm>
            <a:off x="6375400" y="2127250"/>
            <a:ext cx="130175" cy="131763"/>
          </a:xfrm>
          <a:custGeom>
            <a:avLst/>
            <a:gdLst/>
            <a:ahLst/>
            <a:cxnLst>
              <a:cxn ang="0">
                <a:pos x="130975" y="65481"/>
              </a:cxn>
              <a:cxn ang="0">
                <a:pos x="125828" y="90971"/>
              </a:cxn>
              <a:cxn ang="0">
                <a:pos x="111793" y="111785"/>
              </a:cxn>
              <a:cxn ang="0">
                <a:pos x="90979" y="125817"/>
              </a:cxn>
              <a:cxn ang="0">
                <a:pos x="65493" y="130962"/>
              </a:cxn>
              <a:cxn ang="0">
                <a:pos x="40001" y="125817"/>
              </a:cxn>
              <a:cxn ang="0">
                <a:pos x="19183" y="111785"/>
              </a:cxn>
              <a:cxn ang="0">
                <a:pos x="5147" y="90971"/>
              </a:cxn>
              <a:cxn ang="0">
                <a:pos x="0" y="65481"/>
              </a:cxn>
              <a:cxn ang="0">
                <a:pos x="5147" y="39990"/>
              </a:cxn>
              <a:cxn ang="0">
                <a:pos x="19183" y="19177"/>
              </a:cxn>
              <a:cxn ang="0">
                <a:pos x="40001" y="5145"/>
              </a:cxn>
              <a:cxn ang="0">
                <a:pos x="65493" y="0"/>
              </a:cxn>
              <a:cxn ang="0">
                <a:pos x="90979" y="5145"/>
              </a:cxn>
              <a:cxn ang="0">
                <a:pos x="111793" y="19177"/>
              </a:cxn>
              <a:cxn ang="0">
                <a:pos x="125828" y="39990"/>
              </a:cxn>
              <a:cxn ang="0">
                <a:pos x="130975" y="65481"/>
              </a:cxn>
            </a:cxnLst>
            <a:rect l="0" t="0" r="r" b="b"/>
            <a:pathLst>
              <a:path w="131445" h="131444">
                <a:moveTo>
                  <a:pt x="130975" y="65481"/>
                </a:moveTo>
                <a:lnTo>
                  <a:pt x="125828" y="90971"/>
                </a:lnTo>
                <a:lnTo>
                  <a:pt x="111793" y="111785"/>
                </a:lnTo>
                <a:lnTo>
                  <a:pt x="90979" y="125817"/>
                </a:lnTo>
                <a:lnTo>
                  <a:pt x="65493" y="130962"/>
                </a:lnTo>
                <a:lnTo>
                  <a:pt x="40001" y="125817"/>
                </a:lnTo>
                <a:lnTo>
                  <a:pt x="19183" y="111785"/>
                </a:lnTo>
                <a:lnTo>
                  <a:pt x="5147" y="90971"/>
                </a:lnTo>
                <a:lnTo>
                  <a:pt x="0" y="65481"/>
                </a:lnTo>
                <a:lnTo>
                  <a:pt x="5147" y="39990"/>
                </a:lnTo>
                <a:lnTo>
                  <a:pt x="19183" y="19177"/>
                </a:lnTo>
                <a:lnTo>
                  <a:pt x="40001" y="5145"/>
                </a:lnTo>
                <a:lnTo>
                  <a:pt x="65493" y="0"/>
                </a:lnTo>
                <a:lnTo>
                  <a:pt x="90979" y="5145"/>
                </a:lnTo>
                <a:lnTo>
                  <a:pt x="111793" y="19177"/>
                </a:lnTo>
                <a:lnTo>
                  <a:pt x="125828" y="39990"/>
                </a:lnTo>
                <a:lnTo>
                  <a:pt x="130975" y="65481"/>
                </a:lnTo>
                <a:close/>
              </a:path>
            </a:pathLst>
          </a:custGeom>
          <a:noFill/>
          <a:ln w="12700">
            <a:solidFill>
              <a:srgbClr val="497DBA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6416" name="object 33"/>
          <p:cNvSpPr>
            <a:spLocks/>
          </p:cNvSpPr>
          <p:nvPr/>
        </p:nvSpPr>
        <p:spPr bwMode="auto">
          <a:xfrm>
            <a:off x="6523038" y="2462213"/>
            <a:ext cx="107950" cy="14287"/>
          </a:xfrm>
          <a:custGeom>
            <a:avLst/>
            <a:gdLst/>
            <a:ahLst/>
            <a:cxnLst>
              <a:cxn ang="0">
                <a:pos x="108915" y="14503"/>
              </a:cxn>
              <a:cxn ang="0">
                <a:pos x="80488" y="14530"/>
              </a:cxn>
              <a:cxn ang="0">
                <a:pos x="52543" y="12080"/>
              </a:cxn>
              <a:cxn ang="0">
                <a:pos x="25554" y="7216"/>
              </a:cxn>
              <a:cxn ang="0">
                <a:pos x="0" y="0"/>
              </a:cxn>
            </a:cxnLst>
            <a:rect l="0" t="0" r="r" b="b"/>
            <a:pathLst>
              <a:path w="109220" h="14605">
                <a:moveTo>
                  <a:pt x="108915" y="14503"/>
                </a:moveTo>
                <a:lnTo>
                  <a:pt x="80488" y="14530"/>
                </a:lnTo>
                <a:lnTo>
                  <a:pt x="52543" y="12080"/>
                </a:lnTo>
                <a:lnTo>
                  <a:pt x="25554" y="7216"/>
                </a:lnTo>
                <a:lnTo>
                  <a:pt x="0" y="0"/>
                </a:lnTo>
              </a:path>
            </a:pathLst>
          </a:custGeom>
          <a:noFill/>
          <a:ln w="12699">
            <a:solidFill>
              <a:srgbClr val="497DBA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6417" name="object 34"/>
          <p:cNvSpPr>
            <a:spLocks/>
          </p:cNvSpPr>
          <p:nvPr/>
        </p:nvSpPr>
        <p:spPr bwMode="auto">
          <a:xfrm>
            <a:off x="6680200" y="2635250"/>
            <a:ext cx="47625" cy="6350"/>
          </a:xfrm>
          <a:custGeom>
            <a:avLst/>
            <a:gdLst/>
            <a:ahLst/>
            <a:cxnLst>
              <a:cxn ang="0">
                <a:pos x="47650" y="0"/>
              </a:cxn>
              <a:cxn ang="0">
                <a:pos x="36058" y="2401"/>
              </a:cxn>
              <a:cxn ang="0">
                <a:pos x="24225" y="4362"/>
              </a:cxn>
              <a:cxn ang="0">
                <a:pos x="12192" y="5875"/>
              </a:cxn>
              <a:cxn ang="0">
                <a:pos x="0" y="6934"/>
              </a:cxn>
            </a:cxnLst>
            <a:rect l="0" t="0" r="r" b="b"/>
            <a:pathLst>
              <a:path w="48259" h="6985">
                <a:moveTo>
                  <a:pt x="47650" y="0"/>
                </a:moveTo>
                <a:lnTo>
                  <a:pt x="36058" y="2401"/>
                </a:lnTo>
                <a:lnTo>
                  <a:pt x="24225" y="4362"/>
                </a:lnTo>
                <a:lnTo>
                  <a:pt x="12192" y="5875"/>
                </a:lnTo>
                <a:lnTo>
                  <a:pt x="0" y="6934"/>
                </a:lnTo>
              </a:path>
            </a:pathLst>
          </a:custGeom>
          <a:noFill/>
          <a:ln w="12700">
            <a:solidFill>
              <a:srgbClr val="497DBA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6418" name="object 35"/>
          <p:cNvSpPr>
            <a:spLocks/>
          </p:cNvSpPr>
          <p:nvPr/>
        </p:nvSpPr>
        <p:spPr bwMode="auto">
          <a:xfrm>
            <a:off x="7108825" y="2679700"/>
            <a:ext cx="30163" cy="31750"/>
          </a:xfrm>
          <a:custGeom>
            <a:avLst/>
            <a:gdLst/>
            <a:ahLst/>
            <a:cxnLst>
              <a:cxn ang="0">
                <a:pos x="28701" y="31648"/>
              </a:cxn>
              <a:cxn ang="0">
                <a:pos x="20434" y="24076"/>
              </a:cxn>
              <a:cxn ang="0">
                <a:pos x="12884" y="16267"/>
              </a:cxn>
              <a:cxn ang="0">
                <a:pos x="6067" y="8236"/>
              </a:cxn>
              <a:cxn ang="0">
                <a:pos x="0" y="0"/>
              </a:cxn>
            </a:cxnLst>
            <a:rect l="0" t="0" r="r" b="b"/>
            <a:pathLst>
              <a:path w="29209" h="31750">
                <a:moveTo>
                  <a:pt x="28701" y="31648"/>
                </a:moveTo>
                <a:lnTo>
                  <a:pt x="20434" y="24076"/>
                </a:lnTo>
                <a:lnTo>
                  <a:pt x="12884" y="16267"/>
                </a:lnTo>
                <a:lnTo>
                  <a:pt x="6067" y="8236"/>
                </a:lnTo>
                <a:lnTo>
                  <a:pt x="0" y="0"/>
                </a:lnTo>
              </a:path>
            </a:pathLst>
          </a:custGeom>
          <a:noFill/>
          <a:ln w="12700">
            <a:solidFill>
              <a:srgbClr val="497DBA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6419" name="object 36"/>
          <p:cNvSpPr>
            <a:spLocks/>
          </p:cNvSpPr>
          <p:nvPr/>
        </p:nvSpPr>
        <p:spPr bwMode="auto">
          <a:xfrm>
            <a:off x="7658100" y="2632075"/>
            <a:ext cx="11113" cy="34925"/>
          </a:xfrm>
          <a:custGeom>
            <a:avLst/>
            <a:gdLst/>
            <a:ahLst/>
            <a:cxnLst>
              <a:cxn ang="0">
                <a:pos x="11455" y="0"/>
              </a:cxn>
              <a:cxn ang="0">
                <a:pos x="9785" y="8802"/>
              </a:cxn>
              <a:cxn ang="0">
                <a:pos x="7313" y="17537"/>
              </a:cxn>
              <a:cxn ang="0">
                <a:pos x="4049" y="26183"/>
              </a:cxn>
              <a:cxn ang="0">
                <a:pos x="0" y="34721"/>
              </a:cxn>
            </a:cxnLst>
            <a:rect l="0" t="0" r="r" b="b"/>
            <a:pathLst>
              <a:path w="12065" h="34925">
                <a:moveTo>
                  <a:pt x="11455" y="0"/>
                </a:moveTo>
                <a:lnTo>
                  <a:pt x="9785" y="8802"/>
                </a:lnTo>
                <a:lnTo>
                  <a:pt x="7313" y="17537"/>
                </a:lnTo>
                <a:lnTo>
                  <a:pt x="4049" y="26183"/>
                </a:lnTo>
                <a:lnTo>
                  <a:pt x="0" y="34721"/>
                </a:lnTo>
              </a:path>
            </a:pathLst>
          </a:custGeom>
          <a:noFill/>
          <a:ln w="12700">
            <a:solidFill>
              <a:srgbClr val="497DBA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6420" name="object 37"/>
          <p:cNvSpPr>
            <a:spLocks/>
          </p:cNvSpPr>
          <p:nvPr/>
        </p:nvSpPr>
        <p:spPr bwMode="auto">
          <a:xfrm>
            <a:off x="7896225" y="2417763"/>
            <a:ext cx="141288" cy="1301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58309" y="22710"/>
              </a:cxn>
              <a:cxn ang="0">
                <a:pos x="102503" y="53271"/>
              </a:cxn>
              <a:cxn ang="0">
                <a:pos x="130393" y="89645"/>
              </a:cxn>
              <a:cxn ang="0">
                <a:pos x="139788" y="129793"/>
              </a:cxn>
            </a:cxnLst>
            <a:rect l="0" t="0" r="r" b="b"/>
            <a:pathLst>
              <a:path w="140334" h="130175">
                <a:moveTo>
                  <a:pt x="0" y="0"/>
                </a:moveTo>
                <a:lnTo>
                  <a:pt x="58309" y="22710"/>
                </a:lnTo>
                <a:lnTo>
                  <a:pt x="102503" y="53271"/>
                </a:lnTo>
                <a:lnTo>
                  <a:pt x="130393" y="89645"/>
                </a:lnTo>
                <a:lnTo>
                  <a:pt x="139788" y="129793"/>
                </a:lnTo>
              </a:path>
            </a:pathLst>
          </a:custGeom>
          <a:noFill/>
          <a:ln w="12700">
            <a:solidFill>
              <a:srgbClr val="497DBA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6421" name="object 38"/>
          <p:cNvSpPr>
            <a:spLocks/>
          </p:cNvSpPr>
          <p:nvPr/>
        </p:nvSpPr>
        <p:spPr bwMode="auto">
          <a:xfrm>
            <a:off x="8164513" y="2279650"/>
            <a:ext cx="61912" cy="49213"/>
          </a:xfrm>
          <a:custGeom>
            <a:avLst/>
            <a:gdLst/>
            <a:ahLst/>
            <a:cxnLst>
              <a:cxn ang="0">
                <a:pos x="62255" y="0"/>
              </a:cxn>
              <a:cxn ang="0">
                <a:pos x="50434" y="13669"/>
              </a:cxn>
              <a:cxn ang="0">
                <a:pos x="36014" y="26420"/>
              </a:cxn>
              <a:cxn ang="0">
                <a:pos x="19150" y="38131"/>
              </a:cxn>
              <a:cxn ang="0">
                <a:pos x="0" y="48679"/>
              </a:cxn>
            </a:cxnLst>
            <a:rect l="0" t="0" r="r" b="b"/>
            <a:pathLst>
              <a:path w="62865" h="48894">
                <a:moveTo>
                  <a:pt x="62255" y="0"/>
                </a:moveTo>
                <a:lnTo>
                  <a:pt x="50434" y="13669"/>
                </a:lnTo>
                <a:lnTo>
                  <a:pt x="36014" y="26420"/>
                </a:lnTo>
                <a:lnTo>
                  <a:pt x="19150" y="38131"/>
                </a:lnTo>
                <a:lnTo>
                  <a:pt x="0" y="48679"/>
                </a:lnTo>
              </a:path>
            </a:pathLst>
          </a:custGeom>
          <a:noFill/>
          <a:ln w="12700">
            <a:solidFill>
              <a:srgbClr val="497DBA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6422" name="object 39"/>
          <p:cNvSpPr>
            <a:spLocks/>
          </p:cNvSpPr>
          <p:nvPr/>
        </p:nvSpPr>
        <p:spPr bwMode="auto">
          <a:xfrm>
            <a:off x="8077200" y="2098675"/>
            <a:ext cx="3175" cy="2381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374" y="7581"/>
              </a:cxn>
              <a:cxn ang="0">
                <a:pos x="3479" y="15290"/>
              </a:cxn>
              <a:cxn ang="0">
                <a:pos x="3289" y="22986"/>
              </a:cxn>
            </a:cxnLst>
            <a:rect l="0" t="0" r="r" b="b"/>
            <a:pathLst>
              <a:path w="3809" h="23494">
                <a:moveTo>
                  <a:pt x="0" y="0"/>
                </a:moveTo>
                <a:lnTo>
                  <a:pt x="2374" y="7581"/>
                </a:lnTo>
                <a:lnTo>
                  <a:pt x="3479" y="15290"/>
                </a:lnTo>
                <a:lnTo>
                  <a:pt x="3289" y="22986"/>
                </a:lnTo>
              </a:path>
            </a:pathLst>
          </a:custGeom>
          <a:noFill/>
          <a:ln w="12700">
            <a:solidFill>
              <a:srgbClr val="497DBA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6423" name="object 40"/>
          <p:cNvSpPr>
            <a:spLocks/>
          </p:cNvSpPr>
          <p:nvPr/>
        </p:nvSpPr>
        <p:spPr bwMode="auto">
          <a:xfrm>
            <a:off x="7680325" y="2043113"/>
            <a:ext cx="31750" cy="30162"/>
          </a:xfrm>
          <a:custGeom>
            <a:avLst/>
            <a:gdLst/>
            <a:ahLst/>
            <a:cxnLst>
              <a:cxn ang="0">
                <a:pos x="0" y="29311"/>
              </a:cxn>
              <a:cxn ang="0">
                <a:pos x="6572" y="21500"/>
              </a:cxn>
              <a:cxn ang="0">
                <a:pos x="14097" y="13993"/>
              </a:cxn>
              <a:cxn ang="0">
                <a:pos x="22545" y="6817"/>
              </a:cxn>
              <a:cxn ang="0">
                <a:pos x="31889" y="0"/>
              </a:cxn>
            </a:cxnLst>
            <a:rect l="0" t="0" r="r" b="b"/>
            <a:pathLst>
              <a:path w="32384" h="29844">
                <a:moveTo>
                  <a:pt x="0" y="29311"/>
                </a:moveTo>
                <a:lnTo>
                  <a:pt x="6572" y="21500"/>
                </a:lnTo>
                <a:lnTo>
                  <a:pt x="14097" y="13993"/>
                </a:lnTo>
                <a:lnTo>
                  <a:pt x="22545" y="6817"/>
                </a:lnTo>
                <a:lnTo>
                  <a:pt x="31889" y="0"/>
                </a:lnTo>
              </a:path>
            </a:pathLst>
          </a:custGeom>
          <a:noFill/>
          <a:ln w="12699">
            <a:solidFill>
              <a:srgbClr val="497DBA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6424" name="object 41"/>
          <p:cNvSpPr>
            <a:spLocks/>
          </p:cNvSpPr>
          <p:nvPr/>
        </p:nvSpPr>
        <p:spPr bwMode="auto">
          <a:xfrm>
            <a:off x="7381875" y="2060575"/>
            <a:ext cx="15875" cy="25400"/>
          </a:xfrm>
          <a:custGeom>
            <a:avLst/>
            <a:gdLst/>
            <a:ahLst/>
            <a:cxnLst>
              <a:cxn ang="0">
                <a:pos x="0" y="25285"/>
              </a:cxn>
              <a:cxn ang="0">
                <a:pos x="2834" y="18766"/>
              </a:cxn>
              <a:cxn ang="0">
                <a:pos x="6359" y="12366"/>
              </a:cxn>
              <a:cxn ang="0">
                <a:pos x="10565" y="6104"/>
              </a:cxn>
              <a:cxn ang="0">
                <a:pos x="15443" y="0"/>
              </a:cxn>
            </a:cxnLst>
            <a:rect l="0" t="0" r="r" b="b"/>
            <a:pathLst>
              <a:path w="15875" h="25400">
                <a:moveTo>
                  <a:pt x="0" y="25285"/>
                </a:moveTo>
                <a:lnTo>
                  <a:pt x="2834" y="18766"/>
                </a:lnTo>
                <a:lnTo>
                  <a:pt x="6359" y="12366"/>
                </a:lnTo>
                <a:lnTo>
                  <a:pt x="10565" y="6104"/>
                </a:lnTo>
                <a:lnTo>
                  <a:pt x="15443" y="0"/>
                </a:lnTo>
              </a:path>
            </a:pathLst>
          </a:custGeom>
          <a:noFill/>
          <a:ln w="12700">
            <a:solidFill>
              <a:srgbClr val="497DBA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6425" name="object 42"/>
          <p:cNvSpPr>
            <a:spLocks/>
          </p:cNvSpPr>
          <p:nvPr/>
        </p:nvSpPr>
        <p:spPr bwMode="auto">
          <a:xfrm>
            <a:off x="7031038" y="2093913"/>
            <a:ext cx="55562" cy="254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4926" y="5390"/>
              </a:cxn>
              <a:cxn ang="0">
                <a:pos x="29241" y="11285"/>
              </a:cxn>
              <a:cxn ang="0">
                <a:pos x="42908" y="17668"/>
              </a:cxn>
              <a:cxn ang="0">
                <a:pos x="55892" y="24523"/>
              </a:cxn>
            </a:cxnLst>
            <a:rect l="0" t="0" r="r" b="b"/>
            <a:pathLst>
              <a:path w="55879" h="24764">
                <a:moveTo>
                  <a:pt x="0" y="0"/>
                </a:moveTo>
                <a:lnTo>
                  <a:pt x="14926" y="5390"/>
                </a:lnTo>
                <a:lnTo>
                  <a:pt x="29241" y="11285"/>
                </a:lnTo>
                <a:lnTo>
                  <a:pt x="42908" y="17668"/>
                </a:lnTo>
                <a:lnTo>
                  <a:pt x="55892" y="24523"/>
                </a:lnTo>
              </a:path>
            </a:pathLst>
          </a:custGeom>
          <a:noFill/>
          <a:ln w="12699">
            <a:solidFill>
              <a:srgbClr val="497DBA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6426" name="object 43"/>
          <p:cNvSpPr>
            <a:spLocks/>
          </p:cNvSpPr>
          <p:nvPr/>
        </p:nvSpPr>
        <p:spPr bwMode="auto">
          <a:xfrm>
            <a:off x="6597650" y="2262188"/>
            <a:ext cx="9525" cy="25400"/>
          </a:xfrm>
          <a:custGeom>
            <a:avLst/>
            <a:gdLst/>
            <a:ahLst/>
            <a:cxnLst>
              <a:cxn ang="0">
                <a:pos x="9753" y="25806"/>
              </a:cxn>
              <a:cxn ang="0">
                <a:pos x="6649" y="19445"/>
              </a:cxn>
              <a:cxn ang="0">
                <a:pos x="3986" y="13017"/>
              </a:cxn>
              <a:cxn ang="0">
                <a:pos x="1768" y="6532"/>
              </a:cxn>
              <a:cxn ang="0">
                <a:pos x="0" y="0"/>
              </a:cxn>
            </a:cxnLst>
            <a:rect l="0" t="0" r="r" b="b"/>
            <a:pathLst>
              <a:path w="10159" h="26035">
                <a:moveTo>
                  <a:pt x="9753" y="25806"/>
                </a:moveTo>
                <a:lnTo>
                  <a:pt x="6649" y="19445"/>
                </a:lnTo>
                <a:lnTo>
                  <a:pt x="3986" y="13017"/>
                </a:lnTo>
                <a:lnTo>
                  <a:pt x="1768" y="6532"/>
                </a:lnTo>
                <a:lnTo>
                  <a:pt x="0" y="0"/>
                </a:lnTo>
              </a:path>
            </a:pathLst>
          </a:custGeom>
          <a:noFill/>
          <a:ln w="12700">
            <a:solidFill>
              <a:srgbClr val="497DBA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44" name="object 44"/>
          <p:cNvSpPr txBox="1"/>
          <p:nvPr/>
        </p:nvSpPr>
        <p:spPr>
          <a:xfrm>
            <a:off x="6686550" y="2085975"/>
            <a:ext cx="1212850" cy="573088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800" spc="-5" dirty="0">
                <a:latin typeface="Calibri"/>
                <a:cs typeface="Calibri"/>
              </a:rPr>
              <a:t>log(</a:t>
            </a:r>
            <a:r>
              <a:rPr sz="1800" i="1" spc="-5" dirty="0">
                <a:latin typeface="Calibri"/>
                <a:cs typeface="Calibri"/>
              </a:rPr>
              <a:t>a</a:t>
            </a:r>
            <a:r>
              <a:rPr sz="1800" spc="-5" dirty="0">
                <a:latin typeface="Calibri"/>
                <a:cs typeface="Calibri"/>
              </a:rPr>
              <a:t>)+log(</a:t>
            </a:r>
            <a:r>
              <a:rPr sz="1800" i="1" spc="-5" dirty="0">
                <a:latin typeface="Calibri"/>
                <a:cs typeface="Calibri"/>
              </a:rPr>
              <a:t>b</a:t>
            </a:r>
            <a:r>
              <a:rPr sz="1800" spc="-5" dirty="0">
                <a:latin typeface="Calibri"/>
                <a:cs typeface="Calibri"/>
              </a:rPr>
              <a:t>)</a:t>
            </a:r>
            <a:endParaRPr sz="1800">
              <a:latin typeface="Calibri"/>
              <a:cs typeface="Calibri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800" dirty="0">
                <a:latin typeface="Calibri"/>
                <a:cs typeface="Calibri"/>
              </a:rPr>
              <a:t>=</a:t>
            </a:r>
            <a:r>
              <a:rPr sz="1800" spc="-8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log(</a:t>
            </a:r>
            <a:r>
              <a:rPr sz="1800" i="1" spc="-5" dirty="0">
                <a:latin typeface="Calibri"/>
                <a:cs typeface="Calibri"/>
              </a:rPr>
              <a:t>ab</a:t>
            </a:r>
            <a:r>
              <a:rPr sz="1800" spc="-5" dirty="0">
                <a:latin typeface="Calibri"/>
                <a:cs typeface="Calibri"/>
              </a:rPr>
              <a:t>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5" name="object 45"/>
          <p:cNvSpPr>
            <a:spLocks noGrp="1"/>
          </p:cNvSpPr>
          <p:nvPr>
            <p:ph type="ftr" sz="quarter" idx="10"/>
          </p:nvPr>
        </p:nvSpPr>
        <p:spPr>
          <a:xfrm>
            <a:off x="4343400" y="6477000"/>
            <a:ext cx="3462338" cy="142875"/>
          </a:xfrm>
        </p:spPr>
        <p:txBody>
          <a:bodyPr rtlCol="0"/>
          <a:lstStyle/>
          <a:p>
            <a:pPr marL="12700" fontAlgn="auto">
              <a:lnSpc>
                <a:spcPts val="113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>
                <a:latin typeface="Tahoma"/>
                <a:cs typeface="Tahoma"/>
              </a:rPr>
              <a:t>Lecture 4-1: Power </a:t>
            </a:r>
            <a:r>
              <a:rPr dirty="0">
                <a:latin typeface="Tahoma"/>
                <a:cs typeface="Tahoma"/>
              </a:rPr>
              <a:t>Laws and </a:t>
            </a:r>
            <a:r>
              <a:rPr spc="-5" dirty="0">
                <a:latin typeface="Tahoma"/>
                <a:cs typeface="Tahoma"/>
              </a:rPr>
              <a:t>Preferential</a:t>
            </a:r>
            <a:r>
              <a:rPr spc="-10" dirty="0">
                <a:latin typeface="Tahoma"/>
                <a:cs typeface="Tahoma"/>
              </a:rPr>
              <a:t> </a:t>
            </a:r>
            <a:r>
              <a:rPr spc="-5" dirty="0">
                <a:latin typeface="Tahoma"/>
                <a:cs typeface="Tahoma"/>
              </a:rPr>
              <a:t>Attachment</a:t>
            </a:r>
          </a:p>
        </p:txBody>
      </p:sp>
      <p:sp>
        <p:nvSpPr>
          <p:cNvPr id="46" name="object 46"/>
          <p:cNvSpPr txBox="1"/>
          <p:nvPr/>
        </p:nvSpPr>
        <p:spPr>
          <a:xfrm>
            <a:off x="8335963" y="6492875"/>
            <a:ext cx="187325" cy="153988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lnSpc>
                <a:spcPts val="113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z="1000" b="1" spc="-5" dirty="0">
                <a:solidFill>
                  <a:srgbClr val="1F487C"/>
                </a:solidFill>
                <a:latin typeface="Tahoma"/>
                <a:cs typeface="Tahoma"/>
              </a:rPr>
              <a:t>10</a:t>
            </a:r>
            <a:endParaRPr sz="10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6575" y="1100138"/>
            <a:ext cx="7142163" cy="2124075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355600" indent="-342900">
              <a:buFont typeface="Arial" charset="0"/>
              <a:buChar char="•"/>
              <a:tabLst>
                <a:tab pos="354013" algn="l"/>
                <a:tab pos="355600" algn="l"/>
              </a:tabLst>
            </a:pPr>
            <a:r>
              <a:rPr lang="th-TH" sz="2400">
                <a:latin typeface="Tahoma" pitchFamily="34" charset="0"/>
                <a:cs typeface="Tahoma" pitchFamily="34" charset="0"/>
              </a:rPr>
              <a:t>As the exponent </a:t>
            </a:r>
            <a:r>
              <a:rPr lang="th-TH" sz="2500" i="1">
                <a:latin typeface="Symbol" pitchFamily="18" charset="2"/>
                <a:cs typeface="Cordia New" pitchFamily="34" charset="-34"/>
              </a:rPr>
              <a:t></a:t>
            </a:r>
            <a:r>
              <a:rPr lang="th-TH" sz="2500" i="1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th-TH" sz="2400">
                <a:latin typeface="Tahoma" pitchFamily="34" charset="0"/>
                <a:cs typeface="Tahoma" pitchFamily="34" charset="0"/>
              </a:rPr>
              <a:t>increases, what happens to the  downward slope of the line on a log-log plot?</a:t>
            </a:r>
          </a:p>
          <a:p>
            <a:pPr marL="927100" lvl="1" indent="-457200">
              <a:spcBef>
                <a:spcPts val="1200"/>
              </a:spcBef>
              <a:buFontTx/>
              <a:buAutoNum type="alphaLcParenR"/>
              <a:tabLst>
                <a:tab pos="354013" algn="l"/>
                <a:tab pos="355600" algn="l"/>
              </a:tabLst>
            </a:pPr>
            <a:r>
              <a:rPr lang="th-TH" sz="2000">
                <a:latin typeface="Tahoma" pitchFamily="34" charset="0"/>
                <a:cs typeface="Tahoma" pitchFamily="34" charset="0"/>
              </a:rPr>
              <a:t>stays the same</a:t>
            </a:r>
          </a:p>
          <a:p>
            <a:pPr marL="927100" lvl="1" indent="-457200">
              <a:spcBef>
                <a:spcPts val="1200"/>
              </a:spcBef>
              <a:buFontTx/>
              <a:buAutoNum type="alphaLcParenR"/>
              <a:tabLst>
                <a:tab pos="354013" algn="l"/>
                <a:tab pos="355600" algn="l"/>
              </a:tabLst>
            </a:pPr>
            <a:r>
              <a:rPr lang="th-TH" sz="2000">
                <a:latin typeface="Tahoma" pitchFamily="34" charset="0"/>
                <a:cs typeface="Tahoma" pitchFamily="34" charset="0"/>
              </a:rPr>
              <a:t>becomes milder</a:t>
            </a:r>
          </a:p>
          <a:p>
            <a:pPr marL="927100" lvl="1" indent="-457200">
              <a:spcBef>
                <a:spcPts val="1200"/>
              </a:spcBef>
              <a:buFontTx/>
              <a:buAutoNum type="alphaLcParenR"/>
              <a:tabLst>
                <a:tab pos="354013" algn="l"/>
                <a:tab pos="355600" algn="l"/>
              </a:tabLst>
            </a:pPr>
            <a:r>
              <a:rPr lang="th-TH" sz="2000">
                <a:latin typeface="Tahoma" pitchFamily="34" charset="0"/>
                <a:cs typeface="Tahoma" pitchFamily="34" charset="0"/>
              </a:rPr>
              <a:t>becomes steeper</a:t>
            </a:r>
          </a:p>
        </p:txBody>
      </p:sp>
      <p:sp>
        <p:nvSpPr>
          <p:cNvPr id="17410" name="object 3"/>
          <p:cNvSpPr>
            <a:spLocks noChangeArrowheads="1"/>
          </p:cNvSpPr>
          <p:nvPr/>
        </p:nvSpPr>
        <p:spPr bwMode="auto">
          <a:xfrm>
            <a:off x="258763" y="254000"/>
            <a:ext cx="3178175" cy="754063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7411" name="object 4"/>
          <p:cNvSpPr>
            <a:spLocks noChangeArrowheads="1"/>
          </p:cNvSpPr>
          <p:nvPr/>
        </p:nvSpPr>
        <p:spPr bwMode="auto">
          <a:xfrm>
            <a:off x="2819400" y="254000"/>
            <a:ext cx="909638" cy="754063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marL="12700" eaLnBrk="1" fontAlgn="auto" hangingPunct="1">
              <a:lnSpc>
                <a:spcPts val="4315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/>
              <a:t>Question</a:t>
            </a:r>
            <a:r>
              <a:rPr spc="-75" dirty="0"/>
              <a:t> </a:t>
            </a:r>
            <a:r>
              <a:rPr spc="-5" dirty="0"/>
              <a:t>#1</a:t>
            </a:r>
          </a:p>
        </p:txBody>
      </p:sp>
      <p:sp>
        <p:nvSpPr>
          <p:cNvPr id="6" name="object 6"/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marL="12700" fontAlgn="auto">
              <a:lnSpc>
                <a:spcPts val="113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>
                <a:latin typeface="Tahoma"/>
                <a:cs typeface="Tahoma"/>
              </a:rPr>
              <a:t>Lecture 4-1: Power </a:t>
            </a:r>
            <a:r>
              <a:rPr dirty="0">
                <a:latin typeface="Tahoma"/>
                <a:cs typeface="Tahoma"/>
              </a:rPr>
              <a:t>Laws and </a:t>
            </a:r>
            <a:r>
              <a:rPr spc="-5" dirty="0">
                <a:latin typeface="Tahoma"/>
                <a:cs typeface="Tahoma"/>
              </a:rPr>
              <a:t>Preferential</a:t>
            </a:r>
            <a:r>
              <a:rPr spc="-10" dirty="0">
                <a:latin typeface="Tahoma"/>
                <a:cs typeface="Tahoma"/>
              </a:rPr>
              <a:t> </a:t>
            </a:r>
            <a:r>
              <a:rPr spc="-5" dirty="0">
                <a:latin typeface="Tahoma"/>
                <a:cs typeface="Tahoma"/>
              </a:rPr>
              <a:t>Attachment</a:t>
            </a:r>
          </a:p>
        </p:txBody>
      </p:sp>
      <p:sp>
        <p:nvSpPr>
          <p:cNvPr id="17414" name="object 7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marL="25400"/>
            <a:fld id="{30F1F5B6-72AC-4F91-A821-4169EC416D7F}" type="slidenum">
              <a:rPr lang="th-TH"/>
              <a:pPr marL="25400"/>
              <a:t>11</a:t>
            </a:fld>
            <a:endParaRPr lang="th-TH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6575" y="1116013"/>
            <a:ext cx="3446463" cy="1042987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355600" indent="-342900">
              <a:buFont typeface="Arial" charset="0"/>
              <a:buChar char="•"/>
              <a:tabLst>
                <a:tab pos="354013" algn="l"/>
                <a:tab pos="355600" algn="l"/>
              </a:tabLst>
            </a:pPr>
            <a:r>
              <a:rPr lang="th-TH" sz="2400">
                <a:latin typeface="Tahoma" pitchFamily="34" charset="0"/>
                <a:cs typeface="Tahoma" pitchFamily="34" charset="0"/>
              </a:rPr>
              <a:t>2 ingredients:</a:t>
            </a:r>
          </a:p>
          <a:p>
            <a:pPr marL="355600" indent="-342900">
              <a:spcBef>
                <a:spcPts val="475"/>
              </a:spcBef>
              <a:tabLst>
                <a:tab pos="354013" algn="l"/>
                <a:tab pos="355600" algn="l"/>
              </a:tabLst>
            </a:pPr>
            <a:r>
              <a:rPr lang="th-TH" sz="2000">
                <a:cs typeface="Arial" charset="0"/>
              </a:rPr>
              <a:t>–	</a:t>
            </a:r>
            <a:r>
              <a:rPr lang="th-TH" sz="2000">
                <a:latin typeface="Tahoma" pitchFamily="34" charset="0"/>
                <a:cs typeface="Tahoma" pitchFamily="34" charset="0"/>
              </a:rPr>
              <a:t>Nodes appear over time  (growth)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184775" y="1543050"/>
            <a:ext cx="3622675" cy="61595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298450" indent="-285750">
              <a:tabLst>
                <a:tab pos="296863" algn="l"/>
              </a:tabLst>
            </a:pPr>
            <a:r>
              <a:rPr lang="th-TH" sz="2000">
                <a:cs typeface="Arial" charset="0"/>
              </a:rPr>
              <a:t>–	</a:t>
            </a:r>
            <a:r>
              <a:rPr lang="th-TH" sz="2000">
                <a:latin typeface="Tahoma" pitchFamily="34" charset="0"/>
                <a:cs typeface="Tahoma" pitchFamily="34" charset="0"/>
              </a:rPr>
              <a:t>Nodes prefer to attach to  nodes with many connections</a:t>
            </a:r>
          </a:p>
        </p:txBody>
      </p:sp>
      <p:sp>
        <p:nvSpPr>
          <p:cNvPr id="18435" name="object 4"/>
          <p:cNvSpPr>
            <a:spLocks noChangeArrowheads="1"/>
          </p:cNvSpPr>
          <p:nvPr/>
        </p:nvSpPr>
        <p:spPr bwMode="auto">
          <a:xfrm>
            <a:off x="258763" y="254000"/>
            <a:ext cx="7948612" cy="754063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marL="12700" eaLnBrk="1" fontAlgn="auto" hangingPunct="1">
              <a:lnSpc>
                <a:spcPts val="4315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/>
              <a:t>Generating Power Law</a:t>
            </a:r>
            <a:r>
              <a:rPr spc="-75" dirty="0"/>
              <a:t> </a:t>
            </a:r>
            <a:r>
              <a:rPr spc="-5" dirty="0"/>
              <a:t>Network</a:t>
            </a:r>
          </a:p>
        </p:txBody>
      </p:sp>
      <p:sp>
        <p:nvSpPr>
          <p:cNvPr id="18437" name="object 6"/>
          <p:cNvSpPr>
            <a:spLocks noChangeArrowheads="1"/>
          </p:cNvSpPr>
          <p:nvPr/>
        </p:nvSpPr>
        <p:spPr bwMode="auto">
          <a:xfrm>
            <a:off x="1952625" y="3046413"/>
            <a:ext cx="1236663" cy="523875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8438" name="object 7"/>
          <p:cNvSpPr>
            <a:spLocks/>
          </p:cNvSpPr>
          <p:nvPr/>
        </p:nvSpPr>
        <p:spPr bwMode="auto">
          <a:xfrm>
            <a:off x="5568950" y="3144838"/>
            <a:ext cx="365125" cy="371475"/>
          </a:xfrm>
          <a:custGeom>
            <a:avLst/>
            <a:gdLst/>
            <a:ahLst/>
            <a:cxnLst>
              <a:cxn ang="0">
                <a:pos x="124356" y="14298"/>
              </a:cxn>
              <a:cxn ang="0">
                <a:pos x="81293" y="32117"/>
              </a:cxn>
              <a:cxn ang="0">
                <a:pos x="45372" y="49505"/>
              </a:cxn>
              <a:cxn ang="0">
                <a:pos x="38118" y="62263"/>
              </a:cxn>
              <a:cxn ang="0">
                <a:pos x="33163" y="75484"/>
              </a:cxn>
              <a:cxn ang="0">
                <a:pos x="30577" y="88987"/>
              </a:cxn>
              <a:cxn ang="0">
                <a:pos x="23487" y="100187"/>
              </a:cxn>
              <a:cxn ang="0">
                <a:pos x="12492" y="108156"/>
              </a:cxn>
              <a:cxn ang="0">
                <a:pos x="4923" y="122884"/>
              </a:cxn>
              <a:cxn ang="0">
                <a:pos x="766" y="144370"/>
              </a:cxn>
              <a:cxn ang="0">
                <a:pos x="502" y="176987"/>
              </a:cxn>
              <a:cxn ang="0">
                <a:pos x="13995" y="267411"/>
              </a:cxn>
              <a:cxn ang="0">
                <a:pos x="48996" y="310553"/>
              </a:cxn>
              <a:cxn ang="0">
                <a:pos x="59259" y="323873"/>
              </a:cxn>
              <a:cxn ang="0">
                <a:pos x="69989" y="336422"/>
              </a:cxn>
              <a:cxn ang="0">
                <a:pos x="84213" y="341464"/>
              </a:cxn>
              <a:cxn ang="0">
                <a:pos x="117255" y="359743"/>
              </a:cxn>
              <a:cxn ang="0">
                <a:pos x="120065" y="362852"/>
              </a:cxn>
              <a:cxn ang="0">
                <a:pos x="166262" y="369229"/>
              </a:cxn>
              <a:cxn ang="0">
                <a:pos x="218832" y="365826"/>
              </a:cxn>
              <a:cxn ang="0">
                <a:pos x="292131" y="340587"/>
              </a:cxn>
              <a:cxn ang="0">
                <a:pos x="302481" y="331643"/>
              </a:cxn>
              <a:cxn ang="0">
                <a:pos x="314553" y="323735"/>
              </a:cxn>
              <a:cxn ang="0">
                <a:pos x="328942" y="319176"/>
              </a:cxn>
              <a:cxn ang="0">
                <a:pos x="333055" y="306801"/>
              </a:cxn>
              <a:cxn ang="0">
                <a:pos x="335940" y="293293"/>
              </a:cxn>
              <a:cxn ang="0">
                <a:pos x="353009" y="260621"/>
              </a:cxn>
              <a:cxn ang="0">
                <a:pos x="363943" y="241541"/>
              </a:cxn>
              <a:cxn ang="0">
                <a:pos x="359302" y="157352"/>
              </a:cxn>
              <a:cxn ang="0">
                <a:pos x="331030" y="74501"/>
              </a:cxn>
              <a:cxn ang="0">
                <a:pos x="294087" y="42762"/>
              </a:cxn>
              <a:cxn ang="0">
                <a:pos x="237959" y="17246"/>
              </a:cxn>
              <a:cxn ang="0">
                <a:pos x="227977" y="6851"/>
              </a:cxn>
              <a:cxn ang="0">
                <a:pos x="216966" y="0"/>
              </a:cxn>
              <a:cxn ang="0">
                <a:pos x="192482" y="2963"/>
              </a:cxn>
              <a:cxn ang="0">
                <a:pos x="167970" y="8623"/>
              </a:cxn>
              <a:cxn ang="0">
                <a:pos x="156175" y="6961"/>
              </a:cxn>
              <a:cxn ang="0">
                <a:pos x="139979" y="8623"/>
              </a:cxn>
            </a:cxnLst>
            <a:rect l="0" t="0" r="r" b="b"/>
            <a:pathLst>
              <a:path w="364489" h="371475">
                <a:moveTo>
                  <a:pt x="139979" y="8623"/>
                </a:moveTo>
                <a:lnTo>
                  <a:pt x="124356" y="14298"/>
                </a:lnTo>
                <a:lnTo>
                  <a:pt x="105603" y="22318"/>
                </a:lnTo>
                <a:lnTo>
                  <a:pt x="81293" y="32117"/>
                </a:lnTo>
                <a:lnTo>
                  <a:pt x="48996" y="43129"/>
                </a:lnTo>
                <a:lnTo>
                  <a:pt x="45372" y="49505"/>
                </a:lnTo>
                <a:lnTo>
                  <a:pt x="41660" y="55822"/>
                </a:lnTo>
                <a:lnTo>
                  <a:pt x="38118" y="62263"/>
                </a:lnTo>
                <a:lnTo>
                  <a:pt x="35001" y="69011"/>
                </a:lnTo>
                <a:lnTo>
                  <a:pt x="33163" y="75484"/>
                </a:lnTo>
                <a:lnTo>
                  <a:pt x="31992" y="82332"/>
                </a:lnTo>
                <a:lnTo>
                  <a:pt x="30577" y="88987"/>
                </a:lnTo>
                <a:lnTo>
                  <a:pt x="28003" y="94881"/>
                </a:lnTo>
                <a:lnTo>
                  <a:pt x="23487" y="100187"/>
                </a:lnTo>
                <a:lnTo>
                  <a:pt x="18153" y="104392"/>
                </a:lnTo>
                <a:lnTo>
                  <a:pt x="12492" y="108156"/>
                </a:lnTo>
                <a:lnTo>
                  <a:pt x="6997" y="112140"/>
                </a:lnTo>
                <a:lnTo>
                  <a:pt x="4923" y="122884"/>
                </a:lnTo>
                <a:lnTo>
                  <a:pt x="2627" y="133600"/>
                </a:lnTo>
                <a:lnTo>
                  <a:pt x="766" y="144370"/>
                </a:lnTo>
                <a:lnTo>
                  <a:pt x="0" y="155270"/>
                </a:lnTo>
                <a:lnTo>
                  <a:pt x="502" y="176987"/>
                </a:lnTo>
                <a:lnTo>
                  <a:pt x="2506" y="207687"/>
                </a:lnTo>
                <a:lnTo>
                  <a:pt x="13995" y="267411"/>
                </a:lnTo>
                <a:lnTo>
                  <a:pt x="35469" y="298497"/>
                </a:lnTo>
                <a:lnTo>
                  <a:pt x="48996" y="310553"/>
                </a:lnTo>
                <a:lnTo>
                  <a:pt x="54328" y="316933"/>
                </a:lnTo>
                <a:lnTo>
                  <a:pt x="59259" y="323873"/>
                </a:lnTo>
                <a:lnTo>
                  <a:pt x="64307" y="330621"/>
                </a:lnTo>
                <a:lnTo>
                  <a:pt x="69989" y="336422"/>
                </a:lnTo>
                <a:lnTo>
                  <a:pt x="76136" y="341464"/>
                </a:lnTo>
                <a:lnTo>
                  <a:pt x="84213" y="341464"/>
                </a:lnTo>
                <a:lnTo>
                  <a:pt x="90982" y="345058"/>
                </a:lnTo>
                <a:lnTo>
                  <a:pt x="117255" y="359743"/>
                </a:lnTo>
                <a:lnTo>
                  <a:pt x="119719" y="362399"/>
                </a:lnTo>
                <a:lnTo>
                  <a:pt x="120065" y="362852"/>
                </a:lnTo>
                <a:lnTo>
                  <a:pt x="139979" y="370928"/>
                </a:lnTo>
                <a:lnTo>
                  <a:pt x="166262" y="369229"/>
                </a:lnTo>
                <a:lnTo>
                  <a:pt x="192573" y="367831"/>
                </a:lnTo>
                <a:lnTo>
                  <a:pt x="218832" y="365826"/>
                </a:lnTo>
                <a:lnTo>
                  <a:pt x="257681" y="358528"/>
                </a:lnTo>
                <a:lnTo>
                  <a:pt x="292131" y="340587"/>
                </a:lnTo>
                <a:lnTo>
                  <a:pt x="297257" y="336010"/>
                </a:lnTo>
                <a:lnTo>
                  <a:pt x="302481" y="331643"/>
                </a:lnTo>
                <a:lnTo>
                  <a:pt x="307949" y="327799"/>
                </a:lnTo>
                <a:lnTo>
                  <a:pt x="314553" y="323735"/>
                </a:lnTo>
                <a:lnTo>
                  <a:pt x="323735" y="325602"/>
                </a:lnTo>
                <a:lnTo>
                  <a:pt x="328942" y="319176"/>
                </a:lnTo>
                <a:lnTo>
                  <a:pt x="331734" y="313533"/>
                </a:lnTo>
                <a:lnTo>
                  <a:pt x="333055" y="306801"/>
                </a:lnTo>
                <a:lnTo>
                  <a:pt x="334070" y="299786"/>
                </a:lnTo>
                <a:lnTo>
                  <a:pt x="335940" y="293293"/>
                </a:lnTo>
                <a:lnTo>
                  <a:pt x="343766" y="277561"/>
                </a:lnTo>
                <a:lnTo>
                  <a:pt x="353009" y="260621"/>
                </a:lnTo>
                <a:lnTo>
                  <a:pt x="360718" y="247079"/>
                </a:lnTo>
                <a:lnTo>
                  <a:pt x="363943" y="241541"/>
                </a:lnTo>
                <a:lnTo>
                  <a:pt x="362395" y="213476"/>
                </a:lnTo>
                <a:lnTo>
                  <a:pt x="359302" y="157352"/>
                </a:lnTo>
                <a:lnTo>
                  <a:pt x="354799" y="115762"/>
                </a:lnTo>
                <a:lnTo>
                  <a:pt x="331030" y="74501"/>
                </a:lnTo>
                <a:lnTo>
                  <a:pt x="301000" y="47302"/>
                </a:lnTo>
                <a:lnTo>
                  <a:pt x="294087" y="42762"/>
                </a:lnTo>
                <a:lnTo>
                  <a:pt x="253820" y="23342"/>
                </a:lnTo>
                <a:lnTo>
                  <a:pt x="237959" y="17246"/>
                </a:lnTo>
                <a:lnTo>
                  <a:pt x="232904" y="12269"/>
                </a:lnTo>
                <a:lnTo>
                  <a:pt x="227977" y="6851"/>
                </a:lnTo>
                <a:lnTo>
                  <a:pt x="222793" y="2319"/>
                </a:lnTo>
                <a:lnTo>
                  <a:pt x="216966" y="0"/>
                </a:lnTo>
                <a:lnTo>
                  <a:pt x="204701" y="270"/>
                </a:lnTo>
                <a:lnTo>
                  <a:pt x="192482" y="2963"/>
                </a:lnTo>
                <a:lnTo>
                  <a:pt x="180256" y="6331"/>
                </a:lnTo>
                <a:lnTo>
                  <a:pt x="167970" y="8623"/>
                </a:lnTo>
                <a:lnTo>
                  <a:pt x="160496" y="8371"/>
                </a:lnTo>
                <a:lnTo>
                  <a:pt x="156175" y="6961"/>
                </a:lnTo>
                <a:lnTo>
                  <a:pt x="150753" y="6381"/>
                </a:lnTo>
                <a:lnTo>
                  <a:pt x="139979" y="8623"/>
                </a:lnTo>
                <a:close/>
              </a:path>
            </a:pathLst>
          </a:custGeom>
          <a:noFill/>
          <a:ln w="19050">
            <a:solidFill>
              <a:srgbClr val="00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8439" name="object 8"/>
          <p:cNvSpPr>
            <a:spLocks/>
          </p:cNvSpPr>
          <p:nvPr/>
        </p:nvSpPr>
        <p:spPr bwMode="auto">
          <a:xfrm>
            <a:off x="5673725" y="3395663"/>
            <a:ext cx="85725" cy="34925"/>
          </a:xfrm>
          <a:custGeom>
            <a:avLst/>
            <a:gdLst/>
            <a:ahLst/>
            <a:cxnLst>
              <a:cxn ang="0">
                <a:pos x="0" y="34505"/>
              </a:cxn>
              <a:cxn ang="0">
                <a:pos x="1654" y="27729"/>
              </a:cxn>
              <a:cxn ang="0">
                <a:pos x="2978" y="20745"/>
              </a:cxn>
              <a:cxn ang="0">
                <a:pos x="4968" y="14171"/>
              </a:cxn>
              <a:cxn ang="0">
                <a:pos x="34505" y="0"/>
              </a:cxn>
              <a:cxn ang="0">
                <a:pos x="56192" y="392"/>
              </a:cxn>
              <a:cxn ang="0">
                <a:pos x="68378" y="2486"/>
              </a:cxn>
              <a:cxn ang="0">
                <a:pos x="76566" y="7650"/>
              </a:cxn>
              <a:cxn ang="0">
                <a:pos x="86258" y="17259"/>
              </a:cxn>
            </a:cxnLst>
            <a:rect l="0" t="0" r="r" b="b"/>
            <a:pathLst>
              <a:path w="86360" h="34925">
                <a:moveTo>
                  <a:pt x="0" y="34505"/>
                </a:moveTo>
                <a:lnTo>
                  <a:pt x="1654" y="27729"/>
                </a:lnTo>
                <a:lnTo>
                  <a:pt x="2978" y="20745"/>
                </a:lnTo>
                <a:lnTo>
                  <a:pt x="4968" y="14171"/>
                </a:lnTo>
                <a:lnTo>
                  <a:pt x="34505" y="0"/>
                </a:lnTo>
                <a:lnTo>
                  <a:pt x="56192" y="392"/>
                </a:lnTo>
                <a:lnTo>
                  <a:pt x="68378" y="2486"/>
                </a:lnTo>
                <a:lnTo>
                  <a:pt x="76566" y="7650"/>
                </a:lnTo>
                <a:lnTo>
                  <a:pt x="86258" y="17259"/>
                </a:lnTo>
              </a:path>
            </a:pathLst>
          </a:custGeom>
          <a:noFill/>
          <a:ln w="19050">
            <a:solidFill>
              <a:srgbClr val="00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8440" name="object 9"/>
          <p:cNvSpPr>
            <a:spLocks/>
          </p:cNvSpPr>
          <p:nvPr/>
        </p:nvSpPr>
        <p:spPr bwMode="auto">
          <a:xfrm>
            <a:off x="5862638" y="3370263"/>
            <a:ext cx="9525" cy="198437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558" y="12908"/>
              </a:cxn>
              <a:cxn ang="0">
                <a:pos x="5387" y="25790"/>
              </a:cxn>
              <a:cxn ang="0">
                <a:pos x="7679" y="38715"/>
              </a:cxn>
              <a:cxn ang="0">
                <a:pos x="8623" y="51752"/>
              </a:cxn>
              <a:cxn ang="0">
                <a:pos x="7275" y="88441"/>
              </a:cxn>
              <a:cxn ang="0">
                <a:pos x="4311" y="125082"/>
              </a:cxn>
              <a:cxn ang="0">
                <a:pos x="1347" y="161723"/>
              </a:cxn>
              <a:cxn ang="0">
                <a:pos x="0" y="198412"/>
              </a:cxn>
            </a:cxnLst>
            <a:rect l="0" t="0" r="r" b="b"/>
            <a:pathLst>
              <a:path w="8889" h="198754">
                <a:moveTo>
                  <a:pt x="0" y="0"/>
                </a:moveTo>
                <a:lnTo>
                  <a:pt x="2558" y="12908"/>
                </a:lnTo>
                <a:lnTo>
                  <a:pt x="5387" y="25790"/>
                </a:lnTo>
                <a:lnTo>
                  <a:pt x="7679" y="38715"/>
                </a:lnTo>
                <a:lnTo>
                  <a:pt x="8623" y="51752"/>
                </a:lnTo>
                <a:lnTo>
                  <a:pt x="7275" y="88441"/>
                </a:lnTo>
                <a:lnTo>
                  <a:pt x="4311" y="125082"/>
                </a:lnTo>
                <a:lnTo>
                  <a:pt x="1347" y="161723"/>
                </a:lnTo>
                <a:lnTo>
                  <a:pt x="0" y="198412"/>
                </a:lnTo>
              </a:path>
            </a:pathLst>
          </a:custGeom>
          <a:noFill/>
          <a:ln w="19050">
            <a:solidFill>
              <a:srgbClr val="00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8441" name="object 10"/>
          <p:cNvSpPr>
            <a:spLocks/>
          </p:cNvSpPr>
          <p:nvPr/>
        </p:nvSpPr>
        <p:spPr bwMode="auto">
          <a:xfrm>
            <a:off x="5500688" y="3508375"/>
            <a:ext cx="173037" cy="71438"/>
          </a:xfrm>
          <a:custGeom>
            <a:avLst/>
            <a:gdLst/>
            <a:ahLst/>
            <a:cxnLst>
              <a:cxn ang="0">
                <a:pos x="172529" y="0"/>
              </a:cxn>
              <a:cxn ang="0">
                <a:pos x="159294" y="4416"/>
              </a:cxn>
              <a:cxn ang="0">
                <a:pos x="145857" y="8348"/>
              </a:cxn>
              <a:cxn ang="0">
                <a:pos x="132819" y="13249"/>
              </a:cxn>
              <a:cxn ang="0">
                <a:pos x="120776" y="20574"/>
              </a:cxn>
              <a:cxn ang="0">
                <a:pos x="102525" y="35511"/>
              </a:cxn>
              <a:cxn ang="0">
                <a:pos x="93887" y="41671"/>
              </a:cxn>
              <a:cxn ang="0">
                <a:pos x="83597" y="44998"/>
              </a:cxn>
              <a:cxn ang="0">
                <a:pos x="60388" y="51435"/>
              </a:cxn>
              <a:cxn ang="0">
                <a:pos x="54163" y="57540"/>
              </a:cxn>
              <a:cxn ang="0">
                <a:pos x="48099" y="64287"/>
              </a:cxn>
              <a:cxn ang="0">
                <a:pos x="41709" y="69748"/>
              </a:cxn>
              <a:cxn ang="0">
                <a:pos x="34505" y="71996"/>
              </a:cxn>
              <a:cxn ang="0">
                <a:pos x="27000" y="70140"/>
              </a:cxn>
              <a:cxn ang="0">
                <a:pos x="2182" y="32827"/>
              </a:cxn>
              <a:cxn ang="0">
                <a:pos x="549" y="24204"/>
              </a:cxn>
              <a:cxn ang="0">
                <a:pos x="0" y="20574"/>
              </a:cxn>
            </a:cxnLst>
            <a:rect l="0" t="0" r="r" b="b"/>
            <a:pathLst>
              <a:path w="172720" h="72389">
                <a:moveTo>
                  <a:pt x="172529" y="0"/>
                </a:moveTo>
                <a:lnTo>
                  <a:pt x="159294" y="4416"/>
                </a:lnTo>
                <a:lnTo>
                  <a:pt x="145857" y="8348"/>
                </a:lnTo>
                <a:lnTo>
                  <a:pt x="132819" y="13249"/>
                </a:lnTo>
                <a:lnTo>
                  <a:pt x="120776" y="20574"/>
                </a:lnTo>
                <a:lnTo>
                  <a:pt x="102525" y="35511"/>
                </a:lnTo>
                <a:lnTo>
                  <a:pt x="93887" y="41671"/>
                </a:lnTo>
                <a:lnTo>
                  <a:pt x="83597" y="44998"/>
                </a:lnTo>
                <a:lnTo>
                  <a:pt x="60388" y="51435"/>
                </a:lnTo>
                <a:lnTo>
                  <a:pt x="54163" y="57540"/>
                </a:lnTo>
                <a:lnTo>
                  <a:pt x="48099" y="64287"/>
                </a:lnTo>
                <a:lnTo>
                  <a:pt x="41709" y="69748"/>
                </a:lnTo>
                <a:lnTo>
                  <a:pt x="34505" y="71996"/>
                </a:lnTo>
                <a:lnTo>
                  <a:pt x="27000" y="70140"/>
                </a:lnTo>
                <a:lnTo>
                  <a:pt x="2182" y="32827"/>
                </a:lnTo>
                <a:lnTo>
                  <a:pt x="549" y="24204"/>
                </a:lnTo>
                <a:lnTo>
                  <a:pt x="0" y="20574"/>
                </a:lnTo>
              </a:path>
            </a:pathLst>
          </a:custGeom>
          <a:noFill/>
          <a:ln w="19050">
            <a:solidFill>
              <a:srgbClr val="00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8442" name="object 11"/>
          <p:cNvSpPr>
            <a:spLocks/>
          </p:cNvSpPr>
          <p:nvPr/>
        </p:nvSpPr>
        <p:spPr bwMode="auto">
          <a:xfrm>
            <a:off x="5819775" y="3516313"/>
            <a:ext cx="190500" cy="6032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32606" y="6095"/>
              </a:cxn>
              <a:cxn ang="0">
                <a:pos x="47261" y="10334"/>
              </a:cxn>
              <a:cxn ang="0">
                <a:pos x="62009" y="20188"/>
              </a:cxn>
              <a:cxn ang="0">
                <a:pos x="94894" y="43129"/>
              </a:cxn>
              <a:cxn ang="0">
                <a:pos x="146646" y="60388"/>
              </a:cxn>
              <a:cxn ang="0">
                <a:pos x="153230" y="54024"/>
              </a:cxn>
              <a:cxn ang="0">
                <a:pos x="159893" y="47728"/>
              </a:cxn>
              <a:cxn ang="0">
                <a:pos x="166402" y="41291"/>
              </a:cxn>
              <a:cxn ang="0">
                <a:pos x="172529" y="34505"/>
              </a:cxn>
              <a:cxn ang="0">
                <a:pos x="178021" y="27102"/>
              </a:cxn>
              <a:cxn ang="0">
                <a:pos x="183638" y="18578"/>
              </a:cxn>
              <a:cxn ang="0">
                <a:pos x="188013" y="11547"/>
              </a:cxn>
              <a:cxn ang="0">
                <a:pos x="189776" y="8623"/>
              </a:cxn>
            </a:cxnLst>
            <a:rect l="0" t="0" r="r" b="b"/>
            <a:pathLst>
              <a:path w="189864" h="60960">
                <a:moveTo>
                  <a:pt x="0" y="0"/>
                </a:moveTo>
                <a:lnTo>
                  <a:pt x="32606" y="6095"/>
                </a:lnTo>
                <a:lnTo>
                  <a:pt x="47261" y="10334"/>
                </a:lnTo>
                <a:lnTo>
                  <a:pt x="62009" y="20188"/>
                </a:lnTo>
                <a:lnTo>
                  <a:pt x="94894" y="43129"/>
                </a:lnTo>
                <a:lnTo>
                  <a:pt x="146646" y="60388"/>
                </a:lnTo>
                <a:lnTo>
                  <a:pt x="153230" y="54024"/>
                </a:lnTo>
                <a:lnTo>
                  <a:pt x="159893" y="47728"/>
                </a:lnTo>
                <a:lnTo>
                  <a:pt x="166402" y="41291"/>
                </a:lnTo>
                <a:lnTo>
                  <a:pt x="172529" y="34505"/>
                </a:lnTo>
                <a:lnTo>
                  <a:pt x="178021" y="27102"/>
                </a:lnTo>
                <a:lnTo>
                  <a:pt x="183638" y="18578"/>
                </a:lnTo>
                <a:lnTo>
                  <a:pt x="188013" y="11547"/>
                </a:lnTo>
                <a:lnTo>
                  <a:pt x="189776" y="8623"/>
                </a:lnTo>
              </a:path>
            </a:pathLst>
          </a:custGeom>
          <a:noFill/>
          <a:ln w="19050">
            <a:solidFill>
              <a:srgbClr val="00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8443" name="object 12"/>
          <p:cNvSpPr>
            <a:spLocks/>
          </p:cNvSpPr>
          <p:nvPr/>
        </p:nvSpPr>
        <p:spPr bwMode="auto">
          <a:xfrm>
            <a:off x="6929438" y="2714625"/>
            <a:ext cx="352425" cy="360363"/>
          </a:xfrm>
          <a:custGeom>
            <a:avLst/>
            <a:gdLst/>
            <a:ahLst/>
            <a:cxnLst>
              <a:cxn ang="0">
                <a:pos x="122186" y="0"/>
              </a:cxn>
              <a:cxn ang="0">
                <a:pos x="73671" y="14708"/>
              </a:cxn>
              <a:cxn ang="0">
                <a:pos x="49937" y="46673"/>
              </a:cxn>
              <a:cxn ang="0">
                <a:pos x="45821" y="54546"/>
              </a:cxn>
              <a:cxn ang="0">
                <a:pos x="40577" y="60843"/>
              </a:cxn>
              <a:cxn ang="0">
                <a:pos x="34794" y="66203"/>
              </a:cxn>
              <a:cxn ang="0">
                <a:pos x="28798" y="71189"/>
              </a:cxn>
              <a:cxn ang="0">
                <a:pos x="22910" y="76365"/>
              </a:cxn>
              <a:cxn ang="0">
                <a:pos x="7632" y="141820"/>
              </a:cxn>
              <a:cxn ang="0">
                <a:pos x="0" y="174548"/>
              </a:cxn>
              <a:cxn ang="0">
                <a:pos x="1505" y="196475"/>
              </a:cxn>
              <a:cxn ang="0">
                <a:pos x="2744" y="218481"/>
              </a:cxn>
              <a:cxn ang="0">
                <a:pos x="7632" y="261823"/>
              </a:cxn>
              <a:cxn ang="0">
                <a:pos x="31953" y="298168"/>
              </a:cxn>
              <a:cxn ang="0">
                <a:pos x="45821" y="305460"/>
              </a:cxn>
              <a:cxn ang="0">
                <a:pos x="51682" y="310589"/>
              </a:cxn>
              <a:cxn ang="0">
                <a:pos x="57205" y="316563"/>
              </a:cxn>
              <a:cxn ang="0">
                <a:pos x="62764" y="322437"/>
              </a:cxn>
              <a:cxn ang="0">
                <a:pos x="68732" y="327266"/>
              </a:cxn>
              <a:cxn ang="0">
                <a:pos x="79947" y="333597"/>
              </a:cxn>
              <a:cxn ang="0">
                <a:pos x="91428" y="338956"/>
              </a:cxn>
              <a:cxn ang="0">
                <a:pos x="103017" y="343925"/>
              </a:cxn>
              <a:cxn ang="0">
                <a:pos x="114553" y="349084"/>
              </a:cxn>
              <a:cxn ang="0">
                <a:pos x="137464" y="359994"/>
              </a:cxn>
              <a:cxn ang="0">
                <a:pos x="162336" y="357916"/>
              </a:cxn>
              <a:cxn ang="0">
                <a:pos x="187250" y="356268"/>
              </a:cxn>
              <a:cxn ang="0">
                <a:pos x="236740" y="349084"/>
              </a:cxn>
              <a:cxn ang="0">
                <a:pos x="278733" y="316530"/>
              </a:cxn>
              <a:cxn ang="0">
                <a:pos x="309135" y="269549"/>
              </a:cxn>
              <a:cxn ang="0">
                <a:pos x="328371" y="229095"/>
              </a:cxn>
              <a:cxn ang="0">
                <a:pos x="338640" y="192815"/>
              </a:cxn>
              <a:cxn ang="0">
                <a:pos x="335273" y="197662"/>
              </a:cxn>
              <a:cxn ang="0">
                <a:pos x="332918" y="202222"/>
              </a:cxn>
              <a:cxn ang="0">
                <a:pos x="336585" y="194784"/>
              </a:cxn>
              <a:cxn ang="0">
                <a:pos x="351281" y="163639"/>
              </a:cxn>
              <a:cxn ang="0">
                <a:pos x="348353" y="146493"/>
              </a:cxn>
              <a:cxn ang="0">
                <a:pos x="346011" y="128825"/>
              </a:cxn>
              <a:cxn ang="0">
                <a:pos x="342488" y="112200"/>
              </a:cxn>
              <a:cxn ang="0">
                <a:pos x="336016" y="98183"/>
              </a:cxn>
              <a:cxn ang="0">
                <a:pos x="330409" y="89799"/>
              </a:cxn>
              <a:cxn ang="0">
                <a:pos x="324889" y="81281"/>
              </a:cxn>
              <a:cxn ang="0">
                <a:pos x="294444" y="45921"/>
              </a:cxn>
              <a:cxn ang="0">
                <a:pos x="245102" y="7125"/>
              </a:cxn>
              <a:cxn ang="0">
                <a:pos x="221462" y="0"/>
              </a:cxn>
              <a:cxn ang="0">
                <a:pos x="122186" y="0"/>
              </a:cxn>
            </a:cxnLst>
            <a:rect l="0" t="0" r="r" b="b"/>
            <a:pathLst>
              <a:path w="351790" h="360044">
                <a:moveTo>
                  <a:pt x="122186" y="0"/>
                </a:moveTo>
                <a:lnTo>
                  <a:pt x="73671" y="14708"/>
                </a:lnTo>
                <a:lnTo>
                  <a:pt x="49937" y="46673"/>
                </a:lnTo>
                <a:lnTo>
                  <a:pt x="45821" y="54546"/>
                </a:lnTo>
                <a:lnTo>
                  <a:pt x="40577" y="60843"/>
                </a:lnTo>
                <a:lnTo>
                  <a:pt x="34794" y="66203"/>
                </a:lnTo>
                <a:lnTo>
                  <a:pt x="28798" y="71189"/>
                </a:lnTo>
                <a:lnTo>
                  <a:pt x="22910" y="76365"/>
                </a:lnTo>
                <a:lnTo>
                  <a:pt x="7632" y="141820"/>
                </a:lnTo>
                <a:lnTo>
                  <a:pt x="0" y="174548"/>
                </a:lnTo>
                <a:lnTo>
                  <a:pt x="1505" y="196475"/>
                </a:lnTo>
                <a:lnTo>
                  <a:pt x="2744" y="218481"/>
                </a:lnTo>
                <a:lnTo>
                  <a:pt x="7632" y="261823"/>
                </a:lnTo>
                <a:lnTo>
                  <a:pt x="31953" y="298168"/>
                </a:lnTo>
                <a:lnTo>
                  <a:pt x="45821" y="305460"/>
                </a:lnTo>
                <a:lnTo>
                  <a:pt x="51682" y="310589"/>
                </a:lnTo>
                <a:lnTo>
                  <a:pt x="57205" y="316563"/>
                </a:lnTo>
                <a:lnTo>
                  <a:pt x="62764" y="322437"/>
                </a:lnTo>
                <a:lnTo>
                  <a:pt x="68732" y="327266"/>
                </a:lnTo>
                <a:lnTo>
                  <a:pt x="79947" y="333597"/>
                </a:lnTo>
                <a:lnTo>
                  <a:pt x="91428" y="338956"/>
                </a:lnTo>
                <a:lnTo>
                  <a:pt x="103017" y="343925"/>
                </a:lnTo>
                <a:lnTo>
                  <a:pt x="114553" y="349084"/>
                </a:lnTo>
                <a:lnTo>
                  <a:pt x="137464" y="359994"/>
                </a:lnTo>
                <a:lnTo>
                  <a:pt x="162336" y="357916"/>
                </a:lnTo>
                <a:lnTo>
                  <a:pt x="187250" y="356268"/>
                </a:lnTo>
                <a:lnTo>
                  <a:pt x="236740" y="349084"/>
                </a:lnTo>
                <a:lnTo>
                  <a:pt x="278733" y="316530"/>
                </a:lnTo>
                <a:lnTo>
                  <a:pt x="309135" y="269549"/>
                </a:lnTo>
                <a:lnTo>
                  <a:pt x="328371" y="229095"/>
                </a:lnTo>
                <a:lnTo>
                  <a:pt x="338640" y="192815"/>
                </a:lnTo>
                <a:lnTo>
                  <a:pt x="335273" y="197662"/>
                </a:lnTo>
                <a:lnTo>
                  <a:pt x="332918" y="202222"/>
                </a:lnTo>
                <a:lnTo>
                  <a:pt x="336585" y="194784"/>
                </a:lnTo>
                <a:lnTo>
                  <a:pt x="351281" y="163639"/>
                </a:lnTo>
                <a:lnTo>
                  <a:pt x="348353" y="146493"/>
                </a:lnTo>
                <a:lnTo>
                  <a:pt x="346011" y="128825"/>
                </a:lnTo>
                <a:lnTo>
                  <a:pt x="342488" y="112200"/>
                </a:lnTo>
                <a:lnTo>
                  <a:pt x="336016" y="98183"/>
                </a:lnTo>
                <a:lnTo>
                  <a:pt x="330409" y="89799"/>
                </a:lnTo>
                <a:lnTo>
                  <a:pt x="324889" y="81281"/>
                </a:lnTo>
                <a:lnTo>
                  <a:pt x="294444" y="45921"/>
                </a:lnTo>
                <a:lnTo>
                  <a:pt x="245102" y="7125"/>
                </a:lnTo>
                <a:lnTo>
                  <a:pt x="221462" y="0"/>
                </a:lnTo>
                <a:lnTo>
                  <a:pt x="122186" y="0"/>
                </a:lnTo>
                <a:close/>
              </a:path>
            </a:pathLst>
          </a:custGeom>
          <a:noFill/>
          <a:ln w="19050">
            <a:solidFill>
              <a:srgbClr val="00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8444" name="object 13"/>
          <p:cNvSpPr>
            <a:spLocks/>
          </p:cNvSpPr>
          <p:nvPr/>
        </p:nvSpPr>
        <p:spPr bwMode="auto">
          <a:xfrm>
            <a:off x="7112000" y="2881313"/>
            <a:ext cx="34925" cy="104775"/>
          </a:xfrm>
          <a:custGeom>
            <a:avLst/>
            <a:gdLst/>
            <a:ahLst/>
            <a:cxnLst>
              <a:cxn ang="0">
                <a:pos x="17259" y="0"/>
              </a:cxn>
              <a:cxn ang="0">
                <a:pos x="24959" y="19052"/>
              </a:cxn>
              <a:cxn ang="0">
                <a:pos x="32291" y="38627"/>
              </a:cxn>
              <a:cxn ang="0">
                <a:pos x="34263" y="58296"/>
              </a:cxn>
              <a:cxn ang="0">
                <a:pos x="25882" y="77635"/>
              </a:cxn>
              <a:cxn ang="0">
                <a:pos x="9911" y="93275"/>
              </a:cxn>
              <a:cxn ang="0">
                <a:pos x="2339" y="94991"/>
              </a:cxn>
              <a:cxn ang="0">
                <a:pos x="68" y="94499"/>
              </a:cxn>
              <a:cxn ang="0">
                <a:pos x="0" y="103517"/>
              </a:cxn>
            </a:cxnLst>
            <a:rect l="0" t="0" r="r" b="b"/>
            <a:pathLst>
              <a:path w="34290" h="104139">
                <a:moveTo>
                  <a:pt x="17259" y="0"/>
                </a:moveTo>
                <a:lnTo>
                  <a:pt x="24959" y="19052"/>
                </a:lnTo>
                <a:lnTo>
                  <a:pt x="32291" y="38627"/>
                </a:lnTo>
                <a:lnTo>
                  <a:pt x="34263" y="58296"/>
                </a:lnTo>
                <a:lnTo>
                  <a:pt x="25882" y="77635"/>
                </a:lnTo>
                <a:lnTo>
                  <a:pt x="9911" y="93275"/>
                </a:lnTo>
                <a:lnTo>
                  <a:pt x="2339" y="94991"/>
                </a:lnTo>
                <a:lnTo>
                  <a:pt x="68" y="94499"/>
                </a:lnTo>
                <a:lnTo>
                  <a:pt x="0" y="103517"/>
                </a:lnTo>
              </a:path>
            </a:pathLst>
          </a:custGeom>
          <a:noFill/>
          <a:ln w="19049">
            <a:solidFill>
              <a:srgbClr val="00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8445" name="object 14"/>
          <p:cNvSpPr>
            <a:spLocks/>
          </p:cNvSpPr>
          <p:nvPr/>
        </p:nvSpPr>
        <p:spPr bwMode="auto">
          <a:xfrm>
            <a:off x="7016750" y="3079750"/>
            <a:ext cx="42863" cy="130175"/>
          </a:xfrm>
          <a:custGeom>
            <a:avLst/>
            <a:gdLst/>
            <a:ahLst/>
            <a:cxnLst>
              <a:cxn ang="0">
                <a:pos x="43129" y="0"/>
              </a:cxn>
              <a:cxn ang="0">
                <a:pos x="36536" y="26622"/>
              </a:cxn>
              <a:cxn ang="0">
                <a:pos x="33173" y="39062"/>
              </a:cxn>
              <a:cxn ang="0">
                <a:pos x="28318" y="53535"/>
              </a:cxn>
              <a:cxn ang="0">
                <a:pos x="17246" y="86258"/>
              </a:cxn>
              <a:cxn ang="0">
                <a:pos x="11840" y="102925"/>
              </a:cxn>
              <a:cxn ang="0">
                <a:pos x="9385" y="110305"/>
              </a:cxn>
              <a:cxn ang="0">
                <a:pos x="6548" y="116447"/>
              </a:cxn>
              <a:cxn ang="0">
                <a:pos x="0" y="129400"/>
              </a:cxn>
            </a:cxnLst>
            <a:rect l="0" t="0" r="r" b="b"/>
            <a:pathLst>
              <a:path w="43179" h="129539">
                <a:moveTo>
                  <a:pt x="43129" y="0"/>
                </a:moveTo>
                <a:lnTo>
                  <a:pt x="36536" y="26622"/>
                </a:lnTo>
                <a:lnTo>
                  <a:pt x="33173" y="39062"/>
                </a:lnTo>
                <a:lnTo>
                  <a:pt x="28318" y="53535"/>
                </a:lnTo>
                <a:lnTo>
                  <a:pt x="17246" y="86258"/>
                </a:lnTo>
                <a:lnTo>
                  <a:pt x="11840" y="102925"/>
                </a:lnTo>
                <a:lnTo>
                  <a:pt x="9385" y="110305"/>
                </a:lnTo>
                <a:lnTo>
                  <a:pt x="6548" y="116447"/>
                </a:lnTo>
                <a:lnTo>
                  <a:pt x="0" y="129400"/>
                </a:lnTo>
              </a:path>
            </a:pathLst>
          </a:custGeom>
          <a:noFill/>
          <a:ln w="19050">
            <a:solidFill>
              <a:srgbClr val="00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8446" name="object 15"/>
          <p:cNvSpPr>
            <a:spLocks/>
          </p:cNvSpPr>
          <p:nvPr/>
        </p:nvSpPr>
        <p:spPr bwMode="auto">
          <a:xfrm>
            <a:off x="7146925" y="3070225"/>
            <a:ext cx="68263" cy="14763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5882" y="77635"/>
              </a:cxn>
              <a:cxn ang="0">
                <a:pos x="28190" y="84063"/>
              </a:cxn>
              <a:cxn ang="0">
                <a:pos x="30603" y="90466"/>
              </a:cxn>
              <a:cxn ang="0">
                <a:pos x="32812" y="96925"/>
              </a:cxn>
              <a:cxn ang="0">
                <a:pos x="34505" y="103517"/>
              </a:cxn>
              <a:cxn ang="0">
                <a:pos x="43129" y="146646"/>
              </a:cxn>
              <a:cxn ang="0">
                <a:pos x="69011" y="138023"/>
              </a:cxn>
            </a:cxnLst>
            <a:rect l="0" t="0" r="r" b="b"/>
            <a:pathLst>
              <a:path w="69215" h="146685">
                <a:moveTo>
                  <a:pt x="0" y="0"/>
                </a:moveTo>
                <a:lnTo>
                  <a:pt x="25882" y="77635"/>
                </a:lnTo>
                <a:lnTo>
                  <a:pt x="28190" y="84063"/>
                </a:lnTo>
                <a:lnTo>
                  <a:pt x="30603" y="90466"/>
                </a:lnTo>
                <a:lnTo>
                  <a:pt x="32812" y="96925"/>
                </a:lnTo>
                <a:lnTo>
                  <a:pt x="34505" y="103517"/>
                </a:lnTo>
                <a:lnTo>
                  <a:pt x="43129" y="146646"/>
                </a:lnTo>
                <a:lnTo>
                  <a:pt x="69011" y="138023"/>
                </a:lnTo>
              </a:path>
            </a:pathLst>
          </a:custGeom>
          <a:noFill/>
          <a:ln w="19050">
            <a:solidFill>
              <a:srgbClr val="00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8447" name="object 16"/>
          <p:cNvSpPr>
            <a:spLocks/>
          </p:cNvSpPr>
          <p:nvPr/>
        </p:nvSpPr>
        <p:spPr bwMode="auto">
          <a:xfrm>
            <a:off x="7224713" y="2924175"/>
            <a:ext cx="111125" cy="13176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3746" y="7818"/>
              </a:cxn>
              <a:cxn ang="0">
                <a:pos x="28035" y="15095"/>
              </a:cxn>
              <a:cxn ang="0">
                <a:pos x="41248" y="23451"/>
              </a:cxn>
              <a:cxn ang="0">
                <a:pos x="51765" y="34505"/>
              </a:cxn>
              <a:cxn ang="0">
                <a:pos x="63354" y="52567"/>
              </a:cxn>
              <a:cxn ang="0">
                <a:pos x="69014" y="60385"/>
              </a:cxn>
              <a:cxn ang="0">
                <a:pos x="76832" y="66045"/>
              </a:cxn>
              <a:cxn ang="0">
                <a:pos x="94894" y="77635"/>
              </a:cxn>
              <a:cxn ang="0">
                <a:pos x="105294" y="91772"/>
              </a:cxn>
              <a:cxn ang="0">
                <a:pos x="111717" y="102198"/>
              </a:cxn>
              <a:cxn ang="0">
                <a:pos x="111884" y="113284"/>
              </a:cxn>
              <a:cxn ang="0">
                <a:pos x="103517" y="129400"/>
              </a:cxn>
              <a:cxn ang="0">
                <a:pos x="101917" y="131787"/>
              </a:cxn>
              <a:cxn ang="0">
                <a:pos x="97764" y="129400"/>
              </a:cxn>
              <a:cxn ang="0">
                <a:pos x="94894" y="129400"/>
              </a:cxn>
            </a:cxnLst>
            <a:rect l="0" t="0" r="r" b="b"/>
            <a:pathLst>
              <a:path w="112395" h="132080">
                <a:moveTo>
                  <a:pt x="0" y="0"/>
                </a:moveTo>
                <a:lnTo>
                  <a:pt x="13746" y="7818"/>
                </a:lnTo>
                <a:lnTo>
                  <a:pt x="28035" y="15095"/>
                </a:lnTo>
                <a:lnTo>
                  <a:pt x="41248" y="23451"/>
                </a:lnTo>
                <a:lnTo>
                  <a:pt x="51765" y="34505"/>
                </a:lnTo>
                <a:lnTo>
                  <a:pt x="63354" y="52567"/>
                </a:lnTo>
                <a:lnTo>
                  <a:pt x="69014" y="60385"/>
                </a:lnTo>
                <a:lnTo>
                  <a:pt x="76832" y="66045"/>
                </a:lnTo>
                <a:lnTo>
                  <a:pt x="94894" y="77635"/>
                </a:lnTo>
                <a:lnTo>
                  <a:pt x="105294" y="91772"/>
                </a:lnTo>
                <a:lnTo>
                  <a:pt x="111717" y="102198"/>
                </a:lnTo>
                <a:lnTo>
                  <a:pt x="111884" y="113284"/>
                </a:lnTo>
                <a:lnTo>
                  <a:pt x="103517" y="129400"/>
                </a:lnTo>
                <a:lnTo>
                  <a:pt x="101917" y="131787"/>
                </a:lnTo>
                <a:lnTo>
                  <a:pt x="97764" y="129400"/>
                </a:lnTo>
                <a:lnTo>
                  <a:pt x="94894" y="129400"/>
                </a:lnTo>
              </a:path>
            </a:pathLst>
          </a:custGeom>
          <a:noFill/>
          <a:ln w="19050">
            <a:solidFill>
              <a:srgbClr val="00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8448" name="object 17"/>
          <p:cNvSpPr>
            <a:spLocks/>
          </p:cNvSpPr>
          <p:nvPr/>
        </p:nvSpPr>
        <p:spPr bwMode="auto">
          <a:xfrm>
            <a:off x="7815263" y="2430463"/>
            <a:ext cx="344487" cy="301625"/>
          </a:xfrm>
          <a:custGeom>
            <a:avLst/>
            <a:gdLst/>
            <a:ahLst/>
            <a:cxnLst>
              <a:cxn ang="0">
                <a:pos x="189776" y="0"/>
              </a:cxn>
              <a:cxn ang="0">
                <a:pos x="136196" y="3338"/>
              </a:cxn>
              <a:cxn ang="0">
                <a:pos x="77635" y="17259"/>
              </a:cxn>
              <a:cxn ang="0">
                <a:pos x="58130" y="30035"/>
              </a:cxn>
              <a:cxn ang="0">
                <a:pos x="51752" y="34505"/>
              </a:cxn>
              <a:cxn ang="0">
                <a:pos x="42428" y="47108"/>
              </a:cxn>
              <a:cxn ang="0">
                <a:pos x="32642" y="59482"/>
              </a:cxn>
              <a:cxn ang="0">
                <a:pos x="23784" y="72305"/>
              </a:cxn>
              <a:cxn ang="0">
                <a:pos x="17246" y="86258"/>
              </a:cxn>
              <a:cxn ang="0">
                <a:pos x="0" y="138023"/>
              </a:cxn>
              <a:cxn ang="0">
                <a:pos x="2295" y="156674"/>
              </a:cxn>
              <a:cxn ang="0">
                <a:pos x="7829" y="193913"/>
              </a:cxn>
              <a:cxn ang="0">
                <a:pos x="15916" y="231242"/>
              </a:cxn>
              <a:cxn ang="0">
                <a:pos x="25869" y="250164"/>
              </a:cxn>
              <a:cxn ang="0">
                <a:pos x="51752" y="258787"/>
              </a:cxn>
              <a:cxn ang="0">
                <a:pos x="55638" y="265702"/>
              </a:cxn>
              <a:cxn ang="0">
                <a:pos x="100669" y="296914"/>
              </a:cxn>
              <a:cxn ang="0">
                <a:pos x="120764" y="301929"/>
              </a:cxn>
              <a:cxn ang="0">
                <a:pos x="151006" y="300207"/>
              </a:cxn>
              <a:cxn ang="0">
                <a:pos x="181279" y="298778"/>
              </a:cxn>
              <a:cxn ang="0">
                <a:pos x="241528" y="293293"/>
              </a:cxn>
              <a:cxn ang="0">
                <a:pos x="287736" y="278363"/>
              </a:cxn>
              <a:cxn ang="0">
                <a:pos x="296552" y="262534"/>
              </a:cxn>
              <a:cxn ang="0">
                <a:pos x="298578" y="255991"/>
              </a:cxn>
              <a:cxn ang="0">
                <a:pos x="301917" y="250164"/>
              </a:cxn>
              <a:cxn ang="0">
                <a:pos x="307920" y="245292"/>
              </a:cxn>
              <a:cxn ang="0">
                <a:pos x="315225" y="241803"/>
              </a:cxn>
              <a:cxn ang="0">
                <a:pos x="322346" y="238182"/>
              </a:cxn>
              <a:cxn ang="0">
                <a:pos x="340037" y="201248"/>
              </a:cxn>
              <a:cxn ang="0">
                <a:pos x="345046" y="181152"/>
              </a:cxn>
              <a:cxn ang="0">
                <a:pos x="343105" y="159561"/>
              </a:cxn>
              <a:cxn ang="0">
                <a:pos x="341306" y="137952"/>
              </a:cxn>
              <a:cxn ang="0">
                <a:pos x="336422" y="94894"/>
              </a:cxn>
              <a:cxn ang="0">
                <a:pos x="319011" y="52999"/>
              </a:cxn>
              <a:cxn ang="0">
                <a:pos x="291239" y="36565"/>
              </a:cxn>
              <a:cxn ang="0">
                <a:pos x="284670" y="34505"/>
              </a:cxn>
              <a:cxn ang="0">
                <a:pos x="271661" y="28116"/>
              </a:cxn>
              <a:cxn ang="0">
                <a:pos x="255852" y="19988"/>
              </a:cxn>
              <a:cxn ang="0">
                <a:pos x="239355" y="12647"/>
              </a:cxn>
              <a:cxn ang="0">
                <a:pos x="224281" y="8623"/>
              </a:cxn>
              <a:cxn ang="0">
                <a:pos x="215093" y="6270"/>
              </a:cxn>
              <a:cxn ang="0">
                <a:pos x="209762" y="3059"/>
              </a:cxn>
              <a:cxn ang="0">
                <a:pos x="203065" y="474"/>
              </a:cxn>
              <a:cxn ang="0">
                <a:pos x="189776" y="0"/>
              </a:cxn>
            </a:cxnLst>
            <a:rect l="0" t="0" r="r" b="b"/>
            <a:pathLst>
              <a:path w="345440" h="302260">
                <a:moveTo>
                  <a:pt x="189776" y="0"/>
                </a:moveTo>
                <a:lnTo>
                  <a:pt x="136196" y="3338"/>
                </a:lnTo>
                <a:lnTo>
                  <a:pt x="77635" y="17259"/>
                </a:lnTo>
                <a:lnTo>
                  <a:pt x="58130" y="30035"/>
                </a:lnTo>
                <a:lnTo>
                  <a:pt x="51752" y="34505"/>
                </a:lnTo>
                <a:lnTo>
                  <a:pt x="42428" y="47108"/>
                </a:lnTo>
                <a:lnTo>
                  <a:pt x="32642" y="59482"/>
                </a:lnTo>
                <a:lnTo>
                  <a:pt x="23784" y="72305"/>
                </a:lnTo>
                <a:lnTo>
                  <a:pt x="17246" y="86258"/>
                </a:lnTo>
                <a:lnTo>
                  <a:pt x="0" y="138023"/>
                </a:lnTo>
                <a:lnTo>
                  <a:pt x="2295" y="156674"/>
                </a:lnTo>
                <a:lnTo>
                  <a:pt x="7829" y="193913"/>
                </a:lnTo>
                <a:lnTo>
                  <a:pt x="15916" y="231242"/>
                </a:lnTo>
                <a:lnTo>
                  <a:pt x="25869" y="250164"/>
                </a:lnTo>
                <a:lnTo>
                  <a:pt x="51752" y="258787"/>
                </a:lnTo>
                <a:lnTo>
                  <a:pt x="55638" y="265702"/>
                </a:lnTo>
                <a:lnTo>
                  <a:pt x="100669" y="296914"/>
                </a:lnTo>
                <a:lnTo>
                  <a:pt x="120764" y="301929"/>
                </a:lnTo>
                <a:lnTo>
                  <a:pt x="151006" y="300207"/>
                </a:lnTo>
                <a:lnTo>
                  <a:pt x="181279" y="298778"/>
                </a:lnTo>
                <a:lnTo>
                  <a:pt x="241528" y="293293"/>
                </a:lnTo>
                <a:lnTo>
                  <a:pt x="287736" y="278363"/>
                </a:lnTo>
                <a:lnTo>
                  <a:pt x="296552" y="262534"/>
                </a:lnTo>
                <a:lnTo>
                  <a:pt x="298578" y="255991"/>
                </a:lnTo>
                <a:lnTo>
                  <a:pt x="301917" y="250164"/>
                </a:lnTo>
                <a:lnTo>
                  <a:pt x="307920" y="245292"/>
                </a:lnTo>
                <a:lnTo>
                  <a:pt x="315225" y="241803"/>
                </a:lnTo>
                <a:lnTo>
                  <a:pt x="322346" y="238182"/>
                </a:lnTo>
                <a:lnTo>
                  <a:pt x="340037" y="201248"/>
                </a:lnTo>
                <a:lnTo>
                  <a:pt x="345046" y="181152"/>
                </a:lnTo>
                <a:lnTo>
                  <a:pt x="343105" y="159561"/>
                </a:lnTo>
                <a:lnTo>
                  <a:pt x="341306" y="137952"/>
                </a:lnTo>
                <a:lnTo>
                  <a:pt x="336422" y="94894"/>
                </a:lnTo>
                <a:lnTo>
                  <a:pt x="319011" y="52999"/>
                </a:lnTo>
                <a:lnTo>
                  <a:pt x="291239" y="36565"/>
                </a:lnTo>
                <a:lnTo>
                  <a:pt x="284670" y="34505"/>
                </a:lnTo>
                <a:lnTo>
                  <a:pt x="271661" y="28116"/>
                </a:lnTo>
                <a:lnTo>
                  <a:pt x="255852" y="19988"/>
                </a:lnTo>
                <a:lnTo>
                  <a:pt x="239355" y="12647"/>
                </a:lnTo>
                <a:lnTo>
                  <a:pt x="224281" y="8623"/>
                </a:lnTo>
                <a:lnTo>
                  <a:pt x="215093" y="6270"/>
                </a:lnTo>
                <a:lnTo>
                  <a:pt x="209762" y="3059"/>
                </a:lnTo>
                <a:lnTo>
                  <a:pt x="203065" y="474"/>
                </a:lnTo>
                <a:lnTo>
                  <a:pt x="189776" y="0"/>
                </a:lnTo>
                <a:close/>
              </a:path>
            </a:pathLst>
          </a:custGeom>
          <a:noFill/>
          <a:ln w="19050">
            <a:solidFill>
              <a:srgbClr val="00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8449" name="object 18"/>
          <p:cNvSpPr>
            <a:spLocks/>
          </p:cNvSpPr>
          <p:nvPr/>
        </p:nvSpPr>
        <p:spPr bwMode="auto">
          <a:xfrm>
            <a:off x="7720013" y="2663825"/>
            <a:ext cx="95250" cy="95250"/>
          </a:xfrm>
          <a:custGeom>
            <a:avLst/>
            <a:gdLst/>
            <a:ahLst/>
            <a:cxnLst>
              <a:cxn ang="0">
                <a:pos x="94734" y="0"/>
              </a:cxn>
              <a:cxn ang="0">
                <a:pos x="42981" y="34505"/>
              </a:cxn>
              <a:cxn ang="0">
                <a:pos x="17098" y="51765"/>
              </a:cxn>
              <a:cxn ang="0">
                <a:pos x="5098" y="67942"/>
              </a:cxn>
              <a:cxn ang="0">
                <a:pos x="0" y="75087"/>
              </a:cxn>
              <a:cxn ang="0">
                <a:pos x="1295" y="81352"/>
              </a:cxn>
              <a:cxn ang="0">
                <a:pos x="8475" y="94894"/>
              </a:cxn>
            </a:cxnLst>
            <a:rect l="0" t="0" r="r" b="b"/>
            <a:pathLst>
              <a:path w="95250" h="95250">
                <a:moveTo>
                  <a:pt x="94734" y="0"/>
                </a:moveTo>
                <a:lnTo>
                  <a:pt x="42981" y="34505"/>
                </a:lnTo>
                <a:lnTo>
                  <a:pt x="17098" y="51765"/>
                </a:lnTo>
                <a:lnTo>
                  <a:pt x="5098" y="67942"/>
                </a:lnTo>
                <a:lnTo>
                  <a:pt x="0" y="75087"/>
                </a:lnTo>
                <a:lnTo>
                  <a:pt x="1295" y="81352"/>
                </a:lnTo>
                <a:lnTo>
                  <a:pt x="8475" y="94894"/>
                </a:lnTo>
              </a:path>
            </a:pathLst>
          </a:custGeom>
          <a:noFill/>
          <a:ln w="19050">
            <a:solidFill>
              <a:srgbClr val="00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8450" name="object 19"/>
          <p:cNvSpPr>
            <a:spLocks/>
          </p:cNvSpPr>
          <p:nvPr/>
        </p:nvSpPr>
        <p:spPr bwMode="auto">
          <a:xfrm>
            <a:off x="7918450" y="2732088"/>
            <a:ext cx="77788" cy="138112"/>
          </a:xfrm>
          <a:custGeom>
            <a:avLst/>
            <a:gdLst/>
            <a:ahLst/>
            <a:cxnLst>
              <a:cxn ang="0">
                <a:pos x="51765" y="0"/>
              </a:cxn>
              <a:cxn ang="0">
                <a:pos x="17259" y="51765"/>
              </a:cxn>
              <a:cxn ang="0">
                <a:pos x="0" y="77635"/>
              </a:cxn>
              <a:cxn ang="0">
                <a:pos x="51765" y="112141"/>
              </a:cxn>
              <a:cxn ang="0">
                <a:pos x="67735" y="121464"/>
              </a:cxn>
              <a:cxn ang="0">
                <a:pos x="75307" y="125025"/>
              </a:cxn>
              <a:cxn ang="0">
                <a:pos x="77579" y="128614"/>
              </a:cxn>
              <a:cxn ang="0">
                <a:pos x="77647" y="138023"/>
              </a:cxn>
            </a:cxnLst>
            <a:rect l="0" t="0" r="r" b="b"/>
            <a:pathLst>
              <a:path w="78104" h="138430">
                <a:moveTo>
                  <a:pt x="51765" y="0"/>
                </a:moveTo>
                <a:lnTo>
                  <a:pt x="17259" y="51765"/>
                </a:lnTo>
                <a:lnTo>
                  <a:pt x="0" y="77635"/>
                </a:lnTo>
                <a:lnTo>
                  <a:pt x="51765" y="112141"/>
                </a:lnTo>
                <a:lnTo>
                  <a:pt x="67735" y="121464"/>
                </a:lnTo>
                <a:lnTo>
                  <a:pt x="75307" y="125025"/>
                </a:lnTo>
                <a:lnTo>
                  <a:pt x="77579" y="128614"/>
                </a:lnTo>
                <a:lnTo>
                  <a:pt x="77647" y="138023"/>
                </a:lnTo>
              </a:path>
            </a:pathLst>
          </a:custGeom>
          <a:noFill/>
          <a:ln w="19050">
            <a:solidFill>
              <a:srgbClr val="00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8451" name="object 20"/>
          <p:cNvSpPr>
            <a:spLocks/>
          </p:cNvSpPr>
          <p:nvPr/>
        </p:nvSpPr>
        <p:spPr bwMode="auto">
          <a:xfrm>
            <a:off x="8099425" y="2724150"/>
            <a:ext cx="77788" cy="7778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40940" y="16223"/>
              </a:cxn>
              <a:cxn ang="0">
                <a:pos x="58124" y="45285"/>
              </a:cxn>
              <a:cxn ang="0">
                <a:pos x="60388" y="51765"/>
              </a:cxn>
              <a:cxn ang="0">
                <a:pos x="65038" y="59718"/>
              </a:cxn>
              <a:cxn ang="0">
                <a:pos x="70750" y="68176"/>
              </a:cxn>
              <a:cxn ang="0">
                <a:pos x="75592" y="74896"/>
              </a:cxn>
              <a:cxn ang="0">
                <a:pos x="77635" y="77635"/>
              </a:cxn>
            </a:cxnLst>
            <a:rect l="0" t="0" r="r" b="b"/>
            <a:pathLst>
              <a:path w="78104" h="78105">
                <a:moveTo>
                  <a:pt x="0" y="0"/>
                </a:moveTo>
                <a:lnTo>
                  <a:pt x="40940" y="16223"/>
                </a:lnTo>
                <a:lnTo>
                  <a:pt x="58124" y="45285"/>
                </a:lnTo>
                <a:lnTo>
                  <a:pt x="60388" y="51765"/>
                </a:lnTo>
                <a:lnTo>
                  <a:pt x="65038" y="59718"/>
                </a:lnTo>
                <a:lnTo>
                  <a:pt x="70750" y="68176"/>
                </a:lnTo>
                <a:lnTo>
                  <a:pt x="75592" y="74896"/>
                </a:lnTo>
                <a:lnTo>
                  <a:pt x="77635" y="77635"/>
                </a:lnTo>
              </a:path>
            </a:pathLst>
          </a:custGeom>
          <a:noFill/>
          <a:ln w="19050">
            <a:solidFill>
              <a:srgbClr val="00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8452" name="object 21"/>
          <p:cNvSpPr>
            <a:spLocks/>
          </p:cNvSpPr>
          <p:nvPr/>
        </p:nvSpPr>
        <p:spPr bwMode="auto">
          <a:xfrm>
            <a:off x="8124825" y="2568575"/>
            <a:ext cx="130175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29400" y="0"/>
              </a:cxn>
            </a:cxnLst>
            <a:rect l="0" t="0" r="r" b="b"/>
            <a:pathLst>
              <a:path w="129540">
                <a:moveTo>
                  <a:pt x="0" y="0"/>
                </a:moveTo>
                <a:lnTo>
                  <a:pt x="129400" y="0"/>
                </a:lnTo>
              </a:path>
            </a:pathLst>
          </a:custGeom>
          <a:noFill/>
          <a:ln w="19050">
            <a:solidFill>
              <a:srgbClr val="00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8453" name="object 22"/>
          <p:cNvSpPr>
            <a:spLocks/>
          </p:cNvSpPr>
          <p:nvPr/>
        </p:nvSpPr>
        <p:spPr bwMode="auto">
          <a:xfrm>
            <a:off x="7961313" y="2603500"/>
            <a:ext cx="85725" cy="25400"/>
          </a:xfrm>
          <a:custGeom>
            <a:avLst/>
            <a:gdLst/>
            <a:ahLst/>
            <a:cxnLst>
              <a:cxn ang="0">
                <a:pos x="86258" y="0"/>
              </a:cxn>
              <a:cxn ang="0">
                <a:pos x="79721" y="1986"/>
              </a:cxn>
              <a:cxn ang="0">
                <a:pos x="73136" y="3863"/>
              </a:cxn>
              <a:cxn ang="0">
                <a:pos x="66641" y="5965"/>
              </a:cxn>
              <a:cxn ang="0">
                <a:pos x="60375" y="8623"/>
              </a:cxn>
              <a:cxn ang="0">
                <a:pos x="53859" y="13036"/>
              </a:cxn>
              <a:cxn ang="0">
                <a:pos x="47796" y="18353"/>
              </a:cxn>
              <a:cxn ang="0">
                <a:pos x="41552" y="23119"/>
              </a:cxn>
              <a:cxn ang="0">
                <a:pos x="34493" y="25882"/>
              </a:cxn>
              <a:cxn ang="0">
                <a:pos x="27907" y="25476"/>
              </a:cxn>
              <a:cxn ang="0">
                <a:pos x="21501" y="22955"/>
              </a:cxn>
              <a:cxn ang="0">
                <a:pos x="15122" y="19738"/>
              </a:cxn>
              <a:cxn ang="0">
                <a:pos x="8623" y="17246"/>
              </a:cxn>
              <a:cxn ang="0">
                <a:pos x="5829" y="16560"/>
              </a:cxn>
              <a:cxn ang="0">
                <a:pos x="2870" y="17246"/>
              </a:cxn>
              <a:cxn ang="0">
                <a:pos x="0" y="17246"/>
              </a:cxn>
            </a:cxnLst>
            <a:rect l="0" t="0" r="r" b="b"/>
            <a:pathLst>
              <a:path w="86359" h="26035">
                <a:moveTo>
                  <a:pt x="86258" y="0"/>
                </a:moveTo>
                <a:lnTo>
                  <a:pt x="79721" y="1986"/>
                </a:lnTo>
                <a:lnTo>
                  <a:pt x="73136" y="3863"/>
                </a:lnTo>
                <a:lnTo>
                  <a:pt x="66641" y="5965"/>
                </a:lnTo>
                <a:lnTo>
                  <a:pt x="60375" y="8623"/>
                </a:lnTo>
                <a:lnTo>
                  <a:pt x="53859" y="13036"/>
                </a:lnTo>
                <a:lnTo>
                  <a:pt x="47796" y="18353"/>
                </a:lnTo>
                <a:lnTo>
                  <a:pt x="41552" y="23119"/>
                </a:lnTo>
                <a:lnTo>
                  <a:pt x="34493" y="25882"/>
                </a:lnTo>
                <a:lnTo>
                  <a:pt x="27907" y="25476"/>
                </a:lnTo>
                <a:lnTo>
                  <a:pt x="21501" y="22955"/>
                </a:lnTo>
                <a:lnTo>
                  <a:pt x="15122" y="19738"/>
                </a:lnTo>
                <a:lnTo>
                  <a:pt x="8623" y="17246"/>
                </a:lnTo>
                <a:lnTo>
                  <a:pt x="5829" y="16560"/>
                </a:lnTo>
                <a:lnTo>
                  <a:pt x="2870" y="17246"/>
                </a:lnTo>
                <a:lnTo>
                  <a:pt x="0" y="17246"/>
                </a:lnTo>
              </a:path>
            </a:pathLst>
          </a:custGeom>
          <a:noFill/>
          <a:ln w="19050">
            <a:solidFill>
              <a:srgbClr val="00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8454" name="object 23"/>
          <p:cNvSpPr>
            <a:spLocks/>
          </p:cNvSpPr>
          <p:nvPr/>
        </p:nvSpPr>
        <p:spPr bwMode="auto">
          <a:xfrm>
            <a:off x="7572375" y="3519488"/>
            <a:ext cx="338138" cy="338137"/>
          </a:xfrm>
          <a:custGeom>
            <a:avLst/>
            <a:gdLst/>
            <a:ahLst/>
            <a:cxnLst>
              <a:cxn ang="0">
                <a:pos x="107924" y="26581"/>
              </a:cxn>
              <a:cxn ang="0">
                <a:pos x="96882" y="30284"/>
              </a:cxn>
              <a:cxn ang="0">
                <a:pos x="85674" y="33580"/>
              </a:cxn>
              <a:cxn ang="0">
                <a:pos x="74799" y="37687"/>
              </a:cxn>
              <a:cxn ang="0">
                <a:pos x="64757" y="43827"/>
              </a:cxn>
              <a:cxn ang="0">
                <a:pos x="21577" y="78346"/>
              </a:cxn>
              <a:cxn ang="0">
                <a:pos x="7188" y="130098"/>
              </a:cxn>
              <a:cxn ang="0">
                <a:pos x="0" y="155981"/>
              </a:cxn>
              <a:cxn ang="0">
                <a:pos x="1667" y="171105"/>
              </a:cxn>
              <a:cxn ang="0">
                <a:pos x="3246" y="186245"/>
              </a:cxn>
              <a:cxn ang="0">
                <a:pos x="4998" y="201347"/>
              </a:cxn>
              <a:cxn ang="0">
                <a:pos x="7188" y="216357"/>
              </a:cxn>
              <a:cxn ang="0">
                <a:pos x="8186" y="223264"/>
              </a:cxn>
              <a:cxn ang="0">
                <a:pos x="35163" y="260678"/>
              </a:cxn>
              <a:cxn ang="0">
                <a:pos x="46460" y="268562"/>
              </a:cxn>
              <a:cxn ang="0">
                <a:pos x="57556" y="276745"/>
              </a:cxn>
              <a:cxn ang="0">
                <a:pos x="79146" y="294005"/>
              </a:cxn>
              <a:cxn ang="0">
                <a:pos x="84396" y="298660"/>
              </a:cxn>
              <a:cxn ang="0">
                <a:pos x="89554" y="303552"/>
              </a:cxn>
              <a:cxn ang="0">
                <a:pos x="94901" y="307981"/>
              </a:cxn>
              <a:cxn ang="0">
                <a:pos x="100723" y="311251"/>
              </a:cxn>
              <a:cxn ang="0">
                <a:pos x="143903" y="328510"/>
              </a:cxn>
              <a:cxn ang="0">
                <a:pos x="165481" y="337134"/>
              </a:cxn>
              <a:cxn ang="0">
                <a:pos x="187205" y="335872"/>
              </a:cxn>
              <a:cxn ang="0">
                <a:pos x="209016" y="335213"/>
              </a:cxn>
              <a:cxn ang="0">
                <a:pos x="251828" y="328510"/>
              </a:cxn>
              <a:cxn ang="0">
                <a:pos x="290593" y="298616"/>
              </a:cxn>
              <a:cxn ang="0">
                <a:pos x="302774" y="281401"/>
              </a:cxn>
              <a:cxn ang="0">
                <a:pos x="310937" y="269027"/>
              </a:cxn>
              <a:cxn ang="0">
                <a:pos x="318323" y="256200"/>
              </a:cxn>
              <a:cxn ang="0">
                <a:pos x="323773" y="242239"/>
              </a:cxn>
              <a:cxn ang="0">
                <a:pos x="338175" y="190487"/>
              </a:cxn>
              <a:cxn ang="0">
                <a:pos x="337152" y="166274"/>
              </a:cxn>
              <a:cxn ang="0">
                <a:pos x="329810" y="109161"/>
              </a:cxn>
              <a:cxn ang="0">
                <a:pos x="302196" y="81216"/>
              </a:cxn>
              <a:cxn ang="0">
                <a:pos x="294995" y="78346"/>
              </a:cxn>
              <a:cxn ang="0">
                <a:pos x="284028" y="57479"/>
              </a:cxn>
              <a:cxn ang="0">
                <a:pos x="280946" y="52543"/>
              </a:cxn>
              <a:cxn ang="0">
                <a:pos x="275896" y="51878"/>
              </a:cxn>
              <a:cxn ang="0">
                <a:pos x="259029" y="43827"/>
              </a:cxn>
              <a:cxn ang="0">
                <a:pos x="253503" y="39770"/>
              </a:cxn>
              <a:cxn ang="0">
                <a:pos x="248296" y="35047"/>
              </a:cxn>
              <a:cxn ang="0">
                <a:pos x="243057" y="30402"/>
              </a:cxn>
              <a:cxn ang="0">
                <a:pos x="237439" y="26581"/>
              </a:cxn>
              <a:cxn ang="0">
                <a:pos x="226867" y="21575"/>
              </a:cxn>
              <a:cxn ang="0">
                <a:pos x="216050" y="17338"/>
              </a:cxn>
              <a:cxn ang="0">
                <a:pos x="205136" y="13411"/>
              </a:cxn>
              <a:cxn ang="0">
                <a:pos x="194271" y="9334"/>
              </a:cxn>
              <a:cxn ang="0">
                <a:pos x="172681" y="698"/>
              </a:cxn>
              <a:cxn ang="0">
                <a:pos x="127169" y="2378"/>
              </a:cxn>
              <a:cxn ang="0">
                <a:pos x="107041" y="0"/>
              </a:cxn>
              <a:cxn ang="0">
                <a:pos x="103544" y="4441"/>
              </a:cxn>
              <a:cxn ang="0">
                <a:pos x="107924" y="26581"/>
              </a:cxn>
            </a:cxnLst>
            <a:rect l="0" t="0" r="r" b="b"/>
            <a:pathLst>
              <a:path w="338454" h="337185">
                <a:moveTo>
                  <a:pt x="107924" y="26581"/>
                </a:moveTo>
                <a:lnTo>
                  <a:pt x="96882" y="30284"/>
                </a:lnTo>
                <a:lnTo>
                  <a:pt x="85674" y="33580"/>
                </a:lnTo>
                <a:lnTo>
                  <a:pt x="74799" y="37687"/>
                </a:lnTo>
                <a:lnTo>
                  <a:pt x="64757" y="43827"/>
                </a:lnTo>
                <a:lnTo>
                  <a:pt x="21577" y="78346"/>
                </a:lnTo>
                <a:lnTo>
                  <a:pt x="7188" y="130098"/>
                </a:lnTo>
                <a:lnTo>
                  <a:pt x="0" y="155981"/>
                </a:lnTo>
                <a:lnTo>
                  <a:pt x="1667" y="171105"/>
                </a:lnTo>
                <a:lnTo>
                  <a:pt x="3246" y="186245"/>
                </a:lnTo>
                <a:lnTo>
                  <a:pt x="4998" y="201347"/>
                </a:lnTo>
                <a:lnTo>
                  <a:pt x="7188" y="216357"/>
                </a:lnTo>
                <a:lnTo>
                  <a:pt x="8186" y="223264"/>
                </a:lnTo>
                <a:lnTo>
                  <a:pt x="35163" y="260678"/>
                </a:lnTo>
                <a:lnTo>
                  <a:pt x="46460" y="268562"/>
                </a:lnTo>
                <a:lnTo>
                  <a:pt x="57556" y="276745"/>
                </a:lnTo>
                <a:lnTo>
                  <a:pt x="79146" y="294005"/>
                </a:lnTo>
                <a:lnTo>
                  <a:pt x="84396" y="298660"/>
                </a:lnTo>
                <a:lnTo>
                  <a:pt x="89554" y="303552"/>
                </a:lnTo>
                <a:lnTo>
                  <a:pt x="94901" y="307981"/>
                </a:lnTo>
                <a:lnTo>
                  <a:pt x="100723" y="311251"/>
                </a:lnTo>
                <a:lnTo>
                  <a:pt x="143903" y="328510"/>
                </a:lnTo>
                <a:lnTo>
                  <a:pt x="165481" y="337134"/>
                </a:lnTo>
                <a:lnTo>
                  <a:pt x="187205" y="335872"/>
                </a:lnTo>
                <a:lnTo>
                  <a:pt x="209016" y="335213"/>
                </a:lnTo>
                <a:lnTo>
                  <a:pt x="251828" y="328510"/>
                </a:lnTo>
                <a:lnTo>
                  <a:pt x="290593" y="298616"/>
                </a:lnTo>
                <a:lnTo>
                  <a:pt x="302774" y="281401"/>
                </a:lnTo>
                <a:lnTo>
                  <a:pt x="310937" y="269027"/>
                </a:lnTo>
                <a:lnTo>
                  <a:pt x="318323" y="256200"/>
                </a:lnTo>
                <a:lnTo>
                  <a:pt x="323773" y="242239"/>
                </a:lnTo>
                <a:lnTo>
                  <a:pt x="338175" y="190487"/>
                </a:lnTo>
                <a:lnTo>
                  <a:pt x="337152" y="166274"/>
                </a:lnTo>
                <a:lnTo>
                  <a:pt x="329810" y="109161"/>
                </a:lnTo>
                <a:lnTo>
                  <a:pt x="302196" y="81216"/>
                </a:lnTo>
                <a:lnTo>
                  <a:pt x="294995" y="78346"/>
                </a:lnTo>
                <a:lnTo>
                  <a:pt x="284028" y="57479"/>
                </a:lnTo>
                <a:lnTo>
                  <a:pt x="280946" y="52543"/>
                </a:lnTo>
                <a:lnTo>
                  <a:pt x="275896" y="51878"/>
                </a:lnTo>
                <a:lnTo>
                  <a:pt x="259029" y="43827"/>
                </a:lnTo>
                <a:lnTo>
                  <a:pt x="253503" y="39770"/>
                </a:lnTo>
                <a:lnTo>
                  <a:pt x="248296" y="35047"/>
                </a:lnTo>
                <a:lnTo>
                  <a:pt x="243057" y="30402"/>
                </a:lnTo>
                <a:lnTo>
                  <a:pt x="237439" y="26581"/>
                </a:lnTo>
                <a:lnTo>
                  <a:pt x="226867" y="21575"/>
                </a:lnTo>
                <a:lnTo>
                  <a:pt x="216050" y="17338"/>
                </a:lnTo>
                <a:lnTo>
                  <a:pt x="205136" y="13411"/>
                </a:lnTo>
                <a:lnTo>
                  <a:pt x="194271" y="9334"/>
                </a:lnTo>
                <a:lnTo>
                  <a:pt x="172681" y="698"/>
                </a:lnTo>
                <a:lnTo>
                  <a:pt x="127169" y="2378"/>
                </a:lnTo>
                <a:lnTo>
                  <a:pt x="107041" y="0"/>
                </a:lnTo>
                <a:lnTo>
                  <a:pt x="103544" y="4441"/>
                </a:lnTo>
                <a:lnTo>
                  <a:pt x="107924" y="26581"/>
                </a:lnTo>
                <a:close/>
              </a:path>
            </a:pathLst>
          </a:custGeom>
          <a:noFill/>
          <a:ln w="19050">
            <a:solidFill>
              <a:srgbClr val="00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8455" name="object 24"/>
          <p:cNvSpPr>
            <a:spLocks/>
          </p:cNvSpPr>
          <p:nvPr/>
        </p:nvSpPr>
        <p:spPr bwMode="auto">
          <a:xfrm>
            <a:off x="7426325" y="3606800"/>
            <a:ext cx="138113" cy="77788"/>
          </a:xfrm>
          <a:custGeom>
            <a:avLst/>
            <a:gdLst/>
            <a:ahLst/>
            <a:cxnLst>
              <a:cxn ang="0">
                <a:pos x="138023" y="77635"/>
              </a:cxn>
              <a:cxn ang="0">
                <a:pos x="127096" y="75928"/>
              </a:cxn>
              <a:cxn ang="0">
                <a:pos x="116073" y="74518"/>
              </a:cxn>
              <a:cxn ang="0">
                <a:pos x="105242" y="72511"/>
              </a:cxn>
              <a:cxn ang="0">
                <a:pos x="67430" y="54035"/>
              </a:cxn>
              <a:cxn ang="0">
                <a:pos x="27519" y="18257"/>
              </a:cxn>
              <a:cxn ang="0">
                <a:pos x="20721" y="11123"/>
              </a:cxn>
              <a:cxn ang="0">
                <a:pos x="14345" y="7054"/>
              </a:cxn>
              <a:cxn ang="0">
                <a:pos x="0" y="0"/>
              </a:cxn>
            </a:cxnLst>
            <a:rect l="0" t="0" r="r" b="b"/>
            <a:pathLst>
              <a:path w="138429" h="78104">
                <a:moveTo>
                  <a:pt x="138023" y="77635"/>
                </a:moveTo>
                <a:lnTo>
                  <a:pt x="127096" y="75928"/>
                </a:lnTo>
                <a:lnTo>
                  <a:pt x="116073" y="74518"/>
                </a:lnTo>
                <a:lnTo>
                  <a:pt x="105242" y="72511"/>
                </a:lnTo>
                <a:lnTo>
                  <a:pt x="67430" y="54035"/>
                </a:lnTo>
                <a:lnTo>
                  <a:pt x="27519" y="18257"/>
                </a:lnTo>
                <a:lnTo>
                  <a:pt x="20721" y="11123"/>
                </a:lnTo>
                <a:lnTo>
                  <a:pt x="14345" y="7054"/>
                </a:lnTo>
                <a:lnTo>
                  <a:pt x="0" y="0"/>
                </a:lnTo>
              </a:path>
            </a:pathLst>
          </a:custGeom>
          <a:noFill/>
          <a:ln w="19050">
            <a:solidFill>
              <a:srgbClr val="00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8456" name="object 25"/>
          <p:cNvSpPr>
            <a:spLocks/>
          </p:cNvSpPr>
          <p:nvPr/>
        </p:nvSpPr>
        <p:spPr bwMode="auto">
          <a:xfrm>
            <a:off x="7916863" y="3563938"/>
            <a:ext cx="122237" cy="103187"/>
          </a:xfrm>
          <a:custGeom>
            <a:avLst/>
            <a:gdLst/>
            <a:ahLst/>
            <a:cxnLst>
              <a:cxn ang="0">
                <a:pos x="0" y="103517"/>
              </a:cxn>
              <a:cxn ang="0">
                <a:pos x="51765" y="69011"/>
              </a:cxn>
              <a:cxn ang="0">
                <a:pos x="77635" y="51765"/>
              </a:cxn>
              <a:cxn ang="0">
                <a:pos x="79400" y="45076"/>
              </a:cxn>
              <a:cxn ang="0">
                <a:pos x="80898" y="38247"/>
              </a:cxn>
              <a:cxn ang="0">
                <a:pos x="82921" y="31707"/>
              </a:cxn>
              <a:cxn ang="0">
                <a:pos x="86258" y="25882"/>
              </a:cxn>
              <a:cxn ang="0">
                <a:pos x="91868" y="20642"/>
              </a:cxn>
              <a:cxn ang="0">
                <a:pos x="98518" y="16548"/>
              </a:cxn>
              <a:cxn ang="0">
                <a:pos x="105509" y="12805"/>
              </a:cxn>
              <a:cxn ang="0">
                <a:pos x="112141" y="8623"/>
              </a:cxn>
              <a:cxn ang="0">
                <a:pos x="115392" y="6184"/>
              </a:cxn>
              <a:cxn ang="0">
                <a:pos x="117894" y="2882"/>
              </a:cxn>
              <a:cxn ang="0">
                <a:pos x="120764" y="0"/>
              </a:cxn>
            </a:cxnLst>
            <a:rect l="0" t="0" r="r" b="b"/>
            <a:pathLst>
              <a:path w="121284" h="103504">
                <a:moveTo>
                  <a:pt x="0" y="103517"/>
                </a:moveTo>
                <a:lnTo>
                  <a:pt x="51765" y="69011"/>
                </a:lnTo>
                <a:lnTo>
                  <a:pt x="77635" y="51765"/>
                </a:lnTo>
                <a:lnTo>
                  <a:pt x="79400" y="45076"/>
                </a:lnTo>
                <a:lnTo>
                  <a:pt x="80898" y="38247"/>
                </a:lnTo>
                <a:lnTo>
                  <a:pt x="82921" y="31707"/>
                </a:lnTo>
                <a:lnTo>
                  <a:pt x="86258" y="25882"/>
                </a:lnTo>
                <a:lnTo>
                  <a:pt x="91868" y="20642"/>
                </a:lnTo>
                <a:lnTo>
                  <a:pt x="98518" y="16548"/>
                </a:lnTo>
                <a:lnTo>
                  <a:pt x="105509" y="12805"/>
                </a:lnTo>
                <a:lnTo>
                  <a:pt x="112141" y="8623"/>
                </a:lnTo>
                <a:lnTo>
                  <a:pt x="115392" y="6184"/>
                </a:lnTo>
                <a:lnTo>
                  <a:pt x="117894" y="2882"/>
                </a:lnTo>
                <a:lnTo>
                  <a:pt x="120764" y="0"/>
                </a:lnTo>
              </a:path>
            </a:pathLst>
          </a:custGeom>
          <a:noFill/>
          <a:ln w="19050">
            <a:solidFill>
              <a:srgbClr val="00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8457" name="object 26"/>
          <p:cNvSpPr>
            <a:spLocks/>
          </p:cNvSpPr>
          <p:nvPr/>
        </p:nvSpPr>
        <p:spPr bwMode="auto">
          <a:xfrm>
            <a:off x="7702550" y="3857625"/>
            <a:ext cx="34925" cy="180975"/>
          </a:xfrm>
          <a:custGeom>
            <a:avLst/>
            <a:gdLst/>
            <a:ahLst/>
            <a:cxnLst>
              <a:cxn ang="0">
                <a:pos x="17259" y="0"/>
              </a:cxn>
              <a:cxn ang="0">
                <a:pos x="19540" y="6433"/>
              </a:cxn>
              <a:cxn ang="0">
                <a:pos x="21909" y="12846"/>
              </a:cxn>
              <a:cxn ang="0">
                <a:pos x="24108" y="19305"/>
              </a:cxn>
              <a:cxn ang="0">
                <a:pos x="25882" y="25882"/>
              </a:cxn>
              <a:cxn ang="0">
                <a:pos x="32622" y="62178"/>
              </a:cxn>
              <a:cxn ang="0">
                <a:pos x="35893" y="99048"/>
              </a:cxn>
              <a:cxn ang="0">
                <a:pos x="34158" y="135998"/>
              </a:cxn>
              <a:cxn ang="0">
                <a:pos x="25882" y="172529"/>
              </a:cxn>
              <a:cxn ang="0">
                <a:pos x="20627" y="177514"/>
              </a:cxn>
              <a:cxn ang="0">
                <a:pos x="11864" y="180074"/>
              </a:cxn>
              <a:cxn ang="0">
                <a:pos x="3640" y="181018"/>
              </a:cxn>
              <a:cxn ang="0">
                <a:pos x="0" y="181152"/>
              </a:cxn>
            </a:cxnLst>
            <a:rect l="0" t="0" r="r" b="b"/>
            <a:pathLst>
              <a:path w="36195" h="181610">
                <a:moveTo>
                  <a:pt x="17259" y="0"/>
                </a:moveTo>
                <a:lnTo>
                  <a:pt x="19540" y="6433"/>
                </a:lnTo>
                <a:lnTo>
                  <a:pt x="21909" y="12846"/>
                </a:lnTo>
                <a:lnTo>
                  <a:pt x="24108" y="19305"/>
                </a:lnTo>
                <a:lnTo>
                  <a:pt x="25882" y="25882"/>
                </a:lnTo>
                <a:lnTo>
                  <a:pt x="32622" y="62178"/>
                </a:lnTo>
                <a:lnTo>
                  <a:pt x="35893" y="99048"/>
                </a:lnTo>
                <a:lnTo>
                  <a:pt x="34158" y="135998"/>
                </a:lnTo>
                <a:lnTo>
                  <a:pt x="25882" y="172529"/>
                </a:lnTo>
                <a:lnTo>
                  <a:pt x="20627" y="177514"/>
                </a:lnTo>
                <a:lnTo>
                  <a:pt x="11864" y="180074"/>
                </a:lnTo>
                <a:lnTo>
                  <a:pt x="3640" y="181018"/>
                </a:lnTo>
                <a:lnTo>
                  <a:pt x="0" y="181152"/>
                </a:lnTo>
              </a:path>
            </a:pathLst>
          </a:custGeom>
          <a:noFill/>
          <a:ln w="19049">
            <a:solidFill>
              <a:srgbClr val="00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8458" name="object 27"/>
          <p:cNvSpPr>
            <a:spLocks/>
          </p:cNvSpPr>
          <p:nvPr/>
        </p:nvSpPr>
        <p:spPr bwMode="auto">
          <a:xfrm>
            <a:off x="7823200" y="3865563"/>
            <a:ext cx="60325" cy="1682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111" y="10791"/>
              </a:cxn>
              <a:cxn ang="0">
                <a:pos x="4197" y="21588"/>
              </a:cxn>
              <a:cxn ang="0">
                <a:pos x="6340" y="32373"/>
              </a:cxn>
              <a:cxn ang="0">
                <a:pos x="8623" y="43129"/>
              </a:cxn>
              <a:cxn ang="0">
                <a:pos x="10822" y="51751"/>
              </a:cxn>
              <a:cxn ang="0">
                <a:pos x="13273" y="60320"/>
              </a:cxn>
              <a:cxn ang="0">
                <a:pos x="15554" y="68919"/>
              </a:cxn>
              <a:cxn ang="0">
                <a:pos x="17246" y="77635"/>
              </a:cxn>
              <a:cxn ang="0">
                <a:pos x="18503" y="99549"/>
              </a:cxn>
              <a:cxn ang="0">
                <a:pos x="18249" y="121804"/>
              </a:cxn>
              <a:cxn ang="0">
                <a:pos x="19654" y="143541"/>
              </a:cxn>
              <a:cxn ang="0">
                <a:pos x="25882" y="163906"/>
              </a:cxn>
              <a:cxn ang="0">
                <a:pos x="31826" y="168246"/>
              </a:cxn>
              <a:cxn ang="0">
                <a:pos x="40749" y="167763"/>
              </a:cxn>
              <a:cxn ang="0">
                <a:pos x="50866" y="165352"/>
              </a:cxn>
              <a:cxn ang="0">
                <a:pos x="60388" y="163906"/>
              </a:cxn>
            </a:cxnLst>
            <a:rect l="0" t="0" r="r" b="b"/>
            <a:pathLst>
              <a:path w="60959" h="168275">
                <a:moveTo>
                  <a:pt x="0" y="0"/>
                </a:moveTo>
                <a:lnTo>
                  <a:pt x="2111" y="10791"/>
                </a:lnTo>
                <a:lnTo>
                  <a:pt x="4197" y="21588"/>
                </a:lnTo>
                <a:lnTo>
                  <a:pt x="6340" y="32373"/>
                </a:lnTo>
                <a:lnTo>
                  <a:pt x="8623" y="43129"/>
                </a:lnTo>
                <a:lnTo>
                  <a:pt x="10822" y="51751"/>
                </a:lnTo>
                <a:lnTo>
                  <a:pt x="13273" y="60320"/>
                </a:lnTo>
                <a:lnTo>
                  <a:pt x="15554" y="68919"/>
                </a:lnTo>
                <a:lnTo>
                  <a:pt x="17246" y="77635"/>
                </a:lnTo>
                <a:lnTo>
                  <a:pt x="18503" y="99549"/>
                </a:lnTo>
                <a:lnTo>
                  <a:pt x="18249" y="121804"/>
                </a:lnTo>
                <a:lnTo>
                  <a:pt x="19654" y="143541"/>
                </a:lnTo>
                <a:lnTo>
                  <a:pt x="25882" y="163906"/>
                </a:lnTo>
                <a:lnTo>
                  <a:pt x="31826" y="168246"/>
                </a:lnTo>
                <a:lnTo>
                  <a:pt x="40749" y="167763"/>
                </a:lnTo>
                <a:lnTo>
                  <a:pt x="50866" y="165352"/>
                </a:lnTo>
                <a:lnTo>
                  <a:pt x="60388" y="163906"/>
                </a:lnTo>
              </a:path>
            </a:pathLst>
          </a:custGeom>
          <a:noFill/>
          <a:ln w="19050">
            <a:solidFill>
              <a:srgbClr val="00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8459" name="object 28"/>
          <p:cNvSpPr>
            <a:spLocks/>
          </p:cNvSpPr>
          <p:nvPr/>
        </p:nvSpPr>
        <p:spPr bwMode="auto">
          <a:xfrm>
            <a:off x="7702550" y="3709988"/>
            <a:ext cx="122238" cy="57150"/>
          </a:xfrm>
          <a:custGeom>
            <a:avLst/>
            <a:gdLst/>
            <a:ahLst/>
            <a:cxnLst>
              <a:cxn ang="0">
                <a:pos x="0" y="43129"/>
              </a:cxn>
              <a:cxn ang="0">
                <a:pos x="25113" y="51528"/>
              </a:cxn>
              <a:cxn ang="0">
                <a:pos x="45886" y="55621"/>
              </a:cxn>
              <a:cxn ang="0">
                <a:pos x="69596" y="53467"/>
              </a:cxn>
              <a:cxn ang="0">
                <a:pos x="109780" y="38943"/>
              </a:cxn>
              <a:cxn ang="0">
                <a:pos x="120764" y="17246"/>
              </a:cxn>
              <a:cxn ang="0">
                <a:pos x="122910" y="11912"/>
              </a:cxn>
              <a:cxn ang="0">
                <a:pos x="120764" y="5753"/>
              </a:cxn>
              <a:cxn ang="0">
                <a:pos x="120764" y="0"/>
              </a:cxn>
            </a:cxnLst>
            <a:rect l="0" t="0" r="r" b="b"/>
            <a:pathLst>
              <a:path w="123190" h="55879">
                <a:moveTo>
                  <a:pt x="0" y="43129"/>
                </a:moveTo>
                <a:lnTo>
                  <a:pt x="25113" y="51528"/>
                </a:lnTo>
                <a:lnTo>
                  <a:pt x="45886" y="55621"/>
                </a:lnTo>
                <a:lnTo>
                  <a:pt x="69596" y="53467"/>
                </a:lnTo>
                <a:lnTo>
                  <a:pt x="109780" y="38943"/>
                </a:lnTo>
                <a:lnTo>
                  <a:pt x="120764" y="17246"/>
                </a:lnTo>
                <a:lnTo>
                  <a:pt x="122910" y="11912"/>
                </a:lnTo>
                <a:lnTo>
                  <a:pt x="120764" y="5753"/>
                </a:lnTo>
                <a:lnTo>
                  <a:pt x="120764" y="0"/>
                </a:lnTo>
              </a:path>
            </a:pathLst>
          </a:custGeom>
          <a:noFill/>
          <a:ln w="19050">
            <a:solidFill>
              <a:srgbClr val="00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8460" name="object 29"/>
          <p:cNvSpPr>
            <a:spLocks/>
          </p:cNvSpPr>
          <p:nvPr/>
        </p:nvSpPr>
        <p:spPr bwMode="auto">
          <a:xfrm>
            <a:off x="8370888" y="3429000"/>
            <a:ext cx="293687" cy="293688"/>
          </a:xfrm>
          <a:custGeom>
            <a:avLst/>
            <a:gdLst/>
            <a:ahLst/>
            <a:cxnLst>
              <a:cxn ang="0">
                <a:pos x="172529" y="8623"/>
              </a:cxn>
              <a:cxn ang="0">
                <a:pos x="165520" y="6065"/>
              </a:cxn>
              <a:cxn ang="0">
                <a:pos x="159226" y="3235"/>
              </a:cxn>
              <a:cxn ang="0">
                <a:pos x="153112" y="943"/>
              </a:cxn>
              <a:cxn ang="0">
                <a:pos x="100603" y="4641"/>
              </a:cxn>
              <a:cxn ang="0">
                <a:pos x="60388" y="17246"/>
              </a:cxn>
              <a:cxn ang="0">
                <a:pos x="53617" y="21231"/>
              </a:cxn>
              <a:cxn ang="0">
                <a:pos x="46642" y="24995"/>
              </a:cxn>
              <a:cxn ang="0">
                <a:pos x="28146" y="53902"/>
              </a:cxn>
              <a:cxn ang="0">
                <a:pos x="25882" y="60375"/>
              </a:cxn>
              <a:cxn ang="0">
                <a:pos x="12427" y="85205"/>
              </a:cxn>
              <a:cxn ang="0">
                <a:pos x="8567" y="88765"/>
              </a:cxn>
              <a:cxn ang="0">
                <a:pos x="8847" y="85086"/>
              </a:cxn>
              <a:cxn ang="0">
                <a:pos x="7809" y="88201"/>
              </a:cxn>
              <a:cxn ang="0">
                <a:pos x="0" y="112140"/>
              </a:cxn>
              <a:cxn ang="0">
                <a:pos x="1940" y="133732"/>
              </a:cxn>
              <a:cxn ang="0">
                <a:pos x="3740" y="155341"/>
              </a:cxn>
              <a:cxn ang="0">
                <a:pos x="8623" y="198399"/>
              </a:cxn>
              <a:cxn ang="0">
                <a:pos x="36352" y="231250"/>
              </a:cxn>
              <a:cxn ang="0">
                <a:pos x="43129" y="232905"/>
              </a:cxn>
              <a:cxn ang="0">
                <a:pos x="56785" y="254064"/>
              </a:cxn>
              <a:cxn ang="0">
                <a:pos x="64790" y="262158"/>
              </a:cxn>
              <a:cxn ang="0">
                <a:pos x="79217" y="266411"/>
              </a:cxn>
              <a:cxn ang="0">
                <a:pos x="112141" y="276047"/>
              </a:cxn>
              <a:cxn ang="0">
                <a:pos x="138023" y="284670"/>
              </a:cxn>
              <a:cxn ang="0">
                <a:pos x="163906" y="293293"/>
              </a:cxn>
              <a:cxn ang="0">
                <a:pos x="179094" y="291557"/>
              </a:cxn>
              <a:cxn ang="0">
                <a:pos x="194341" y="290096"/>
              </a:cxn>
              <a:cxn ang="0">
                <a:pos x="242344" y="277140"/>
              </a:cxn>
              <a:cxn ang="0">
                <a:pos x="252905" y="257451"/>
              </a:cxn>
              <a:cxn ang="0">
                <a:pos x="258787" y="241541"/>
              </a:cxn>
              <a:cxn ang="0">
                <a:pos x="262636" y="234793"/>
              </a:cxn>
              <a:cxn ang="0">
                <a:pos x="267003" y="228352"/>
              </a:cxn>
              <a:cxn ang="0">
                <a:pos x="271576" y="222035"/>
              </a:cxn>
              <a:cxn ang="0">
                <a:pos x="276047" y="215658"/>
              </a:cxn>
              <a:cxn ang="0">
                <a:pos x="288687" y="179744"/>
              </a:cxn>
              <a:cxn ang="0">
                <a:pos x="293917" y="159485"/>
              </a:cxn>
              <a:cxn ang="0">
                <a:pos x="292368" y="137118"/>
              </a:cxn>
              <a:cxn ang="0">
                <a:pos x="284670" y="94881"/>
              </a:cxn>
              <a:cxn ang="0">
                <a:pos x="267420" y="53128"/>
              </a:cxn>
              <a:cxn ang="0">
                <a:pos x="239390" y="36769"/>
              </a:cxn>
              <a:cxn ang="0">
                <a:pos x="232918" y="34505"/>
              </a:cxn>
              <a:cxn ang="0">
                <a:pos x="226266" y="30505"/>
              </a:cxn>
              <a:cxn ang="0">
                <a:pos x="219976" y="25876"/>
              </a:cxn>
              <a:cxn ang="0">
                <a:pos x="213687" y="21247"/>
              </a:cxn>
              <a:cxn ang="0">
                <a:pos x="207035" y="17246"/>
              </a:cxn>
              <a:cxn ang="0">
                <a:pos x="195010" y="12279"/>
              </a:cxn>
              <a:cxn ang="0">
                <a:pos x="186401" y="10434"/>
              </a:cxn>
              <a:cxn ang="0">
                <a:pos x="179481" y="9840"/>
              </a:cxn>
              <a:cxn ang="0">
                <a:pos x="172529" y="8623"/>
              </a:cxn>
            </a:cxnLst>
            <a:rect l="0" t="0" r="r" b="b"/>
            <a:pathLst>
              <a:path w="294004" h="293370">
                <a:moveTo>
                  <a:pt x="172529" y="8623"/>
                </a:moveTo>
                <a:lnTo>
                  <a:pt x="165520" y="6065"/>
                </a:lnTo>
                <a:lnTo>
                  <a:pt x="159226" y="3235"/>
                </a:lnTo>
                <a:lnTo>
                  <a:pt x="153112" y="943"/>
                </a:lnTo>
                <a:lnTo>
                  <a:pt x="100603" y="4641"/>
                </a:lnTo>
                <a:lnTo>
                  <a:pt x="60388" y="17246"/>
                </a:lnTo>
                <a:lnTo>
                  <a:pt x="53617" y="21231"/>
                </a:lnTo>
                <a:lnTo>
                  <a:pt x="46642" y="24995"/>
                </a:lnTo>
                <a:lnTo>
                  <a:pt x="28146" y="53902"/>
                </a:lnTo>
                <a:lnTo>
                  <a:pt x="25882" y="60375"/>
                </a:lnTo>
                <a:lnTo>
                  <a:pt x="12427" y="85205"/>
                </a:lnTo>
                <a:lnTo>
                  <a:pt x="8567" y="88765"/>
                </a:lnTo>
                <a:lnTo>
                  <a:pt x="8847" y="85086"/>
                </a:lnTo>
                <a:lnTo>
                  <a:pt x="7809" y="88201"/>
                </a:lnTo>
                <a:lnTo>
                  <a:pt x="0" y="112140"/>
                </a:lnTo>
                <a:lnTo>
                  <a:pt x="1940" y="133732"/>
                </a:lnTo>
                <a:lnTo>
                  <a:pt x="3740" y="155341"/>
                </a:lnTo>
                <a:lnTo>
                  <a:pt x="8623" y="198399"/>
                </a:lnTo>
                <a:lnTo>
                  <a:pt x="36352" y="231250"/>
                </a:lnTo>
                <a:lnTo>
                  <a:pt x="43129" y="232905"/>
                </a:lnTo>
                <a:lnTo>
                  <a:pt x="56785" y="254064"/>
                </a:lnTo>
                <a:lnTo>
                  <a:pt x="64790" y="262158"/>
                </a:lnTo>
                <a:lnTo>
                  <a:pt x="79217" y="266411"/>
                </a:lnTo>
                <a:lnTo>
                  <a:pt x="112141" y="276047"/>
                </a:lnTo>
                <a:lnTo>
                  <a:pt x="138023" y="284670"/>
                </a:lnTo>
                <a:lnTo>
                  <a:pt x="163906" y="293293"/>
                </a:lnTo>
                <a:lnTo>
                  <a:pt x="179094" y="291557"/>
                </a:lnTo>
                <a:lnTo>
                  <a:pt x="194341" y="290096"/>
                </a:lnTo>
                <a:lnTo>
                  <a:pt x="242344" y="277140"/>
                </a:lnTo>
                <a:lnTo>
                  <a:pt x="252905" y="257451"/>
                </a:lnTo>
                <a:lnTo>
                  <a:pt x="258787" y="241541"/>
                </a:lnTo>
                <a:lnTo>
                  <a:pt x="262636" y="234793"/>
                </a:lnTo>
                <a:lnTo>
                  <a:pt x="267003" y="228352"/>
                </a:lnTo>
                <a:lnTo>
                  <a:pt x="271576" y="222035"/>
                </a:lnTo>
                <a:lnTo>
                  <a:pt x="276047" y="215658"/>
                </a:lnTo>
                <a:lnTo>
                  <a:pt x="288687" y="179744"/>
                </a:lnTo>
                <a:lnTo>
                  <a:pt x="293917" y="159485"/>
                </a:lnTo>
                <a:lnTo>
                  <a:pt x="292368" y="137118"/>
                </a:lnTo>
                <a:lnTo>
                  <a:pt x="284670" y="94881"/>
                </a:lnTo>
                <a:lnTo>
                  <a:pt x="267420" y="53128"/>
                </a:lnTo>
                <a:lnTo>
                  <a:pt x="239390" y="36769"/>
                </a:lnTo>
                <a:lnTo>
                  <a:pt x="232918" y="34505"/>
                </a:lnTo>
                <a:lnTo>
                  <a:pt x="226266" y="30505"/>
                </a:lnTo>
                <a:lnTo>
                  <a:pt x="219976" y="25876"/>
                </a:lnTo>
                <a:lnTo>
                  <a:pt x="213687" y="21247"/>
                </a:lnTo>
                <a:lnTo>
                  <a:pt x="207035" y="17246"/>
                </a:lnTo>
                <a:lnTo>
                  <a:pt x="195010" y="12279"/>
                </a:lnTo>
                <a:lnTo>
                  <a:pt x="186401" y="10434"/>
                </a:lnTo>
                <a:lnTo>
                  <a:pt x="179481" y="9840"/>
                </a:lnTo>
                <a:lnTo>
                  <a:pt x="172529" y="8623"/>
                </a:lnTo>
                <a:close/>
              </a:path>
            </a:pathLst>
          </a:custGeom>
          <a:noFill/>
          <a:ln w="19050">
            <a:solidFill>
              <a:srgbClr val="00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8461" name="object 30"/>
          <p:cNvSpPr>
            <a:spLocks/>
          </p:cNvSpPr>
          <p:nvPr/>
        </p:nvSpPr>
        <p:spPr bwMode="auto">
          <a:xfrm>
            <a:off x="8466138" y="3722688"/>
            <a:ext cx="41275" cy="139700"/>
          </a:xfrm>
          <a:custGeom>
            <a:avLst/>
            <a:gdLst/>
            <a:ahLst/>
            <a:cxnLst>
              <a:cxn ang="0">
                <a:pos x="25882" y="0"/>
              </a:cxn>
              <a:cxn ang="0">
                <a:pos x="36430" y="32228"/>
              </a:cxn>
              <a:cxn ang="0">
                <a:pos x="41475" y="59839"/>
              </a:cxn>
              <a:cxn ang="0">
                <a:pos x="38723" y="92036"/>
              </a:cxn>
              <a:cxn ang="0">
                <a:pos x="25882" y="138023"/>
              </a:cxn>
              <a:cxn ang="0">
                <a:pos x="20627" y="140314"/>
              </a:cxn>
              <a:cxn ang="0">
                <a:pos x="11864" y="136945"/>
              </a:cxn>
              <a:cxn ang="0">
                <a:pos x="3640" y="131960"/>
              </a:cxn>
              <a:cxn ang="0">
                <a:pos x="0" y="129400"/>
              </a:cxn>
            </a:cxnLst>
            <a:rect l="0" t="0" r="r" b="b"/>
            <a:pathLst>
              <a:path w="41909" h="140335">
                <a:moveTo>
                  <a:pt x="25882" y="0"/>
                </a:moveTo>
                <a:lnTo>
                  <a:pt x="36430" y="32228"/>
                </a:lnTo>
                <a:lnTo>
                  <a:pt x="41475" y="59839"/>
                </a:lnTo>
                <a:lnTo>
                  <a:pt x="38723" y="92036"/>
                </a:lnTo>
                <a:lnTo>
                  <a:pt x="25882" y="138023"/>
                </a:lnTo>
                <a:lnTo>
                  <a:pt x="20627" y="140314"/>
                </a:lnTo>
                <a:lnTo>
                  <a:pt x="11864" y="136945"/>
                </a:lnTo>
                <a:lnTo>
                  <a:pt x="3640" y="131960"/>
                </a:lnTo>
                <a:lnTo>
                  <a:pt x="0" y="129400"/>
                </a:lnTo>
              </a:path>
            </a:pathLst>
          </a:custGeom>
          <a:noFill/>
          <a:ln w="19050">
            <a:solidFill>
              <a:srgbClr val="00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8462" name="object 31"/>
          <p:cNvSpPr>
            <a:spLocks/>
          </p:cNvSpPr>
          <p:nvPr/>
        </p:nvSpPr>
        <p:spPr bwMode="auto">
          <a:xfrm>
            <a:off x="8561388" y="3740150"/>
            <a:ext cx="25400" cy="1428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4621" y="19515"/>
              </a:cxn>
              <a:cxn ang="0">
                <a:pos x="9447" y="38946"/>
              </a:cxn>
              <a:cxn ang="0">
                <a:pos x="13860" y="58541"/>
              </a:cxn>
              <a:cxn ang="0">
                <a:pos x="17246" y="78549"/>
              </a:cxn>
              <a:cxn ang="0">
                <a:pos x="25882" y="144005"/>
              </a:cxn>
            </a:cxnLst>
            <a:rect l="0" t="0" r="r" b="b"/>
            <a:pathLst>
              <a:path w="26034" h="144145">
                <a:moveTo>
                  <a:pt x="0" y="0"/>
                </a:moveTo>
                <a:lnTo>
                  <a:pt x="4621" y="19515"/>
                </a:lnTo>
                <a:lnTo>
                  <a:pt x="9447" y="38946"/>
                </a:lnTo>
                <a:lnTo>
                  <a:pt x="13860" y="58541"/>
                </a:lnTo>
                <a:lnTo>
                  <a:pt x="17246" y="78549"/>
                </a:lnTo>
                <a:lnTo>
                  <a:pt x="25882" y="144005"/>
                </a:lnTo>
              </a:path>
            </a:pathLst>
          </a:custGeom>
          <a:noFill/>
          <a:ln w="19050">
            <a:solidFill>
              <a:srgbClr val="00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8463" name="object 32"/>
          <p:cNvSpPr>
            <a:spLocks/>
          </p:cNvSpPr>
          <p:nvPr/>
        </p:nvSpPr>
        <p:spPr bwMode="auto">
          <a:xfrm>
            <a:off x="8440738" y="3592513"/>
            <a:ext cx="85725" cy="26987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6537" y="1986"/>
              </a:cxn>
              <a:cxn ang="0">
                <a:pos x="13122" y="3863"/>
              </a:cxn>
              <a:cxn ang="0">
                <a:pos x="19616" y="5965"/>
              </a:cxn>
              <a:cxn ang="0">
                <a:pos x="25882" y="8623"/>
              </a:cxn>
              <a:cxn ang="0">
                <a:pos x="32434" y="12875"/>
              </a:cxn>
              <a:cxn ang="0">
                <a:pos x="38555" y="17924"/>
              </a:cxn>
              <a:cxn ang="0">
                <a:pos x="44808" y="22637"/>
              </a:cxn>
              <a:cxn ang="0">
                <a:pos x="51752" y="25882"/>
              </a:cxn>
              <a:cxn ang="0">
                <a:pos x="60194" y="27216"/>
              </a:cxn>
              <a:cxn ang="0">
                <a:pos x="68843" y="27068"/>
              </a:cxn>
              <a:cxn ang="0">
                <a:pos x="77573" y="26327"/>
              </a:cxn>
              <a:cxn ang="0">
                <a:pos x="86258" y="25882"/>
              </a:cxn>
            </a:cxnLst>
            <a:rect l="0" t="0" r="r" b="b"/>
            <a:pathLst>
              <a:path w="86359" h="27304">
                <a:moveTo>
                  <a:pt x="0" y="0"/>
                </a:moveTo>
                <a:lnTo>
                  <a:pt x="6537" y="1986"/>
                </a:lnTo>
                <a:lnTo>
                  <a:pt x="13122" y="3863"/>
                </a:lnTo>
                <a:lnTo>
                  <a:pt x="19616" y="5965"/>
                </a:lnTo>
                <a:lnTo>
                  <a:pt x="25882" y="8623"/>
                </a:lnTo>
                <a:lnTo>
                  <a:pt x="32434" y="12875"/>
                </a:lnTo>
                <a:lnTo>
                  <a:pt x="38555" y="17924"/>
                </a:lnTo>
                <a:lnTo>
                  <a:pt x="44808" y="22637"/>
                </a:lnTo>
                <a:lnTo>
                  <a:pt x="51752" y="25882"/>
                </a:lnTo>
                <a:lnTo>
                  <a:pt x="60194" y="27216"/>
                </a:lnTo>
                <a:lnTo>
                  <a:pt x="68843" y="27068"/>
                </a:lnTo>
                <a:lnTo>
                  <a:pt x="77573" y="26327"/>
                </a:lnTo>
                <a:lnTo>
                  <a:pt x="86258" y="25882"/>
                </a:lnTo>
              </a:path>
            </a:pathLst>
          </a:custGeom>
          <a:noFill/>
          <a:ln w="19050">
            <a:solidFill>
              <a:srgbClr val="00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8464" name="object 33"/>
          <p:cNvSpPr>
            <a:spLocks/>
          </p:cNvSpPr>
          <p:nvPr/>
        </p:nvSpPr>
        <p:spPr bwMode="auto">
          <a:xfrm>
            <a:off x="8245475" y="3567113"/>
            <a:ext cx="125413" cy="17462"/>
          </a:xfrm>
          <a:custGeom>
            <a:avLst/>
            <a:gdLst/>
            <a:ahLst/>
            <a:cxnLst>
              <a:cxn ang="0">
                <a:pos x="125809" y="17259"/>
              </a:cxn>
              <a:cxn ang="0">
                <a:pos x="119393" y="14881"/>
              </a:cxn>
              <a:cxn ang="0">
                <a:pos x="113010" y="12352"/>
              </a:cxn>
              <a:cxn ang="0">
                <a:pos x="106556" y="10120"/>
              </a:cxn>
              <a:cxn ang="0">
                <a:pos x="99926" y="8635"/>
              </a:cxn>
              <a:cxn ang="0">
                <a:pos x="54073" y="3536"/>
              </a:cxn>
              <a:cxn ang="0">
                <a:pos x="17116" y="984"/>
              </a:cxn>
              <a:cxn ang="0">
                <a:pos x="0" y="99"/>
              </a:cxn>
              <a:cxn ang="0">
                <a:pos x="13668" y="0"/>
              </a:cxn>
            </a:cxnLst>
            <a:rect l="0" t="0" r="r" b="b"/>
            <a:pathLst>
              <a:path w="126365" h="17779">
                <a:moveTo>
                  <a:pt x="125809" y="17259"/>
                </a:moveTo>
                <a:lnTo>
                  <a:pt x="119393" y="14881"/>
                </a:lnTo>
                <a:lnTo>
                  <a:pt x="113010" y="12352"/>
                </a:lnTo>
                <a:lnTo>
                  <a:pt x="106556" y="10120"/>
                </a:lnTo>
                <a:lnTo>
                  <a:pt x="99926" y="8635"/>
                </a:lnTo>
                <a:lnTo>
                  <a:pt x="54073" y="3536"/>
                </a:lnTo>
                <a:lnTo>
                  <a:pt x="17116" y="984"/>
                </a:lnTo>
                <a:lnTo>
                  <a:pt x="0" y="99"/>
                </a:lnTo>
                <a:lnTo>
                  <a:pt x="13668" y="0"/>
                </a:lnTo>
              </a:path>
            </a:pathLst>
          </a:custGeom>
          <a:noFill/>
          <a:ln w="19050">
            <a:solidFill>
              <a:srgbClr val="00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8465" name="object 34"/>
          <p:cNvSpPr>
            <a:spLocks/>
          </p:cNvSpPr>
          <p:nvPr/>
        </p:nvSpPr>
        <p:spPr bwMode="auto">
          <a:xfrm>
            <a:off x="8621713" y="3602038"/>
            <a:ext cx="77787" cy="8572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3092" y="7499"/>
              </a:cxn>
              <a:cxn ang="0">
                <a:pos x="32446" y="13639"/>
              </a:cxn>
              <a:cxn ang="0">
                <a:pos x="40674" y="28057"/>
              </a:cxn>
              <a:cxn ang="0">
                <a:pos x="60388" y="60388"/>
              </a:cxn>
              <a:cxn ang="0">
                <a:pos x="77635" y="86258"/>
              </a:cxn>
            </a:cxnLst>
            <a:rect l="0" t="0" r="r" b="b"/>
            <a:pathLst>
              <a:path w="78104" h="86360">
                <a:moveTo>
                  <a:pt x="0" y="0"/>
                </a:moveTo>
                <a:lnTo>
                  <a:pt x="23092" y="7499"/>
                </a:lnTo>
                <a:lnTo>
                  <a:pt x="32446" y="13639"/>
                </a:lnTo>
                <a:lnTo>
                  <a:pt x="40674" y="28057"/>
                </a:lnTo>
                <a:lnTo>
                  <a:pt x="60388" y="60388"/>
                </a:lnTo>
                <a:lnTo>
                  <a:pt x="77635" y="86258"/>
                </a:lnTo>
              </a:path>
            </a:pathLst>
          </a:custGeom>
          <a:noFill/>
          <a:ln w="19050">
            <a:solidFill>
              <a:srgbClr val="00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8466" name="object 35"/>
          <p:cNvSpPr>
            <a:spLocks/>
          </p:cNvSpPr>
          <p:nvPr/>
        </p:nvSpPr>
        <p:spPr bwMode="auto">
          <a:xfrm>
            <a:off x="7304088" y="2994025"/>
            <a:ext cx="166687" cy="65563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3324" y="17710"/>
              </a:cxn>
              <a:cxn ang="0">
                <a:pos x="5943" y="35729"/>
              </a:cxn>
              <a:cxn ang="0">
                <a:pos x="9972" y="53136"/>
              </a:cxn>
              <a:cxn ang="0">
                <a:pos x="17526" y="69011"/>
              </a:cxn>
              <a:cxn ang="0">
                <a:pos x="22134" y="75361"/>
              </a:cxn>
              <a:cxn ang="0">
                <a:pos x="26885" y="81634"/>
              </a:cxn>
              <a:cxn ang="0">
                <a:pos x="31342" y="88065"/>
              </a:cxn>
              <a:cxn ang="0">
                <a:pos x="35064" y="94894"/>
              </a:cxn>
              <a:cxn ang="0">
                <a:pos x="40148" y="107563"/>
              </a:cxn>
              <a:cxn ang="0">
                <a:pos x="44451" y="120532"/>
              </a:cxn>
              <a:cxn ang="0">
                <a:pos x="48443" y="133620"/>
              </a:cxn>
              <a:cxn ang="0">
                <a:pos x="52590" y="146646"/>
              </a:cxn>
              <a:cxn ang="0">
                <a:pos x="61353" y="172529"/>
              </a:cxn>
              <a:cxn ang="0">
                <a:pos x="70129" y="198412"/>
              </a:cxn>
              <a:cxn ang="0">
                <a:pos x="72414" y="204852"/>
              </a:cxn>
              <a:cxn ang="0">
                <a:pos x="74763" y="211275"/>
              </a:cxn>
              <a:cxn ang="0">
                <a:pos x="76985" y="217734"/>
              </a:cxn>
              <a:cxn ang="0">
                <a:pos x="78892" y="224282"/>
              </a:cxn>
              <a:cxn ang="0">
                <a:pos x="85587" y="250904"/>
              </a:cxn>
              <a:cxn ang="0">
                <a:pos x="89003" y="263345"/>
              </a:cxn>
              <a:cxn ang="0">
                <a:pos x="93935" y="277822"/>
              </a:cxn>
              <a:cxn ang="0">
                <a:pos x="105181" y="310553"/>
              </a:cxn>
              <a:cxn ang="0">
                <a:pos x="113957" y="336435"/>
              </a:cxn>
              <a:cxn ang="0">
                <a:pos x="122720" y="362305"/>
              </a:cxn>
              <a:cxn ang="0">
                <a:pos x="127251" y="400100"/>
              </a:cxn>
              <a:cxn ang="0">
                <a:pos x="131592" y="432017"/>
              </a:cxn>
              <a:cxn ang="0">
                <a:pos x="138070" y="463584"/>
              </a:cxn>
              <a:cxn ang="0">
                <a:pos x="149009" y="500329"/>
              </a:cxn>
              <a:cxn ang="0">
                <a:pos x="153662" y="513883"/>
              </a:cxn>
              <a:cxn ang="0">
                <a:pos x="159250" y="530799"/>
              </a:cxn>
              <a:cxn ang="0">
                <a:pos x="164102" y="547577"/>
              </a:cxn>
              <a:cxn ang="0">
                <a:pos x="166547" y="560717"/>
              </a:cxn>
              <a:cxn ang="0">
                <a:pos x="167447" y="584410"/>
              </a:cxn>
              <a:cxn ang="0">
                <a:pos x="167347" y="608136"/>
              </a:cxn>
              <a:cxn ang="0">
                <a:pos x="166847" y="631876"/>
              </a:cxn>
              <a:cxn ang="0">
                <a:pos x="166547" y="655612"/>
              </a:cxn>
            </a:cxnLst>
            <a:rect l="0" t="0" r="r" b="b"/>
            <a:pathLst>
              <a:path w="167640" h="655954">
                <a:moveTo>
                  <a:pt x="0" y="0"/>
                </a:moveTo>
                <a:lnTo>
                  <a:pt x="3324" y="17710"/>
                </a:lnTo>
                <a:lnTo>
                  <a:pt x="5943" y="35729"/>
                </a:lnTo>
                <a:lnTo>
                  <a:pt x="9972" y="53136"/>
                </a:lnTo>
                <a:lnTo>
                  <a:pt x="17526" y="69011"/>
                </a:lnTo>
                <a:lnTo>
                  <a:pt x="22134" y="75361"/>
                </a:lnTo>
                <a:lnTo>
                  <a:pt x="26885" y="81634"/>
                </a:lnTo>
                <a:lnTo>
                  <a:pt x="31342" y="88065"/>
                </a:lnTo>
                <a:lnTo>
                  <a:pt x="35064" y="94894"/>
                </a:lnTo>
                <a:lnTo>
                  <a:pt x="40148" y="107563"/>
                </a:lnTo>
                <a:lnTo>
                  <a:pt x="44451" y="120532"/>
                </a:lnTo>
                <a:lnTo>
                  <a:pt x="48443" y="133620"/>
                </a:lnTo>
                <a:lnTo>
                  <a:pt x="52590" y="146646"/>
                </a:lnTo>
                <a:lnTo>
                  <a:pt x="61353" y="172529"/>
                </a:lnTo>
                <a:lnTo>
                  <a:pt x="70129" y="198412"/>
                </a:lnTo>
                <a:lnTo>
                  <a:pt x="72414" y="204852"/>
                </a:lnTo>
                <a:lnTo>
                  <a:pt x="74763" y="211275"/>
                </a:lnTo>
                <a:lnTo>
                  <a:pt x="76985" y="217734"/>
                </a:lnTo>
                <a:lnTo>
                  <a:pt x="78892" y="224282"/>
                </a:lnTo>
                <a:lnTo>
                  <a:pt x="85587" y="250904"/>
                </a:lnTo>
                <a:lnTo>
                  <a:pt x="89003" y="263345"/>
                </a:lnTo>
                <a:lnTo>
                  <a:pt x="93935" y="277822"/>
                </a:lnTo>
                <a:lnTo>
                  <a:pt x="105181" y="310553"/>
                </a:lnTo>
                <a:lnTo>
                  <a:pt x="113957" y="336435"/>
                </a:lnTo>
                <a:lnTo>
                  <a:pt x="122720" y="362305"/>
                </a:lnTo>
                <a:lnTo>
                  <a:pt x="127251" y="400100"/>
                </a:lnTo>
                <a:lnTo>
                  <a:pt x="131592" y="432017"/>
                </a:lnTo>
                <a:lnTo>
                  <a:pt x="138070" y="463584"/>
                </a:lnTo>
                <a:lnTo>
                  <a:pt x="149009" y="500329"/>
                </a:lnTo>
                <a:lnTo>
                  <a:pt x="153662" y="513883"/>
                </a:lnTo>
                <a:lnTo>
                  <a:pt x="159250" y="530799"/>
                </a:lnTo>
                <a:lnTo>
                  <a:pt x="164102" y="547577"/>
                </a:lnTo>
                <a:lnTo>
                  <a:pt x="166547" y="560717"/>
                </a:lnTo>
                <a:lnTo>
                  <a:pt x="167447" y="584410"/>
                </a:lnTo>
                <a:lnTo>
                  <a:pt x="167347" y="608136"/>
                </a:lnTo>
                <a:lnTo>
                  <a:pt x="166847" y="631876"/>
                </a:lnTo>
                <a:lnTo>
                  <a:pt x="166547" y="655612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8467" name="object 36"/>
          <p:cNvSpPr>
            <a:spLocks/>
          </p:cNvSpPr>
          <p:nvPr/>
        </p:nvSpPr>
        <p:spPr bwMode="auto">
          <a:xfrm>
            <a:off x="7445375" y="2717800"/>
            <a:ext cx="292100" cy="922338"/>
          </a:xfrm>
          <a:custGeom>
            <a:avLst/>
            <a:gdLst/>
            <a:ahLst/>
            <a:cxnLst>
              <a:cxn ang="0">
                <a:pos x="0" y="923023"/>
              </a:cxn>
              <a:cxn ang="0">
                <a:pos x="2074" y="897136"/>
              </a:cxn>
              <a:cxn ang="0">
                <a:pos x="4097" y="871245"/>
              </a:cxn>
              <a:cxn ang="0">
                <a:pos x="6227" y="845363"/>
              </a:cxn>
              <a:cxn ang="0">
                <a:pos x="11539" y="790554"/>
              </a:cxn>
              <a:cxn ang="0">
                <a:pos x="19029" y="741995"/>
              </a:cxn>
              <a:cxn ang="0">
                <a:pos x="36612" y="680784"/>
              </a:cxn>
              <a:cxn ang="0">
                <a:pos x="55561" y="644609"/>
              </a:cxn>
              <a:cxn ang="0">
                <a:pos x="77635" y="612470"/>
              </a:cxn>
              <a:cxn ang="0">
                <a:pos x="94894" y="586587"/>
              </a:cxn>
              <a:cxn ang="0">
                <a:pos x="105099" y="554243"/>
              </a:cxn>
              <a:cxn ang="0">
                <a:pos x="109589" y="540054"/>
              </a:cxn>
              <a:cxn ang="0">
                <a:pos x="115359" y="529723"/>
              </a:cxn>
              <a:cxn ang="0">
                <a:pos x="129400" y="508952"/>
              </a:cxn>
              <a:cxn ang="0">
                <a:pos x="137546" y="476191"/>
              </a:cxn>
              <a:cxn ang="0">
                <a:pos x="140280" y="464966"/>
              </a:cxn>
              <a:cxn ang="0">
                <a:pos x="139713" y="467181"/>
              </a:cxn>
              <a:cxn ang="0">
                <a:pos x="137956" y="474743"/>
              </a:cxn>
              <a:cxn ang="0">
                <a:pos x="137119" y="479557"/>
              </a:cxn>
              <a:cxn ang="0">
                <a:pos x="139312" y="473528"/>
              </a:cxn>
              <a:cxn ang="0">
                <a:pos x="146646" y="448564"/>
              </a:cxn>
              <a:cxn ang="0">
                <a:pos x="148892" y="439965"/>
              </a:cxn>
              <a:cxn ang="0">
                <a:pos x="150906" y="431303"/>
              </a:cxn>
              <a:cxn ang="0">
                <a:pos x="152945" y="422648"/>
              </a:cxn>
              <a:cxn ang="0">
                <a:pos x="155270" y="414070"/>
              </a:cxn>
              <a:cxn ang="0">
                <a:pos x="159365" y="401058"/>
              </a:cxn>
              <a:cxn ang="0">
                <a:pos x="163704" y="388126"/>
              </a:cxn>
              <a:cxn ang="0">
                <a:pos x="168141" y="375224"/>
              </a:cxn>
              <a:cxn ang="0">
                <a:pos x="172529" y="362305"/>
              </a:cxn>
              <a:cxn ang="0">
                <a:pos x="181152" y="336423"/>
              </a:cxn>
              <a:cxn ang="0">
                <a:pos x="183407" y="329982"/>
              </a:cxn>
              <a:cxn ang="0">
                <a:pos x="185721" y="323559"/>
              </a:cxn>
              <a:cxn ang="0">
                <a:pos x="187907" y="317100"/>
              </a:cxn>
              <a:cxn ang="0">
                <a:pos x="189776" y="310553"/>
              </a:cxn>
              <a:cxn ang="0">
                <a:pos x="191979" y="301934"/>
              </a:cxn>
              <a:cxn ang="0">
                <a:pos x="194208" y="293323"/>
              </a:cxn>
              <a:cxn ang="0">
                <a:pos x="196380" y="284701"/>
              </a:cxn>
              <a:cxn ang="0">
                <a:pos x="198412" y="276047"/>
              </a:cxn>
              <a:cxn ang="0">
                <a:pos x="200556" y="265257"/>
              </a:cxn>
              <a:cxn ang="0">
                <a:pos x="202466" y="254414"/>
              </a:cxn>
              <a:cxn ang="0">
                <a:pos x="204505" y="243602"/>
              </a:cxn>
              <a:cxn ang="0">
                <a:pos x="207035" y="232905"/>
              </a:cxn>
              <a:cxn ang="0">
                <a:pos x="210942" y="219845"/>
              </a:cxn>
              <a:cxn ang="0">
                <a:pos x="215301" y="206919"/>
              </a:cxn>
              <a:cxn ang="0">
                <a:pos x="219838" y="194048"/>
              </a:cxn>
              <a:cxn ang="0">
                <a:pos x="224282" y="181152"/>
              </a:cxn>
              <a:cxn ang="0">
                <a:pos x="226136" y="174535"/>
              </a:cxn>
              <a:cxn ang="0">
                <a:pos x="227785" y="167816"/>
              </a:cxn>
              <a:cxn ang="0">
                <a:pos x="229841" y="161294"/>
              </a:cxn>
              <a:cxn ang="0">
                <a:pos x="232918" y="155270"/>
              </a:cxn>
              <a:cxn ang="0">
                <a:pos x="237443" y="148920"/>
              </a:cxn>
              <a:cxn ang="0">
                <a:pos x="242117" y="142647"/>
              </a:cxn>
              <a:cxn ang="0">
                <a:pos x="246503" y="136216"/>
              </a:cxn>
              <a:cxn ang="0">
                <a:pos x="250164" y="129387"/>
              </a:cxn>
              <a:cxn ang="0">
                <a:pos x="265772" y="91462"/>
              </a:cxn>
              <a:cxn ang="0">
                <a:pos x="268804" y="79020"/>
              </a:cxn>
              <a:cxn ang="0">
                <a:pos x="267484" y="77777"/>
              </a:cxn>
              <a:cxn ang="0">
                <a:pos x="270032" y="73449"/>
              </a:cxn>
              <a:cxn ang="0">
                <a:pos x="284670" y="51752"/>
              </a:cxn>
              <a:cxn ang="0">
                <a:pos x="293293" y="0"/>
              </a:cxn>
            </a:cxnLst>
            <a:rect l="0" t="0" r="r" b="b"/>
            <a:pathLst>
              <a:path w="293370" h="923289">
                <a:moveTo>
                  <a:pt x="0" y="923023"/>
                </a:moveTo>
                <a:lnTo>
                  <a:pt x="2074" y="897136"/>
                </a:lnTo>
                <a:lnTo>
                  <a:pt x="4097" y="871245"/>
                </a:lnTo>
                <a:lnTo>
                  <a:pt x="6227" y="845363"/>
                </a:lnTo>
                <a:lnTo>
                  <a:pt x="11539" y="790554"/>
                </a:lnTo>
                <a:lnTo>
                  <a:pt x="19029" y="741995"/>
                </a:lnTo>
                <a:lnTo>
                  <a:pt x="36612" y="680784"/>
                </a:lnTo>
                <a:lnTo>
                  <a:pt x="55561" y="644609"/>
                </a:lnTo>
                <a:lnTo>
                  <a:pt x="77635" y="612470"/>
                </a:lnTo>
                <a:lnTo>
                  <a:pt x="94894" y="586587"/>
                </a:lnTo>
                <a:lnTo>
                  <a:pt x="105099" y="554243"/>
                </a:lnTo>
                <a:lnTo>
                  <a:pt x="109589" y="540054"/>
                </a:lnTo>
                <a:lnTo>
                  <a:pt x="115359" y="529723"/>
                </a:lnTo>
                <a:lnTo>
                  <a:pt x="129400" y="508952"/>
                </a:lnTo>
                <a:lnTo>
                  <a:pt x="137546" y="476191"/>
                </a:lnTo>
                <a:lnTo>
                  <a:pt x="140280" y="464966"/>
                </a:lnTo>
                <a:lnTo>
                  <a:pt x="139713" y="467181"/>
                </a:lnTo>
                <a:lnTo>
                  <a:pt x="137956" y="474743"/>
                </a:lnTo>
                <a:lnTo>
                  <a:pt x="137119" y="479557"/>
                </a:lnTo>
                <a:lnTo>
                  <a:pt x="139312" y="473528"/>
                </a:lnTo>
                <a:lnTo>
                  <a:pt x="146646" y="448564"/>
                </a:lnTo>
                <a:lnTo>
                  <a:pt x="148892" y="439965"/>
                </a:lnTo>
                <a:lnTo>
                  <a:pt x="150906" y="431303"/>
                </a:lnTo>
                <a:lnTo>
                  <a:pt x="152945" y="422648"/>
                </a:lnTo>
                <a:lnTo>
                  <a:pt x="155270" y="414070"/>
                </a:lnTo>
                <a:lnTo>
                  <a:pt x="159365" y="401058"/>
                </a:lnTo>
                <a:lnTo>
                  <a:pt x="163704" y="388126"/>
                </a:lnTo>
                <a:lnTo>
                  <a:pt x="168141" y="375224"/>
                </a:lnTo>
                <a:lnTo>
                  <a:pt x="172529" y="362305"/>
                </a:lnTo>
                <a:lnTo>
                  <a:pt x="181152" y="336423"/>
                </a:lnTo>
                <a:lnTo>
                  <a:pt x="183407" y="329982"/>
                </a:lnTo>
                <a:lnTo>
                  <a:pt x="185721" y="323559"/>
                </a:lnTo>
                <a:lnTo>
                  <a:pt x="187907" y="317100"/>
                </a:lnTo>
                <a:lnTo>
                  <a:pt x="189776" y="310553"/>
                </a:lnTo>
                <a:lnTo>
                  <a:pt x="191979" y="301934"/>
                </a:lnTo>
                <a:lnTo>
                  <a:pt x="194208" y="293323"/>
                </a:lnTo>
                <a:lnTo>
                  <a:pt x="196380" y="284701"/>
                </a:lnTo>
                <a:lnTo>
                  <a:pt x="198412" y="276047"/>
                </a:lnTo>
                <a:lnTo>
                  <a:pt x="200556" y="265257"/>
                </a:lnTo>
                <a:lnTo>
                  <a:pt x="202466" y="254414"/>
                </a:lnTo>
                <a:lnTo>
                  <a:pt x="204505" y="243602"/>
                </a:lnTo>
                <a:lnTo>
                  <a:pt x="207035" y="232905"/>
                </a:lnTo>
                <a:lnTo>
                  <a:pt x="210942" y="219845"/>
                </a:lnTo>
                <a:lnTo>
                  <a:pt x="215301" y="206919"/>
                </a:lnTo>
                <a:lnTo>
                  <a:pt x="219838" y="194048"/>
                </a:lnTo>
                <a:lnTo>
                  <a:pt x="224282" y="181152"/>
                </a:lnTo>
                <a:lnTo>
                  <a:pt x="226136" y="174535"/>
                </a:lnTo>
                <a:lnTo>
                  <a:pt x="227785" y="167816"/>
                </a:lnTo>
                <a:lnTo>
                  <a:pt x="229841" y="161294"/>
                </a:lnTo>
                <a:lnTo>
                  <a:pt x="232918" y="155270"/>
                </a:lnTo>
                <a:lnTo>
                  <a:pt x="237443" y="148920"/>
                </a:lnTo>
                <a:lnTo>
                  <a:pt x="242117" y="142647"/>
                </a:lnTo>
                <a:lnTo>
                  <a:pt x="246503" y="136216"/>
                </a:lnTo>
                <a:lnTo>
                  <a:pt x="250164" y="129387"/>
                </a:lnTo>
                <a:lnTo>
                  <a:pt x="265772" y="91462"/>
                </a:lnTo>
                <a:lnTo>
                  <a:pt x="268804" y="79020"/>
                </a:lnTo>
                <a:lnTo>
                  <a:pt x="267484" y="77777"/>
                </a:lnTo>
                <a:lnTo>
                  <a:pt x="270032" y="73449"/>
                </a:lnTo>
                <a:lnTo>
                  <a:pt x="284670" y="51752"/>
                </a:lnTo>
                <a:lnTo>
                  <a:pt x="293293" y="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8468" name="object 37"/>
          <p:cNvSpPr>
            <a:spLocks/>
          </p:cNvSpPr>
          <p:nvPr/>
        </p:nvSpPr>
        <p:spPr bwMode="auto">
          <a:xfrm>
            <a:off x="7996238" y="3544888"/>
            <a:ext cx="276225" cy="61912"/>
          </a:xfrm>
          <a:custGeom>
            <a:avLst/>
            <a:gdLst/>
            <a:ahLst/>
            <a:cxnLst>
              <a:cxn ang="0">
                <a:pos x="0" y="60388"/>
              </a:cxn>
              <a:cxn ang="0">
                <a:pos x="40592" y="58116"/>
              </a:cxn>
              <a:cxn ang="0">
                <a:pos x="82062" y="55741"/>
              </a:cxn>
              <a:cxn ang="0">
                <a:pos x="123477" y="51378"/>
              </a:cxn>
              <a:cxn ang="0">
                <a:pos x="163906" y="43141"/>
              </a:cxn>
              <a:cxn ang="0">
                <a:pos x="202762" y="30333"/>
              </a:cxn>
              <a:cxn ang="0">
                <a:pos x="215658" y="25882"/>
              </a:cxn>
              <a:cxn ang="0">
                <a:pos x="241541" y="17259"/>
              </a:cxn>
              <a:cxn ang="0">
                <a:pos x="248317" y="15599"/>
              </a:cxn>
              <a:cxn ang="0">
                <a:pos x="255301" y="14274"/>
              </a:cxn>
              <a:cxn ang="0">
                <a:pos x="261875" y="12283"/>
              </a:cxn>
              <a:cxn ang="0">
                <a:pos x="267423" y="8623"/>
              </a:cxn>
              <a:cxn ang="0">
                <a:pos x="276047" y="0"/>
              </a:cxn>
            </a:cxnLst>
            <a:rect l="0" t="0" r="r" b="b"/>
            <a:pathLst>
              <a:path w="276225" h="60960">
                <a:moveTo>
                  <a:pt x="0" y="60388"/>
                </a:moveTo>
                <a:lnTo>
                  <a:pt x="40592" y="58116"/>
                </a:lnTo>
                <a:lnTo>
                  <a:pt x="82062" y="55741"/>
                </a:lnTo>
                <a:lnTo>
                  <a:pt x="123477" y="51378"/>
                </a:lnTo>
                <a:lnTo>
                  <a:pt x="163906" y="43141"/>
                </a:lnTo>
                <a:lnTo>
                  <a:pt x="202762" y="30333"/>
                </a:lnTo>
                <a:lnTo>
                  <a:pt x="215658" y="25882"/>
                </a:lnTo>
                <a:lnTo>
                  <a:pt x="241541" y="17259"/>
                </a:lnTo>
                <a:lnTo>
                  <a:pt x="248317" y="15599"/>
                </a:lnTo>
                <a:lnTo>
                  <a:pt x="255301" y="14274"/>
                </a:lnTo>
                <a:lnTo>
                  <a:pt x="261875" y="12283"/>
                </a:lnTo>
                <a:lnTo>
                  <a:pt x="267423" y="8623"/>
                </a:lnTo>
                <a:lnTo>
                  <a:pt x="276047" y="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8469" name="object 38"/>
          <p:cNvSpPr>
            <a:spLocks/>
          </p:cNvSpPr>
          <p:nvPr/>
        </p:nvSpPr>
        <p:spPr bwMode="auto">
          <a:xfrm>
            <a:off x="6643688" y="4572000"/>
            <a:ext cx="368300" cy="350838"/>
          </a:xfrm>
          <a:custGeom>
            <a:avLst/>
            <a:gdLst/>
            <a:ahLst/>
            <a:cxnLst>
              <a:cxn ang="0">
                <a:pos x="128803" y="1609"/>
              </a:cxn>
              <a:cxn ang="0">
                <a:pos x="87078" y="11093"/>
              </a:cxn>
              <a:cxn ang="0">
                <a:pos x="60517" y="36258"/>
              </a:cxn>
              <a:cxn ang="0">
                <a:pos x="60685" y="36904"/>
              </a:cxn>
              <a:cxn ang="0">
                <a:pos x="42938" y="43341"/>
              </a:cxn>
              <a:cxn ang="0">
                <a:pos x="36309" y="53506"/>
              </a:cxn>
              <a:cxn ang="0">
                <a:pos x="29351" y="63485"/>
              </a:cxn>
              <a:cxn ang="0">
                <a:pos x="23052" y="73829"/>
              </a:cxn>
              <a:cxn ang="0">
                <a:pos x="18402" y="85086"/>
              </a:cxn>
              <a:cxn ang="0">
                <a:pos x="14189" y="99967"/>
              </a:cxn>
              <a:cxn ang="0">
                <a:pos x="11977" y="106643"/>
              </a:cxn>
              <a:cxn ang="0">
                <a:pos x="8377" y="112974"/>
              </a:cxn>
              <a:cxn ang="0">
                <a:pos x="0" y="126819"/>
              </a:cxn>
              <a:cxn ang="0">
                <a:pos x="1349" y="151184"/>
              </a:cxn>
              <a:cxn ang="0">
                <a:pos x="4048" y="199921"/>
              </a:cxn>
              <a:cxn ang="0">
                <a:pos x="12944" y="246662"/>
              </a:cxn>
              <a:cxn ang="0">
                <a:pos x="42500" y="280512"/>
              </a:cxn>
              <a:cxn ang="0">
                <a:pos x="51975" y="287062"/>
              </a:cxn>
              <a:cxn ang="0">
                <a:pos x="61341" y="293773"/>
              </a:cxn>
              <a:cxn ang="0">
                <a:pos x="73549" y="303270"/>
              </a:cxn>
              <a:cxn ang="0">
                <a:pos x="79132" y="307349"/>
              </a:cxn>
              <a:cxn ang="0">
                <a:pos x="85017" y="309857"/>
              </a:cxn>
              <a:cxn ang="0">
                <a:pos x="98132" y="314639"/>
              </a:cxn>
              <a:cxn ang="0">
                <a:pos x="118987" y="330672"/>
              </a:cxn>
              <a:cxn ang="0">
                <a:pos x="117263" y="329225"/>
              </a:cxn>
              <a:cxn ang="0">
                <a:pos x="115176" y="325701"/>
              </a:cxn>
              <a:cxn ang="0">
                <a:pos x="134937" y="335505"/>
              </a:cxn>
              <a:cxn ang="0">
                <a:pos x="141528" y="339251"/>
              </a:cxn>
              <a:cxn ang="0">
                <a:pos x="147205" y="344789"/>
              </a:cxn>
              <a:cxn ang="0">
                <a:pos x="153339" y="349424"/>
              </a:cxn>
              <a:cxn ang="0">
                <a:pos x="179434" y="348074"/>
              </a:cxn>
              <a:cxn ang="0">
                <a:pos x="205554" y="346987"/>
              </a:cxn>
              <a:cxn ang="0">
                <a:pos x="231633" y="345379"/>
              </a:cxn>
              <a:cxn ang="0">
                <a:pos x="280808" y="334795"/>
              </a:cxn>
              <a:cxn ang="0">
                <a:pos x="299185" y="323506"/>
              </a:cxn>
              <a:cxn ang="0">
                <a:pos x="304095" y="318579"/>
              </a:cxn>
              <a:cxn ang="0">
                <a:pos x="337337" y="265947"/>
              </a:cxn>
              <a:cxn ang="0">
                <a:pos x="340575" y="251634"/>
              </a:cxn>
              <a:cxn ang="0">
                <a:pos x="343471" y="245081"/>
              </a:cxn>
              <a:cxn ang="0">
                <a:pos x="346760" y="237601"/>
              </a:cxn>
              <a:cxn ang="0">
                <a:pos x="352742" y="231848"/>
              </a:cxn>
              <a:cxn ang="0">
                <a:pos x="355727" y="224215"/>
              </a:cxn>
              <a:cxn ang="0">
                <a:pos x="359862" y="212034"/>
              </a:cxn>
              <a:cxn ang="0">
                <a:pos x="363832" y="198313"/>
              </a:cxn>
              <a:cxn ang="0">
                <a:pos x="366817" y="187107"/>
              </a:cxn>
              <a:cxn ang="0">
                <a:pos x="367995" y="182470"/>
              </a:cxn>
              <a:cxn ang="0">
                <a:pos x="366803" y="168024"/>
              </a:cxn>
              <a:cxn ang="0">
                <a:pos x="361319" y="124084"/>
              </a:cxn>
              <a:cxn ang="0">
                <a:pos x="345384" y="83081"/>
              </a:cxn>
              <a:cxn ang="0">
                <a:pos x="275996" y="22475"/>
              </a:cxn>
              <a:cxn ang="0">
                <a:pos x="267761" y="15986"/>
              </a:cxn>
              <a:cxn ang="0">
                <a:pos x="211049" y="452"/>
              </a:cxn>
              <a:cxn ang="0">
                <a:pos x="180955" y="0"/>
              </a:cxn>
              <a:cxn ang="0">
                <a:pos x="152386" y="352"/>
              </a:cxn>
              <a:cxn ang="0">
                <a:pos x="128803" y="1609"/>
              </a:cxn>
            </a:cxnLst>
            <a:rect l="0" t="0" r="r" b="b"/>
            <a:pathLst>
              <a:path w="368300" h="349885">
                <a:moveTo>
                  <a:pt x="128803" y="1609"/>
                </a:moveTo>
                <a:lnTo>
                  <a:pt x="87078" y="11093"/>
                </a:lnTo>
                <a:lnTo>
                  <a:pt x="60517" y="36258"/>
                </a:lnTo>
                <a:lnTo>
                  <a:pt x="60685" y="36904"/>
                </a:lnTo>
                <a:lnTo>
                  <a:pt x="42938" y="43341"/>
                </a:lnTo>
                <a:lnTo>
                  <a:pt x="36309" y="53506"/>
                </a:lnTo>
                <a:lnTo>
                  <a:pt x="29351" y="63485"/>
                </a:lnTo>
                <a:lnTo>
                  <a:pt x="23052" y="73829"/>
                </a:lnTo>
                <a:lnTo>
                  <a:pt x="18402" y="85086"/>
                </a:lnTo>
                <a:lnTo>
                  <a:pt x="14189" y="99967"/>
                </a:lnTo>
                <a:lnTo>
                  <a:pt x="11977" y="106643"/>
                </a:lnTo>
                <a:lnTo>
                  <a:pt x="8377" y="112974"/>
                </a:lnTo>
                <a:lnTo>
                  <a:pt x="0" y="126819"/>
                </a:lnTo>
                <a:lnTo>
                  <a:pt x="1349" y="151184"/>
                </a:lnTo>
                <a:lnTo>
                  <a:pt x="4048" y="199921"/>
                </a:lnTo>
                <a:lnTo>
                  <a:pt x="12944" y="246662"/>
                </a:lnTo>
                <a:lnTo>
                  <a:pt x="42500" y="280512"/>
                </a:lnTo>
                <a:lnTo>
                  <a:pt x="51975" y="287062"/>
                </a:lnTo>
                <a:lnTo>
                  <a:pt x="61341" y="293773"/>
                </a:lnTo>
                <a:lnTo>
                  <a:pt x="73549" y="303270"/>
                </a:lnTo>
                <a:lnTo>
                  <a:pt x="79132" y="307349"/>
                </a:lnTo>
                <a:lnTo>
                  <a:pt x="85017" y="309857"/>
                </a:lnTo>
                <a:lnTo>
                  <a:pt x="98132" y="314639"/>
                </a:lnTo>
                <a:lnTo>
                  <a:pt x="118987" y="330672"/>
                </a:lnTo>
                <a:lnTo>
                  <a:pt x="117263" y="329225"/>
                </a:lnTo>
                <a:lnTo>
                  <a:pt x="115176" y="325701"/>
                </a:lnTo>
                <a:lnTo>
                  <a:pt x="134937" y="335505"/>
                </a:lnTo>
                <a:lnTo>
                  <a:pt x="141528" y="339251"/>
                </a:lnTo>
                <a:lnTo>
                  <a:pt x="147205" y="344789"/>
                </a:lnTo>
                <a:lnTo>
                  <a:pt x="153339" y="349424"/>
                </a:lnTo>
                <a:lnTo>
                  <a:pt x="179434" y="348074"/>
                </a:lnTo>
                <a:lnTo>
                  <a:pt x="205554" y="346987"/>
                </a:lnTo>
                <a:lnTo>
                  <a:pt x="231633" y="345379"/>
                </a:lnTo>
                <a:lnTo>
                  <a:pt x="280808" y="334795"/>
                </a:lnTo>
                <a:lnTo>
                  <a:pt x="299185" y="323506"/>
                </a:lnTo>
                <a:lnTo>
                  <a:pt x="304095" y="318579"/>
                </a:lnTo>
                <a:lnTo>
                  <a:pt x="337337" y="265947"/>
                </a:lnTo>
                <a:lnTo>
                  <a:pt x="340575" y="251634"/>
                </a:lnTo>
                <a:lnTo>
                  <a:pt x="343471" y="245081"/>
                </a:lnTo>
                <a:lnTo>
                  <a:pt x="346760" y="237601"/>
                </a:lnTo>
                <a:lnTo>
                  <a:pt x="352742" y="231848"/>
                </a:lnTo>
                <a:lnTo>
                  <a:pt x="355727" y="224215"/>
                </a:lnTo>
                <a:lnTo>
                  <a:pt x="359862" y="212034"/>
                </a:lnTo>
                <a:lnTo>
                  <a:pt x="363832" y="198313"/>
                </a:lnTo>
                <a:lnTo>
                  <a:pt x="366817" y="187107"/>
                </a:lnTo>
                <a:lnTo>
                  <a:pt x="367995" y="182470"/>
                </a:lnTo>
                <a:lnTo>
                  <a:pt x="366803" y="168024"/>
                </a:lnTo>
                <a:lnTo>
                  <a:pt x="361319" y="124084"/>
                </a:lnTo>
                <a:lnTo>
                  <a:pt x="345384" y="83081"/>
                </a:lnTo>
                <a:lnTo>
                  <a:pt x="275996" y="22475"/>
                </a:lnTo>
                <a:lnTo>
                  <a:pt x="267761" y="15986"/>
                </a:lnTo>
                <a:lnTo>
                  <a:pt x="211049" y="452"/>
                </a:lnTo>
                <a:lnTo>
                  <a:pt x="180955" y="0"/>
                </a:lnTo>
                <a:lnTo>
                  <a:pt x="152386" y="352"/>
                </a:lnTo>
                <a:lnTo>
                  <a:pt x="128803" y="1609"/>
                </a:lnTo>
                <a:close/>
              </a:path>
            </a:pathLst>
          </a:custGeom>
          <a:noFill/>
          <a:ln w="19050">
            <a:solidFill>
              <a:srgbClr val="00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8470" name="object 39"/>
          <p:cNvSpPr>
            <a:spLocks/>
          </p:cNvSpPr>
          <p:nvPr/>
        </p:nvSpPr>
        <p:spPr bwMode="auto">
          <a:xfrm>
            <a:off x="6553200" y="4795838"/>
            <a:ext cx="88900" cy="112712"/>
          </a:xfrm>
          <a:custGeom>
            <a:avLst/>
            <a:gdLst/>
            <a:ahLst/>
            <a:cxnLst>
              <a:cxn ang="0">
                <a:pos x="88712" y="0"/>
              </a:cxn>
              <a:cxn ang="0">
                <a:pos x="84687" y="6721"/>
              </a:cxn>
              <a:cxn ang="0">
                <a:pos x="80854" y="13612"/>
              </a:cxn>
              <a:cxn ang="0">
                <a:pos x="76636" y="20168"/>
              </a:cxn>
              <a:cxn ang="0">
                <a:pos x="39728" y="48255"/>
              </a:cxn>
              <a:cxn ang="0">
                <a:pos x="19700" y="60388"/>
              </a:cxn>
              <a:cxn ang="0">
                <a:pos x="6425" y="93763"/>
              </a:cxn>
              <a:cxn ang="0">
                <a:pos x="0" y="108743"/>
              </a:cxn>
              <a:cxn ang="0">
                <a:pos x="5581" y="112484"/>
              </a:cxn>
              <a:cxn ang="0">
                <a:pos x="28324" y="112141"/>
              </a:cxn>
            </a:cxnLst>
            <a:rect l="0" t="0" r="r" b="b"/>
            <a:pathLst>
              <a:path w="88900" h="113029">
                <a:moveTo>
                  <a:pt x="88712" y="0"/>
                </a:moveTo>
                <a:lnTo>
                  <a:pt x="84687" y="6721"/>
                </a:lnTo>
                <a:lnTo>
                  <a:pt x="80854" y="13612"/>
                </a:lnTo>
                <a:lnTo>
                  <a:pt x="76636" y="20168"/>
                </a:lnTo>
                <a:lnTo>
                  <a:pt x="39728" y="48255"/>
                </a:lnTo>
                <a:lnTo>
                  <a:pt x="19700" y="60388"/>
                </a:lnTo>
                <a:lnTo>
                  <a:pt x="6425" y="93763"/>
                </a:lnTo>
                <a:lnTo>
                  <a:pt x="0" y="108743"/>
                </a:lnTo>
                <a:lnTo>
                  <a:pt x="5581" y="112484"/>
                </a:lnTo>
                <a:lnTo>
                  <a:pt x="28324" y="112141"/>
                </a:lnTo>
              </a:path>
            </a:pathLst>
          </a:custGeom>
          <a:noFill/>
          <a:ln w="19050">
            <a:solidFill>
              <a:srgbClr val="00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8471" name="object 40"/>
          <p:cNvSpPr>
            <a:spLocks/>
          </p:cNvSpPr>
          <p:nvPr/>
        </p:nvSpPr>
        <p:spPr bwMode="auto">
          <a:xfrm>
            <a:off x="6711950" y="4933950"/>
            <a:ext cx="77788" cy="106363"/>
          </a:xfrm>
          <a:custGeom>
            <a:avLst/>
            <a:gdLst/>
            <a:ahLst/>
            <a:cxnLst>
              <a:cxn ang="0">
                <a:pos x="77635" y="0"/>
              </a:cxn>
              <a:cxn ang="0">
                <a:pos x="75673" y="19438"/>
              </a:cxn>
              <a:cxn ang="0">
                <a:pos x="73847" y="38893"/>
              </a:cxn>
              <a:cxn ang="0">
                <a:pos x="71759" y="58310"/>
              </a:cxn>
              <a:cxn ang="0">
                <a:pos x="69011" y="77635"/>
              </a:cxn>
              <a:cxn ang="0">
                <a:pos x="68228" y="85013"/>
              </a:cxn>
              <a:cxn ang="0">
                <a:pos x="67327" y="92743"/>
              </a:cxn>
              <a:cxn ang="0">
                <a:pos x="65109" y="99389"/>
              </a:cxn>
              <a:cxn ang="0">
                <a:pos x="60375" y="103517"/>
              </a:cxn>
              <a:cxn ang="0">
                <a:pos x="45821" y="106496"/>
              </a:cxn>
              <a:cxn ang="0">
                <a:pos x="30668" y="106165"/>
              </a:cxn>
              <a:cxn ang="0">
                <a:pos x="15275" y="104510"/>
              </a:cxn>
              <a:cxn ang="0">
                <a:pos x="0" y="103517"/>
              </a:cxn>
            </a:cxnLst>
            <a:rect l="0" t="0" r="r" b="b"/>
            <a:pathLst>
              <a:path w="78104" h="106679">
                <a:moveTo>
                  <a:pt x="77635" y="0"/>
                </a:moveTo>
                <a:lnTo>
                  <a:pt x="75673" y="19438"/>
                </a:lnTo>
                <a:lnTo>
                  <a:pt x="73847" y="38893"/>
                </a:lnTo>
                <a:lnTo>
                  <a:pt x="71759" y="58310"/>
                </a:lnTo>
                <a:lnTo>
                  <a:pt x="69011" y="77635"/>
                </a:lnTo>
                <a:lnTo>
                  <a:pt x="68228" y="85013"/>
                </a:lnTo>
                <a:lnTo>
                  <a:pt x="67327" y="92743"/>
                </a:lnTo>
                <a:lnTo>
                  <a:pt x="65109" y="99389"/>
                </a:lnTo>
                <a:lnTo>
                  <a:pt x="60375" y="103517"/>
                </a:lnTo>
                <a:lnTo>
                  <a:pt x="45821" y="106496"/>
                </a:lnTo>
                <a:lnTo>
                  <a:pt x="30668" y="106165"/>
                </a:lnTo>
                <a:lnTo>
                  <a:pt x="15275" y="104510"/>
                </a:lnTo>
                <a:lnTo>
                  <a:pt x="0" y="103517"/>
                </a:lnTo>
              </a:path>
            </a:pathLst>
          </a:custGeom>
          <a:noFill/>
          <a:ln w="19050">
            <a:solidFill>
              <a:srgbClr val="00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8472" name="object 41"/>
          <p:cNvSpPr>
            <a:spLocks/>
          </p:cNvSpPr>
          <p:nvPr/>
        </p:nvSpPr>
        <p:spPr bwMode="auto">
          <a:xfrm>
            <a:off x="6883400" y="4926013"/>
            <a:ext cx="61913" cy="125412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3769" y="44014"/>
              </a:cxn>
              <a:cxn ang="0">
                <a:pos x="18499" y="91876"/>
              </a:cxn>
              <a:cxn ang="0">
                <a:pos x="20057" y="107167"/>
              </a:cxn>
              <a:cxn ang="0">
                <a:pos x="25882" y="120764"/>
              </a:cxn>
              <a:cxn ang="0">
                <a:pos x="32474" y="124713"/>
              </a:cxn>
              <a:cxn ang="0">
                <a:pos x="41325" y="124274"/>
              </a:cxn>
              <a:cxn ang="0">
                <a:pos x="51082" y="122080"/>
              </a:cxn>
              <a:cxn ang="0">
                <a:pos x="60388" y="120764"/>
              </a:cxn>
            </a:cxnLst>
            <a:rect l="0" t="0" r="r" b="b"/>
            <a:pathLst>
              <a:path w="60959" h="125095">
                <a:moveTo>
                  <a:pt x="0" y="0"/>
                </a:moveTo>
                <a:lnTo>
                  <a:pt x="13769" y="44014"/>
                </a:lnTo>
                <a:lnTo>
                  <a:pt x="18499" y="91876"/>
                </a:lnTo>
                <a:lnTo>
                  <a:pt x="20057" y="107167"/>
                </a:lnTo>
                <a:lnTo>
                  <a:pt x="25882" y="120764"/>
                </a:lnTo>
                <a:lnTo>
                  <a:pt x="32474" y="124713"/>
                </a:lnTo>
                <a:lnTo>
                  <a:pt x="41325" y="124274"/>
                </a:lnTo>
                <a:lnTo>
                  <a:pt x="51082" y="122080"/>
                </a:lnTo>
                <a:lnTo>
                  <a:pt x="60388" y="120764"/>
                </a:lnTo>
              </a:path>
            </a:pathLst>
          </a:custGeom>
          <a:noFill/>
          <a:ln w="19049">
            <a:solidFill>
              <a:srgbClr val="00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8473" name="object 42"/>
          <p:cNvSpPr>
            <a:spLocks/>
          </p:cNvSpPr>
          <p:nvPr/>
        </p:nvSpPr>
        <p:spPr bwMode="auto">
          <a:xfrm>
            <a:off x="6973888" y="4518025"/>
            <a:ext cx="146050" cy="217488"/>
          </a:xfrm>
          <a:custGeom>
            <a:avLst/>
            <a:gdLst/>
            <a:ahLst/>
            <a:cxnLst>
              <a:cxn ang="0">
                <a:pos x="1143" y="0"/>
              </a:cxn>
              <a:cxn ang="0">
                <a:pos x="784" y="8858"/>
              </a:cxn>
              <a:cxn ang="0">
                <a:pos x="376" y="17714"/>
              </a:cxn>
              <a:cxn ang="0">
                <a:pos x="66" y="26569"/>
              </a:cxn>
              <a:cxn ang="0">
                <a:pos x="1162" y="69284"/>
              </a:cxn>
              <a:cxn ang="0">
                <a:pos x="2171" y="89585"/>
              </a:cxn>
              <a:cxn ang="0">
                <a:pos x="8590" y="89242"/>
              </a:cxn>
              <a:cxn ang="0">
                <a:pos x="15019" y="89022"/>
              </a:cxn>
              <a:cxn ang="0">
                <a:pos x="21422" y="88566"/>
              </a:cxn>
              <a:cxn ang="0">
                <a:pos x="27762" y="87515"/>
              </a:cxn>
              <a:cxn ang="0">
                <a:pos x="34794" y="85190"/>
              </a:cxn>
              <a:cxn ang="0">
                <a:pos x="41651" y="82132"/>
              </a:cxn>
              <a:cxn ang="0">
                <a:pos x="48520" y="79162"/>
              </a:cxn>
              <a:cxn ang="0">
                <a:pos x="87522" y="73864"/>
              </a:cxn>
              <a:cxn ang="0">
                <a:pos x="106768" y="72961"/>
              </a:cxn>
              <a:cxn ang="0">
                <a:pos x="114341" y="76679"/>
              </a:cxn>
              <a:cxn ang="0">
                <a:pos x="122142" y="80103"/>
              </a:cxn>
              <a:cxn ang="0">
                <a:pos x="129486" y="84125"/>
              </a:cxn>
              <a:cxn ang="0">
                <a:pos x="135686" y="89636"/>
              </a:cxn>
              <a:cxn ang="0">
                <a:pos x="144376" y="110746"/>
              </a:cxn>
              <a:cxn ang="0">
                <a:pos x="141922" y="133969"/>
              </a:cxn>
              <a:cxn ang="0">
                <a:pos x="121145" y="175044"/>
              </a:cxn>
              <a:cxn ang="0">
                <a:pos x="91084" y="193789"/>
              </a:cxn>
              <a:cxn ang="0">
                <a:pos x="63667" y="206799"/>
              </a:cxn>
              <a:cxn ang="0">
                <a:pos x="59487" y="207264"/>
              </a:cxn>
              <a:cxn ang="0">
                <a:pos x="64230" y="203513"/>
              </a:cxn>
              <a:cxn ang="0">
                <a:pos x="63582" y="203878"/>
              </a:cxn>
              <a:cxn ang="0">
                <a:pos x="43230" y="216687"/>
              </a:cxn>
            </a:cxnLst>
            <a:rect l="0" t="0" r="r" b="b"/>
            <a:pathLst>
              <a:path w="144779" h="217170">
                <a:moveTo>
                  <a:pt x="1143" y="0"/>
                </a:moveTo>
                <a:lnTo>
                  <a:pt x="784" y="8858"/>
                </a:lnTo>
                <a:lnTo>
                  <a:pt x="376" y="17714"/>
                </a:lnTo>
                <a:lnTo>
                  <a:pt x="66" y="26569"/>
                </a:lnTo>
                <a:lnTo>
                  <a:pt x="1162" y="69284"/>
                </a:lnTo>
                <a:lnTo>
                  <a:pt x="2171" y="89585"/>
                </a:lnTo>
                <a:lnTo>
                  <a:pt x="8590" y="89242"/>
                </a:lnTo>
                <a:lnTo>
                  <a:pt x="15019" y="89022"/>
                </a:lnTo>
                <a:lnTo>
                  <a:pt x="21422" y="88566"/>
                </a:lnTo>
                <a:lnTo>
                  <a:pt x="27762" y="87515"/>
                </a:lnTo>
                <a:lnTo>
                  <a:pt x="34794" y="85190"/>
                </a:lnTo>
                <a:lnTo>
                  <a:pt x="41651" y="82132"/>
                </a:lnTo>
                <a:lnTo>
                  <a:pt x="48520" y="79162"/>
                </a:lnTo>
                <a:lnTo>
                  <a:pt x="87522" y="73864"/>
                </a:lnTo>
                <a:lnTo>
                  <a:pt x="106768" y="72961"/>
                </a:lnTo>
                <a:lnTo>
                  <a:pt x="114341" y="76679"/>
                </a:lnTo>
                <a:lnTo>
                  <a:pt x="122142" y="80103"/>
                </a:lnTo>
                <a:lnTo>
                  <a:pt x="129486" y="84125"/>
                </a:lnTo>
                <a:lnTo>
                  <a:pt x="135686" y="89636"/>
                </a:lnTo>
                <a:lnTo>
                  <a:pt x="144376" y="110746"/>
                </a:lnTo>
                <a:lnTo>
                  <a:pt x="141922" y="133969"/>
                </a:lnTo>
                <a:lnTo>
                  <a:pt x="121145" y="175044"/>
                </a:lnTo>
                <a:lnTo>
                  <a:pt x="91084" y="193789"/>
                </a:lnTo>
                <a:lnTo>
                  <a:pt x="63667" y="206799"/>
                </a:lnTo>
                <a:lnTo>
                  <a:pt x="59487" y="207264"/>
                </a:lnTo>
                <a:lnTo>
                  <a:pt x="64230" y="203513"/>
                </a:lnTo>
                <a:lnTo>
                  <a:pt x="63582" y="203878"/>
                </a:lnTo>
                <a:lnTo>
                  <a:pt x="43230" y="216687"/>
                </a:lnTo>
              </a:path>
            </a:pathLst>
          </a:custGeom>
          <a:noFill/>
          <a:ln w="19050">
            <a:solidFill>
              <a:srgbClr val="00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8474" name="object 43"/>
          <p:cNvSpPr>
            <a:spLocks/>
          </p:cNvSpPr>
          <p:nvPr/>
        </p:nvSpPr>
        <p:spPr bwMode="auto">
          <a:xfrm>
            <a:off x="6831013" y="4295775"/>
            <a:ext cx="73025" cy="127000"/>
          </a:xfrm>
          <a:custGeom>
            <a:avLst/>
            <a:gdLst/>
            <a:ahLst/>
            <a:cxnLst>
              <a:cxn ang="0">
                <a:pos x="10883" y="60718"/>
              </a:cxn>
              <a:cxn ang="0">
                <a:pos x="5955" y="48524"/>
              </a:cxn>
              <a:cxn ang="0">
                <a:pos x="1263" y="35996"/>
              </a:cxn>
              <a:cxn ang="0">
                <a:pos x="0" y="23408"/>
              </a:cxn>
              <a:cxn ang="0">
                <a:pos x="5359" y="11036"/>
              </a:cxn>
              <a:cxn ang="0">
                <a:pos x="9511" y="5854"/>
              </a:cxn>
              <a:cxn ang="0">
                <a:pos x="16408" y="3670"/>
              </a:cxn>
              <a:cxn ang="0">
                <a:pos x="21919" y="0"/>
              </a:cxn>
              <a:cxn ang="0">
                <a:pos x="30349" y="929"/>
              </a:cxn>
              <a:cxn ang="0">
                <a:pos x="38871" y="1565"/>
              </a:cxn>
              <a:cxn ang="0">
                <a:pos x="47197" y="2796"/>
              </a:cxn>
              <a:cxn ang="0">
                <a:pos x="71602" y="38633"/>
              </a:cxn>
              <a:cxn ang="0">
                <a:pos x="69773" y="44157"/>
              </a:cxn>
              <a:cxn ang="0">
                <a:pos x="68693" y="49987"/>
              </a:cxn>
              <a:cxn ang="0">
                <a:pos x="38480" y="88315"/>
              </a:cxn>
              <a:cxn ang="0">
                <a:pos x="31853" y="106654"/>
              </a:cxn>
              <a:cxn ang="0">
                <a:pos x="28604" y="114282"/>
              </a:cxn>
              <a:cxn ang="0">
                <a:pos x="27534" y="118589"/>
              </a:cxn>
              <a:cxn ang="0">
                <a:pos x="27444" y="126961"/>
              </a:cxn>
            </a:cxnLst>
            <a:rect l="0" t="0" r="r" b="b"/>
            <a:pathLst>
              <a:path w="71754" h="127000">
                <a:moveTo>
                  <a:pt x="10883" y="60718"/>
                </a:moveTo>
                <a:lnTo>
                  <a:pt x="5955" y="48524"/>
                </a:lnTo>
                <a:lnTo>
                  <a:pt x="1263" y="35996"/>
                </a:lnTo>
                <a:lnTo>
                  <a:pt x="0" y="23408"/>
                </a:lnTo>
                <a:lnTo>
                  <a:pt x="5359" y="11036"/>
                </a:lnTo>
                <a:lnTo>
                  <a:pt x="9511" y="5854"/>
                </a:lnTo>
                <a:lnTo>
                  <a:pt x="16408" y="3670"/>
                </a:lnTo>
                <a:lnTo>
                  <a:pt x="21919" y="0"/>
                </a:lnTo>
                <a:lnTo>
                  <a:pt x="30349" y="929"/>
                </a:lnTo>
                <a:lnTo>
                  <a:pt x="38871" y="1565"/>
                </a:lnTo>
                <a:lnTo>
                  <a:pt x="47197" y="2796"/>
                </a:lnTo>
                <a:lnTo>
                  <a:pt x="71602" y="38633"/>
                </a:lnTo>
                <a:lnTo>
                  <a:pt x="69773" y="44157"/>
                </a:lnTo>
                <a:lnTo>
                  <a:pt x="68693" y="49987"/>
                </a:lnTo>
                <a:lnTo>
                  <a:pt x="38480" y="88315"/>
                </a:lnTo>
                <a:lnTo>
                  <a:pt x="31853" y="106654"/>
                </a:lnTo>
                <a:lnTo>
                  <a:pt x="28604" y="114282"/>
                </a:lnTo>
                <a:lnTo>
                  <a:pt x="27534" y="118589"/>
                </a:lnTo>
                <a:lnTo>
                  <a:pt x="27444" y="126961"/>
                </a:lnTo>
              </a:path>
            </a:pathLst>
          </a:custGeom>
          <a:noFill/>
          <a:ln w="19050">
            <a:solidFill>
              <a:srgbClr val="00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8475" name="object 44"/>
          <p:cNvSpPr>
            <a:spLocks/>
          </p:cNvSpPr>
          <p:nvPr/>
        </p:nvSpPr>
        <p:spPr bwMode="auto">
          <a:xfrm>
            <a:off x="6843713" y="4451350"/>
            <a:ext cx="14287" cy="25400"/>
          </a:xfrm>
          <a:custGeom>
            <a:avLst/>
            <a:gdLst/>
            <a:ahLst/>
            <a:cxnLst>
              <a:cxn ang="0">
                <a:pos x="13650" y="0"/>
              </a:cxn>
              <a:cxn ang="0">
                <a:pos x="4086" y="12670"/>
              </a:cxn>
              <a:cxn ang="0">
                <a:pos x="0" y="19589"/>
              </a:cxn>
              <a:cxn ang="0">
                <a:pos x="583" y="23185"/>
              </a:cxn>
              <a:cxn ang="0">
                <a:pos x="5027" y="25882"/>
              </a:cxn>
              <a:cxn ang="0">
                <a:pos x="10286" y="23794"/>
              </a:cxn>
              <a:cxn ang="0">
                <a:pos x="12815" y="14679"/>
              </a:cxn>
              <a:cxn ang="0">
                <a:pos x="13607" y="4696"/>
              </a:cxn>
              <a:cxn ang="0">
                <a:pos x="13650" y="0"/>
              </a:cxn>
            </a:cxnLst>
            <a:rect l="0" t="0" r="r" b="b"/>
            <a:pathLst>
              <a:path w="13970" h="26035">
                <a:moveTo>
                  <a:pt x="13650" y="0"/>
                </a:moveTo>
                <a:lnTo>
                  <a:pt x="4086" y="12670"/>
                </a:lnTo>
                <a:lnTo>
                  <a:pt x="0" y="19589"/>
                </a:lnTo>
                <a:lnTo>
                  <a:pt x="583" y="23185"/>
                </a:lnTo>
                <a:lnTo>
                  <a:pt x="5027" y="25882"/>
                </a:lnTo>
                <a:lnTo>
                  <a:pt x="10286" y="23794"/>
                </a:lnTo>
                <a:lnTo>
                  <a:pt x="12815" y="14679"/>
                </a:lnTo>
                <a:lnTo>
                  <a:pt x="13607" y="4696"/>
                </a:lnTo>
                <a:lnTo>
                  <a:pt x="13650" y="0"/>
                </a:lnTo>
                <a:close/>
              </a:path>
            </a:pathLst>
          </a:custGeom>
          <a:noFill/>
          <a:ln w="19050">
            <a:solidFill>
              <a:srgbClr val="00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8476" name="object 45"/>
          <p:cNvSpPr>
            <a:spLocks/>
          </p:cNvSpPr>
          <p:nvPr/>
        </p:nvSpPr>
        <p:spPr bwMode="auto">
          <a:xfrm>
            <a:off x="6288088" y="4873625"/>
            <a:ext cx="311150" cy="165100"/>
          </a:xfrm>
          <a:custGeom>
            <a:avLst/>
            <a:gdLst/>
            <a:ahLst/>
            <a:cxnLst>
              <a:cxn ang="0">
                <a:pos x="310553" y="25882"/>
              </a:cxn>
              <a:cxn ang="0">
                <a:pos x="299459" y="18157"/>
              </a:cxn>
              <a:cxn ang="0">
                <a:pos x="286465" y="9669"/>
              </a:cxn>
              <a:cxn ang="0">
                <a:pos x="272575" y="2817"/>
              </a:cxn>
              <a:cxn ang="0">
                <a:pos x="258787" y="0"/>
              </a:cxn>
              <a:cxn ang="0">
                <a:pos x="252122" y="943"/>
              </a:cxn>
              <a:cxn ang="0">
                <a:pos x="245676" y="3236"/>
              </a:cxn>
              <a:cxn ang="0">
                <a:pos x="239319" y="6070"/>
              </a:cxn>
              <a:cxn ang="0">
                <a:pos x="232917" y="8635"/>
              </a:cxn>
              <a:cxn ang="0">
                <a:pos x="198953" y="35321"/>
              </a:cxn>
              <a:cxn ang="0">
                <a:pos x="186356" y="65338"/>
              </a:cxn>
              <a:cxn ang="0">
                <a:pos x="184645" y="72024"/>
              </a:cxn>
              <a:cxn ang="0">
                <a:pos x="141471" y="105179"/>
              </a:cxn>
              <a:cxn ang="0">
                <a:pos x="94894" y="129400"/>
              </a:cxn>
              <a:cxn ang="0">
                <a:pos x="56123" y="142480"/>
              </a:cxn>
              <a:cxn ang="0">
                <a:pos x="43129" y="146646"/>
              </a:cxn>
              <a:cxn ang="0">
                <a:pos x="36592" y="148639"/>
              </a:cxn>
              <a:cxn ang="0">
                <a:pos x="30008" y="150517"/>
              </a:cxn>
              <a:cxn ang="0">
                <a:pos x="23517" y="152619"/>
              </a:cxn>
              <a:cxn ang="0">
                <a:pos x="17259" y="155282"/>
              </a:cxn>
              <a:cxn ang="0">
                <a:pos x="0" y="163906"/>
              </a:cxn>
            </a:cxnLst>
            <a:rect l="0" t="0" r="r" b="b"/>
            <a:pathLst>
              <a:path w="311150" h="164464">
                <a:moveTo>
                  <a:pt x="310553" y="25882"/>
                </a:moveTo>
                <a:lnTo>
                  <a:pt x="299459" y="18157"/>
                </a:lnTo>
                <a:lnTo>
                  <a:pt x="286465" y="9669"/>
                </a:lnTo>
                <a:lnTo>
                  <a:pt x="272575" y="2817"/>
                </a:lnTo>
                <a:lnTo>
                  <a:pt x="258787" y="0"/>
                </a:lnTo>
                <a:lnTo>
                  <a:pt x="252122" y="943"/>
                </a:lnTo>
                <a:lnTo>
                  <a:pt x="245676" y="3236"/>
                </a:lnTo>
                <a:lnTo>
                  <a:pt x="239319" y="6070"/>
                </a:lnTo>
                <a:lnTo>
                  <a:pt x="232917" y="8635"/>
                </a:lnTo>
                <a:lnTo>
                  <a:pt x="198953" y="35321"/>
                </a:lnTo>
                <a:lnTo>
                  <a:pt x="186356" y="65338"/>
                </a:lnTo>
                <a:lnTo>
                  <a:pt x="184645" y="72024"/>
                </a:lnTo>
                <a:lnTo>
                  <a:pt x="141471" y="105179"/>
                </a:lnTo>
                <a:lnTo>
                  <a:pt x="94894" y="129400"/>
                </a:lnTo>
                <a:lnTo>
                  <a:pt x="56123" y="142480"/>
                </a:lnTo>
                <a:lnTo>
                  <a:pt x="43129" y="146646"/>
                </a:lnTo>
                <a:lnTo>
                  <a:pt x="36592" y="148639"/>
                </a:lnTo>
                <a:lnTo>
                  <a:pt x="30008" y="150517"/>
                </a:lnTo>
                <a:lnTo>
                  <a:pt x="23517" y="152619"/>
                </a:lnTo>
                <a:lnTo>
                  <a:pt x="17259" y="155282"/>
                </a:lnTo>
                <a:lnTo>
                  <a:pt x="0" y="163906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8477" name="object 46"/>
          <p:cNvSpPr>
            <a:spLocks/>
          </p:cNvSpPr>
          <p:nvPr/>
        </p:nvSpPr>
        <p:spPr bwMode="auto">
          <a:xfrm>
            <a:off x="6408738" y="4886325"/>
            <a:ext cx="190500" cy="177800"/>
          </a:xfrm>
          <a:custGeom>
            <a:avLst/>
            <a:gdLst/>
            <a:ahLst/>
            <a:cxnLst>
              <a:cxn ang="0">
                <a:pos x="189776" y="12944"/>
              </a:cxn>
              <a:cxn ang="0">
                <a:pos x="166808" y="5197"/>
              </a:cxn>
              <a:cxn ang="0">
                <a:pos x="143748" y="0"/>
              </a:cxn>
              <a:cxn ang="0">
                <a:pos x="119978" y="1275"/>
              </a:cxn>
              <a:cxn ang="0">
                <a:pos x="94881" y="12944"/>
              </a:cxn>
              <a:cxn ang="0">
                <a:pos x="87320" y="23302"/>
              </a:cxn>
              <a:cxn ang="0">
                <a:pos x="84453" y="37058"/>
              </a:cxn>
              <a:cxn ang="0">
                <a:pos x="82489" y="51695"/>
              </a:cxn>
              <a:cxn ang="0">
                <a:pos x="77635" y="64696"/>
              </a:cxn>
              <a:cxn ang="0">
                <a:pos x="60375" y="90579"/>
              </a:cxn>
              <a:cxn ang="0">
                <a:pos x="55382" y="107283"/>
              </a:cxn>
              <a:cxn ang="0">
                <a:pos x="48137" y="129735"/>
              </a:cxn>
              <a:cxn ang="0">
                <a:pos x="25869" y="168214"/>
              </a:cxn>
              <a:cxn ang="0">
                <a:pos x="3043" y="176301"/>
              </a:cxn>
              <a:cxn ang="0">
                <a:pos x="0" y="176850"/>
              </a:cxn>
            </a:cxnLst>
            <a:rect l="0" t="0" r="r" b="b"/>
            <a:pathLst>
              <a:path w="189865" h="177164">
                <a:moveTo>
                  <a:pt x="189776" y="12944"/>
                </a:moveTo>
                <a:lnTo>
                  <a:pt x="166808" y="5197"/>
                </a:lnTo>
                <a:lnTo>
                  <a:pt x="143748" y="0"/>
                </a:lnTo>
                <a:lnTo>
                  <a:pt x="119978" y="1275"/>
                </a:lnTo>
                <a:lnTo>
                  <a:pt x="94881" y="12944"/>
                </a:lnTo>
                <a:lnTo>
                  <a:pt x="87320" y="23302"/>
                </a:lnTo>
                <a:lnTo>
                  <a:pt x="84453" y="37058"/>
                </a:lnTo>
                <a:lnTo>
                  <a:pt x="82489" y="51695"/>
                </a:lnTo>
                <a:lnTo>
                  <a:pt x="77635" y="64696"/>
                </a:lnTo>
                <a:lnTo>
                  <a:pt x="60375" y="90579"/>
                </a:lnTo>
                <a:lnTo>
                  <a:pt x="55382" y="107283"/>
                </a:lnTo>
                <a:lnTo>
                  <a:pt x="48137" y="129735"/>
                </a:lnTo>
                <a:lnTo>
                  <a:pt x="25869" y="168214"/>
                </a:lnTo>
                <a:lnTo>
                  <a:pt x="3043" y="176301"/>
                </a:lnTo>
                <a:lnTo>
                  <a:pt x="0" y="17685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8478" name="object 47"/>
          <p:cNvSpPr>
            <a:spLocks noChangeArrowheads="1"/>
          </p:cNvSpPr>
          <p:nvPr/>
        </p:nvSpPr>
        <p:spPr bwMode="auto">
          <a:xfrm>
            <a:off x="1588" y="2087563"/>
            <a:ext cx="2076450" cy="2038350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8479" name="object 48"/>
          <p:cNvSpPr>
            <a:spLocks noChangeArrowheads="1"/>
          </p:cNvSpPr>
          <p:nvPr/>
        </p:nvSpPr>
        <p:spPr bwMode="auto">
          <a:xfrm>
            <a:off x="182563" y="2279650"/>
            <a:ext cx="1704975" cy="1655763"/>
          </a:xfrm>
          <a:prstGeom prst="rect">
            <a:avLst/>
          </a:prstGeom>
          <a:blipFill dpi="0" rotWithShape="1">
            <a:blip r:embed="rId6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8480" name="object 49"/>
          <p:cNvSpPr>
            <a:spLocks noChangeArrowheads="1"/>
          </p:cNvSpPr>
          <p:nvPr/>
        </p:nvSpPr>
        <p:spPr bwMode="auto">
          <a:xfrm>
            <a:off x="1862138" y="3382963"/>
            <a:ext cx="3190875" cy="3082925"/>
          </a:xfrm>
          <a:prstGeom prst="rect">
            <a:avLst/>
          </a:prstGeom>
          <a:blipFill dpi="0" rotWithShape="1">
            <a:blip r:embed="rId7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8481" name="object 50"/>
          <p:cNvSpPr>
            <a:spLocks noChangeArrowheads="1"/>
          </p:cNvSpPr>
          <p:nvPr/>
        </p:nvSpPr>
        <p:spPr bwMode="auto">
          <a:xfrm>
            <a:off x="2054225" y="3576638"/>
            <a:ext cx="2808288" cy="2700337"/>
          </a:xfrm>
          <a:prstGeom prst="rect">
            <a:avLst/>
          </a:prstGeom>
          <a:blipFill dpi="0" rotWithShape="1">
            <a:blip r:embed="rId8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51" name="object 51"/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marL="12700" fontAlgn="auto">
              <a:lnSpc>
                <a:spcPts val="113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>
                <a:latin typeface="Tahoma"/>
                <a:cs typeface="Tahoma"/>
              </a:rPr>
              <a:t>Lecture 4-1: Power </a:t>
            </a:r>
            <a:r>
              <a:rPr dirty="0">
                <a:latin typeface="Tahoma"/>
                <a:cs typeface="Tahoma"/>
              </a:rPr>
              <a:t>Laws and </a:t>
            </a:r>
            <a:r>
              <a:rPr spc="-5" dirty="0">
                <a:latin typeface="Tahoma"/>
                <a:cs typeface="Tahoma"/>
              </a:rPr>
              <a:t>Preferential</a:t>
            </a:r>
            <a:r>
              <a:rPr spc="-10" dirty="0">
                <a:latin typeface="Tahoma"/>
                <a:cs typeface="Tahoma"/>
              </a:rPr>
              <a:t> </a:t>
            </a:r>
            <a:r>
              <a:rPr spc="-5" dirty="0">
                <a:latin typeface="Tahoma"/>
                <a:cs typeface="Tahoma"/>
              </a:rPr>
              <a:t>Attachment</a:t>
            </a:r>
          </a:p>
        </p:txBody>
      </p:sp>
      <p:sp>
        <p:nvSpPr>
          <p:cNvPr id="18483" name="object 52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marL="25400"/>
            <a:fld id="{60BA40E4-48F4-46BC-B773-9DB6117152D8}" type="slidenum">
              <a:rPr lang="th-TH"/>
              <a:pPr marL="25400"/>
              <a:t>12</a:t>
            </a:fld>
            <a:endParaRPr lang="th-TH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6575" y="1103313"/>
            <a:ext cx="7899400" cy="747712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355600" indent="-342900" fontAlgn="auto">
              <a:spcBef>
                <a:spcPts val="0"/>
              </a:spcBef>
              <a:spcAft>
                <a:spcPts val="0"/>
              </a:spcAft>
              <a:buClr>
                <a:srgbClr val="006FC0"/>
              </a:buClr>
              <a:buFont typeface="Arial"/>
              <a:buChar char="•"/>
              <a:tabLst>
                <a:tab pos="354965" algn="l"/>
                <a:tab pos="355600" algn="l"/>
              </a:tabLst>
              <a:defRPr/>
            </a:pPr>
            <a:r>
              <a:rPr sz="2400" spc="-5" dirty="0">
                <a:solidFill>
                  <a:srgbClr val="006FC0"/>
                </a:solidFill>
                <a:latin typeface="Tahoma"/>
                <a:cs typeface="Tahoma"/>
              </a:rPr>
              <a:t>Assumption: </a:t>
            </a:r>
            <a:r>
              <a:rPr sz="2400" spc="-5" dirty="0">
                <a:latin typeface="Tahoma"/>
                <a:cs typeface="Tahoma"/>
              </a:rPr>
              <a:t>nodes appear one by one, </a:t>
            </a:r>
            <a:r>
              <a:rPr sz="2400" dirty="0">
                <a:latin typeface="Tahoma"/>
                <a:cs typeface="Tahoma"/>
              </a:rPr>
              <a:t>each </a:t>
            </a:r>
            <a:r>
              <a:rPr sz="2400" spc="-5" dirty="0">
                <a:latin typeface="Tahoma"/>
                <a:cs typeface="Tahoma"/>
              </a:rPr>
              <a:t>selecting</a:t>
            </a:r>
            <a:r>
              <a:rPr sz="2400" spc="25" dirty="0">
                <a:latin typeface="Tahoma"/>
                <a:cs typeface="Tahoma"/>
              </a:rPr>
              <a:t> </a:t>
            </a:r>
            <a:r>
              <a:rPr sz="2400" i="1" dirty="0">
                <a:latin typeface="Consolas"/>
                <a:cs typeface="Consolas"/>
              </a:rPr>
              <a:t>m</a:t>
            </a:r>
            <a:endParaRPr sz="2400">
              <a:latin typeface="Consolas"/>
              <a:cs typeface="Consolas"/>
            </a:endParaRPr>
          </a:p>
          <a:p>
            <a:pPr marL="354965" fontAlgn="auto">
              <a:spcBef>
                <a:spcPts val="100"/>
              </a:spcBef>
              <a:spcAft>
                <a:spcPts val="0"/>
              </a:spcAft>
              <a:defRPr/>
            </a:pPr>
            <a:r>
              <a:rPr sz="2400" spc="-5" dirty="0">
                <a:latin typeface="Tahoma"/>
                <a:cs typeface="Tahoma"/>
              </a:rPr>
              <a:t>other nodes </a:t>
            </a:r>
            <a:r>
              <a:rPr sz="2400" dirty="0">
                <a:latin typeface="Tahoma"/>
                <a:cs typeface="Tahoma"/>
              </a:rPr>
              <a:t>at </a:t>
            </a:r>
            <a:r>
              <a:rPr sz="2400" spc="-10" dirty="0">
                <a:latin typeface="Tahoma"/>
                <a:cs typeface="Tahoma"/>
              </a:rPr>
              <a:t>random </a:t>
            </a:r>
            <a:r>
              <a:rPr sz="2400" dirty="0">
                <a:latin typeface="Tahoma"/>
                <a:cs typeface="Tahoma"/>
              </a:rPr>
              <a:t>to </a:t>
            </a:r>
            <a:r>
              <a:rPr sz="2400" spc="-5" dirty="0">
                <a:latin typeface="Tahoma"/>
                <a:cs typeface="Tahoma"/>
              </a:rPr>
              <a:t>connect</a:t>
            </a:r>
            <a:r>
              <a:rPr sz="2400" spc="-85" dirty="0">
                <a:latin typeface="Tahoma"/>
                <a:cs typeface="Tahoma"/>
              </a:rPr>
              <a:t> </a:t>
            </a:r>
            <a:r>
              <a:rPr sz="2400" dirty="0">
                <a:latin typeface="Tahoma"/>
                <a:cs typeface="Tahoma"/>
              </a:rPr>
              <a:t>to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19458" name="object 3"/>
          <p:cNvSpPr>
            <a:spLocks noChangeArrowheads="1"/>
          </p:cNvSpPr>
          <p:nvPr/>
        </p:nvSpPr>
        <p:spPr bwMode="auto">
          <a:xfrm>
            <a:off x="258763" y="254000"/>
            <a:ext cx="908050" cy="754063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9459" name="object 4"/>
          <p:cNvSpPr>
            <a:spLocks noChangeArrowheads="1"/>
          </p:cNvSpPr>
          <p:nvPr/>
        </p:nvSpPr>
        <p:spPr bwMode="auto">
          <a:xfrm>
            <a:off x="641350" y="314325"/>
            <a:ext cx="717550" cy="693738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9460" name="object 5"/>
          <p:cNvSpPr>
            <a:spLocks noChangeArrowheads="1"/>
          </p:cNvSpPr>
          <p:nvPr/>
        </p:nvSpPr>
        <p:spPr bwMode="auto">
          <a:xfrm>
            <a:off x="966788" y="254000"/>
            <a:ext cx="7556500" cy="754063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marL="12700" eaLnBrk="1" fontAlgn="auto" hangingPunct="1">
              <a:lnSpc>
                <a:spcPts val="4315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/>
              <a:t>1</a:t>
            </a:r>
            <a:r>
              <a:rPr spc="-7" baseline="25462" dirty="0"/>
              <a:t>st </a:t>
            </a:r>
            <a:r>
              <a:rPr spc="-5" dirty="0"/>
              <a:t>Ingredient: Growth Over</a:t>
            </a:r>
            <a:r>
              <a:rPr spc="-45" dirty="0"/>
              <a:t> </a:t>
            </a:r>
            <a:r>
              <a:rPr spc="-5" dirty="0"/>
              <a:t>Time</a:t>
            </a:r>
            <a:endParaRPr/>
          </a:p>
        </p:txBody>
      </p:sp>
      <p:sp>
        <p:nvSpPr>
          <p:cNvPr id="19462" name="object 7"/>
          <p:cNvSpPr txBox="1">
            <a:spLocks noChangeArrowheads="1"/>
          </p:cNvSpPr>
          <p:nvPr/>
        </p:nvSpPr>
        <p:spPr bwMode="auto">
          <a:xfrm>
            <a:off x="6008688" y="3814763"/>
            <a:ext cx="527050" cy="395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marL="12700"/>
            <a:r>
              <a:rPr lang="th-TH" sz="2400" i="1">
                <a:latin typeface="Consolas" pitchFamily="49" charset="0"/>
                <a:cs typeface="Consolas" pitchFamily="49" charset="0"/>
              </a:rPr>
              <a:t>m</a:t>
            </a:r>
            <a:r>
              <a:rPr lang="th-TH" sz="2400">
                <a:latin typeface="Consolas" pitchFamily="49" charset="0"/>
                <a:cs typeface="Consolas" pitchFamily="49" charset="0"/>
              </a:rPr>
              <a:t>=2</a:t>
            </a:r>
          </a:p>
        </p:txBody>
      </p:sp>
      <p:sp>
        <p:nvSpPr>
          <p:cNvPr id="19463" name="object 8"/>
          <p:cNvSpPr>
            <a:spLocks noChangeArrowheads="1"/>
          </p:cNvSpPr>
          <p:nvPr/>
        </p:nvSpPr>
        <p:spPr bwMode="auto">
          <a:xfrm>
            <a:off x="2454275" y="2238375"/>
            <a:ext cx="3449638" cy="3278188"/>
          </a:xfrm>
          <a:prstGeom prst="rect">
            <a:avLst/>
          </a:prstGeom>
          <a:blipFill dpi="0" rotWithShape="1">
            <a:blip r:embed="rId6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9464" name="object 9"/>
          <p:cNvSpPr>
            <a:spLocks noChangeArrowheads="1"/>
          </p:cNvSpPr>
          <p:nvPr/>
        </p:nvSpPr>
        <p:spPr bwMode="auto">
          <a:xfrm>
            <a:off x="2647950" y="2433638"/>
            <a:ext cx="3067050" cy="2895600"/>
          </a:xfrm>
          <a:prstGeom prst="rect">
            <a:avLst/>
          </a:prstGeom>
          <a:blipFill dpi="0" rotWithShape="1">
            <a:blip r:embed="rId7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0" name="object 10"/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marL="12700" fontAlgn="auto">
              <a:lnSpc>
                <a:spcPts val="113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>
                <a:latin typeface="Tahoma"/>
                <a:cs typeface="Tahoma"/>
              </a:rPr>
              <a:t>Lecture 4-1: Power </a:t>
            </a:r>
            <a:r>
              <a:rPr dirty="0">
                <a:latin typeface="Tahoma"/>
                <a:cs typeface="Tahoma"/>
              </a:rPr>
              <a:t>Laws and </a:t>
            </a:r>
            <a:r>
              <a:rPr spc="-5" dirty="0">
                <a:latin typeface="Tahoma"/>
                <a:cs typeface="Tahoma"/>
              </a:rPr>
              <a:t>Preferential</a:t>
            </a:r>
            <a:r>
              <a:rPr spc="-10" dirty="0">
                <a:latin typeface="Tahoma"/>
                <a:cs typeface="Tahoma"/>
              </a:rPr>
              <a:t> </a:t>
            </a:r>
            <a:r>
              <a:rPr spc="-5" dirty="0">
                <a:latin typeface="Tahoma"/>
                <a:cs typeface="Tahoma"/>
              </a:rPr>
              <a:t>Attachment</a:t>
            </a:r>
          </a:p>
        </p:txBody>
      </p:sp>
      <p:sp>
        <p:nvSpPr>
          <p:cNvPr id="19466" name="object 11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marL="25400"/>
            <a:fld id="{D977925B-E2C4-4850-86BB-2CA0EA0E2C37}" type="slidenum">
              <a:rPr lang="th-TH"/>
              <a:pPr marL="25400"/>
              <a:t>13</a:t>
            </a:fld>
            <a:endParaRPr lang="th-TH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6575" y="1116013"/>
            <a:ext cx="7908925" cy="1846262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355600" indent="-342900">
              <a:buFont typeface="Arial" charset="0"/>
              <a:buChar char="•"/>
              <a:tabLst>
                <a:tab pos="354013" algn="l"/>
                <a:tab pos="355600" algn="l"/>
              </a:tabLst>
            </a:pPr>
            <a:r>
              <a:rPr lang="th-TH" sz="2400">
                <a:latin typeface="Tahoma" pitchFamily="34" charset="0"/>
                <a:cs typeface="Tahoma" pitchFamily="34" charset="0"/>
              </a:rPr>
              <a:t>A dynamic variation on the Erdös-Rényi model in which  nodes are </a:t>
            </a:r>
            <a:r>
              <a:rPr lang="th-TH" sz="2400">
                <a:solidFill>
                  <a:srgbClr val="C00000"/>
                </a:solidFill>
                <a:latin typeface="Tahoma" pitchFamily="34" charset="0"/>
                <a:cs typeface="Tahoma" pitchFamily="34" charset="0"/>
              </a:rPr>
              <a:t>born over time</a:t>
            </a:r>
            <a:endParaRPr lang="th-TH" sz="2400">
              <a:latin typeface="Tahoma" pitchFamily="34" charset="0"/>
              <a:cs typeface="Tahoma" pitchFamily="34" charset="0"/>
            </a:endParaRPr>
          </a:p>
          <a:p>
            <a:pPr marL="355600" indent="-342900">
              <a:spcBef>
                <a:spcPts val="575"/>
              </a:spcBef>
              <a:buFont typeface="Arial" charset="0"/>
              <a:buChar char="•"/>
              <a:tabLst>
                <a:tab pos="354013" algn="l"/>
                <a:tab pos="355600" algn="l"/>
              </a:tabLst>
            </a:pPr>
            <a:r>
              <a:rPr lang="th-TH" sz="2400">
                <a:latin typeface="Tahoma" pitchFamily="34" charset="0"/>
                <a:cs typeface="Tahoma" pitchFamily="34" charset="0"/>
              </a:rPr>
              <a:t>Each newborn forms undirected edges to existing nodes</a:t>
            </a:r>
          </a:p>
          <a:p>
            <a:pPr marL="355600" indent="-342900">
              <a:lnSpc>
                <a:spcPct val="103000"/>
              </a:lnSpc>
              <a:spcBef>
                <a:spcPts val="313"/>
              </a:spcBef>
              <a:tabLst>
                <a:tab pos="354013" algn="l"/>
                <a:tab pos="355600" algn="l"/>
              </a:tabLst>
            </a:pPr>
            <a:r>
              <a:rPr lang="th-TH" sz="2000">
                <a:cs typeface="Arial" charset="0"/>
              </a:rPr>
              <a:t>–	</a:t>
            </a:r>
            <a:r>
              <a:rPr lang="th-TH" sz="2000">
                <a:latin typeface="Tahoma" pitchFamily="34" charset="0"/>
                <a:cs typeface="Tahoma" pitchFamily="34" charset="0"/>
              </a:rPr>
              <a:t>i.e., </a:t>
            </a:r>
            <a:r>
              <a:rPr lang="th-TH" sz="2000">
                <a:solidFill>
                  <a:srgbClr val="C00000"/>
                </a:solidFill>
                <a:latin typeface="Tahoma" pitchFamily="34" charset="0"/>
                <a:cs typeface="Tahoma" pitchFamily="34" charset="0"/>
              </a:rPr>
              <a:t>uniformly randomly </a:t>
            </a:r>
            <a:r>
              <a:rPr lang="th-TH" sz="2000">
                <a:latin typeface="Tahoma" pitchFamily="34" charset="0"/>
                <a:cs typeface="Tahoma" pitchFamily="34" charset="0"/>
              </a:rPr>
              <a:t>select </a:t>
            </a:r>
            <a:r>
              <a:rPr lang="th-TH" sz="2000" i="1">
                <a:latin typeface="Consolas" pitchFamily="49" charset="0"/>
                <a:cs typeface="Consolas" pitchFamily="49" charset="0"/>
              </a:rPr>
              <a:t>m </a:t>
            </a:r>
            <a:r>
              <a:rPr lang="th-TH" sz="2000">
                <a:latin typeface="Tahoma" pitchFamily="34" charset="0"/>
                <a:cs typeface="Tahoma" pitchFamily="34" charset="0"/>
              </a:rPr>
              <a:t>nodes from the existing set of  nodes and link to them (ignore repetitions)</a:t>
            </a:r>
          </a:p>
        </p:txBody>
      </p:sp>
      <p:sp>
        <p:nvSpPr>
          <p:cNvPr id="20482" name="object 3"/>
          <p:cNvSpPr>
            <a:spLocks noChangeArrowheads="1"/>
          </p:cNvSpPr>
          <p:nvPr/>
        </p:nvSpPr>
        <p:spPr bwMode="auto">
          <a:xfrm>
            <a:off x="258763" y="254000"/>
            <a:ext cx="6823075" cy="754063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marL="12700" eaLnBrk="1" fontAlgn="auto" hangingPunct="1">
              <a:lnSpc>
                <a:spcPts val="4315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/>
              <a:t>Uniform Attachment</a:t>
            </a:r>
            <a:r>
              <a:rPr spc="-60" dirty="0"/>
              <a:t> </a:t>
            </a:r>
            <a:r>
              <a:rPr spc="-5" dirty="0"/>
              <a:t>Model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6080125" y="4673600"/>
            <a:ext cx="2849563" cy="33020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2000" spc="-10" dirty="0">
                <a:latin typeface="Calibri"/>
                <a:cs typeface="Calibri"/>
              </a:rPr>
              <a:t>RAndPrefAttachment.nlogo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0485" name="object 6"/>
          <p:cNvSpPr>
            <a:spLocks noChangeArrowheads="1"/>
          </p:cNvSpPr>
          <p:nvPr/>
        </p:nvSpPr>
        <p:spPr bwMode="auto">
          <a:xfrm>
            <a:off x="666750" y="2952750"/>
            <a:ext cx="5446713" cy="3454400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20486" name="object 7"/>
          <p:cNvSpPr>
            <a:spLocks noChangeArrowheads="1"/>
          </p:cNvSpPr>
          <p:nvPr/>
        </p:nvSpPr>
        <p:spPr bwMode="auto">
          <a:xfrm>
            <a:off x="860425" y="3146425"/>
            <a:ext cx="5064125" cy="3071813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8" name="object 8"/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marL="12700" fontAlgn="auto">
              <a:lnSpc>
                <a:spcPts val="113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>
                <a:latin typeface="Tahoma"/>
                <a:cs typeface="Tahoma"/>
              </a:rPr>
              <a:t>Lecture 4-1: Power </a:t>
            </a:r>
            <a:r>
              <a:rPr dirty="0">
                <a:latin typeface="Tahoma"/>
                <a:cs typeface="Tahoma"/>
              </a:rPr>
              <a:t>Laws and </a:t>
            </a:r>
            <a:r>
              <a:rPr spc="-5" dirty="0">
                <a:latin typeface="Tahoma"/>
                <a:cs typeface="Tahoma"/>
              </a:rPr>
              <a:t>Preferential</a:t>
            </a:r>
            <a:r>
              <a:rPr spc="-10" dirty="0">
                <a:latin typeface="Tahoma"/>
                <a:cs typeface="Tahoma"/>
              </a:rPr>
              <a:t> </a:t>
            </a:r>
            <a:r>
              <a:rPr spc="-5" dirty="0">
                <a:latin typeface="Tahoma"/>
                <a:cs typeface="Tahoma"/>
              </a:rPr>
              <a:t>Attachment</a:t>
            </a:r>
          </a:p>
        </p:txBody>
      </p:sp>
      <p:sp>
        <p:nvSpPr>
          <p:cNvPr id="20488" name="object 9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marL="25400"/>
            <a:fld id="{9D044FFE-7747-42C6-97BF-E6BEACBF550B}" type="slidenum">
              <a:rPr lang="th-TH"/>
              <a:pPr marL="25400"/>
              <a:t>14</a:t>
            </a:fld>
            <a:endParaRPr lang="th-TH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6575" y="1090613"/>
            <a:ext cx="8058150" cy="1738312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355600" indent="-342900">
              <a:lnSpc>
                <a:spcPct val="103000"/>
              </a:lnSpc>
              <a:buFont typeface="Arial" charset="0"/>
              <a:buChar char="•"/>
              <a:tabLst>
                <a:tab pos="354013" algn="l"/>
                <a:tab pos="355600" algn="l"/>
              </a:tabLst>
            </a:pPr>
            <a:r>
              <a:rPr lang="th-TH" sz="2400">
                <a:latin typeface="Tahoma" pitchFamily="34" charset="0"/>
                <a:cs typeface="Tahoma" pitchFamily="34" charset="0"/>
              </a:rPr>
              <a:t>Instead of selecting </a:t>
            </a:r>
            <a:r>
              <a:rPr lang="th-TH" sz="2400" i="1">
                <a:latin typeface="Consolas" pitchFamily="49" charset="0"/>
                <a:cs typeface="Consolas" pitchFamily="49" charset="0"/>
              </a:rPr>
              <a:t>m </a:t>
            </a:r>
            <a:r>
              <a:rPr lang="th-TH" sz="2400">
                <a:latin typeface="Tahoma" pitchFamily="34" charset="0"/>
                <a:cs typeface="Tahoma" pitchFamily="34" charset="0"/>
              </a:rPr>
              <a:t>nodes uniformly at random, it  </a:t>
            </a:r>
            <a:r>
              <a:rPr lang="th-TH" sz="2400">
                <a:solidFill>
                  <a:srgbClr val="C00000"/>
                </a:solidFill>
                <a:latin typeface="Tahoma" pitchFamily="34" charset="0"/>
                <a:cs typeface="Tahoma" pitchFamily="34" charset="0"/>
              </a:rPr>
              <a:t>prefers </a:t>
            </a:r>
            <a:r>
              <a:rPr lang="th-TH" sz="2400">
                <a:latin typeface="Tahoma" pitchFamily="34" charset="0"/>
                <a:cs typeface="Tahoma" pitchFamily="34" charset="0"/>
              </a:rPr>
              <a:t>to attach to </a:t>
            </a:r>
            <a:r>
              <a:rPr lang="th-TH" sz="2400">
                <a:solidFill>
                  <a:srgbClr val="C00000"/>
                </a:solidFill>
                <a:latin typeface="Tahoma" pitchFamily="34" charset="0"/>
                <a:cs typeface="Tahoma" pitchFamily="34" charset="0"/>
              </a:rPr>
              <a:t>well-connected </a:t>
            </a:r>
            <a:r>
              <a:rPr lang="th-TH" sz="2400">
                <a:latin typeface="Tahoma" pitchFamily="34" charset="0"/>
                <a:cs typeface="Tahoma" pitchFamily="34" charset="0"/>
              </a:rPr>
              <a:t>nodes over less ones.</a:t>
            </a:r>
          </a:p>
          <a:p>
            <a:pPr marL="355600" indent="-342900">
              <a:spcBef>
                <a:spcPts val="488"/>
              </a:spcBef>
              <a:tabLst>
                <a:tab pos="354013" algn="l"/>
                <a:tab pos="355600" algn="l"/>
              </a:tabLst>
            </a:pPr>
            <a:r>
              <a:rPr lang="th-TH" sz="2000">
                <a:cs typeface="Arial" charset="0"/>
              </a:rPr>
              <a:t>–	</a:t>
            </a:r>
            <a:r>
              <a:rPr lang="th-TH" sz="2000">
                <a:latin typeface="Tahoma" pitchFamily="34" charset="0"/>
                <a:cs typeface="Tahoma" pitchFamily="34" charset="0"/>
              </a:rPr>
              <a:t>For example, if an existing node has 3 times as many links as  some existing ones, then it is 3 times as likely to be linked to by  the newborn node.</a:t>
            </a:r>
          </a:p>
        </p:txBody>
      </p:sp>
      <p:sp>
        <p:nvSpPr>
          <p:cNvPr id="21506" name="object 3"/>
          <p:cNvSpPr>
            <a:spLocks noChangeArrowheads="1"/>
          </p:cNvSpPr>
          <p:nvPr/>
        </p:nvSpPr>
        <p:spPr bwMode="auto">
          <a:xfrm>
            <a:off x="290513" y="330200"/>
            <a:ext cx="811212" cy="674688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21507" name="object 4"/>
          <p:cNvSpPr>
            <a:spLocks noChangeArrowheads="1"/>
          </p:cNvSpPr>
          <p:nvPr/>
        </p:nvSpPr>
        <p:spPr bwMode="auto">
          <a:xfrm>
            <a:off x="630238" y="384175"/>
            <a:ext cx="735012" cy="620713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21508" name="object 5"/>
          <p:cNvSpPr>
            <a:spLocks noChangeArrowheads="1"/>
          </p:cNvSpPr>
          <p:nvPr/>
        </p:nvSpPr>
        <p:spPr bwMode="auto">
          <a:xfrm>
            <a:off x="1011238" y="330200"/>
            <a:ext cx="7918450" cy="674688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536575" y="465138"/>
            <a:ext cx="8112125" cy="488950"/>
          </a:xfrm>
        </p:spPr>
        <p:txBody>
          <a:bodyPr rtlCol="0"/>
          <a:lstStyle/>
          <a:p>
            <a:pPr marL="127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sz="3200" spc="10" dirty="0"/>
              <a:t>2</a:t>
            </a:r>
            <a:r>
              <a:rPr sz="3150" spc="15" baseline="25132" dirty="0"/>
              <a:t>nd </a:t>
            </a:r>
            <a:r>
              <a:rPr sz="3200" spc="-5" dirty="0"/>
              <a:t>Ingredient: Preferential</a:t>
            </a:r>
            <a:r>
              <a:rPr sz="3200" spc="-35" dirty="0"/>
              <a:t> </a:t>
            </a:r>
            <a:r>
              <a:rPr sz="3200" spc="-10" dirty="0"/>
              <a:t>Attachment</a:t>
            </a:r>
            <a:endParaRPr sz="3200"/>
          </a:p>
        </p:txBody>
      </p:sp>
      <p:sp>
        <p:nvSpPr>
          <p:cNvPr id="21510" name="object 7"/>
          <p:cNvSpPr>
            <a:spLocks/>
          </p:cNvSpPr>
          <p:nvPr/>
        </p:nvSpPr>
        <p:spPr bwMode="auto">
          <a:xfrm>
            <a:off x="1866900" y="3833813"/>
            <a:ext cx="422275" cy="431800"/>
          </a:xfrm>
          <a:custGeom>
            <a:avLst/>
            <a:gdLst/>
            <a:ahLst/>
            <a:cxnLst>
              <a:cxn ang="0">
                <a:pos x="144671" y="16636"/>
              </a:cxn>
              <a:cxn ang="0">
                <a:pos x="94573" y="37366"/>
              </a:cxn>
              <a:cxn ang="0">
                <a:pos x="52781" y="57597"/>
              </a:cxn>
              <a:cxn ang="0">
                <a:pos x="44346" y="72441"/>
              </a:cxn>
              <a:cxn ang="0">
                <a:pos x="38579" y="87823"/>
              </a:cxn>
              <a:cxn ang="0">
                <a:pos x="35569" y="103533"/>
              </a:cxn>
              <a:cxn ang="0">
                <a:pos x="27327" y="116560"/>
              </a:cxn>
              <a:cxn ang="0">
                <a:pos x="14539" y="125831"/>
              </a:cxn>
              <a:cxn ang="0">
                <a:pos x="5727" y="142965"/>
              </a:cxn>
              <a:cxn ang="0">
                <a:pos x="891" y="167961"/>
              </a:cxn>
              <a:cxn ang="0">
                <a:pos x="584" y="205913"/>
              </a:cxn>
              <a:cxn ang="0">
                <a:pos x="7865" y="279471"/>
              </a:cxn>
              <a:cxn ang="0">
                <a:pos x="41259" y="347269"/>
              </a:cxn>
              <a:cxn ang="0">
                <a:pos x="63201" y="368723"/>
              </a:cxn>
              <a:cxn ang="0">
                <a:pos x="74814" y="384653"/>
              </a:cxn>
              <a:cxn ang="0">
                <a:pos x="87150" y="394858"/>
              </a:cxn>
              <a:cxn ang="0">
                <a:pos x="99715" y="398934"/>
              </a:cxn>
              <a:cxn ang="0">
                <a:pos x="136414" y="418522"/>
              </a:cxn>
              <a:cxn ang="0">
                <a:pos x="139685" y="422144"/>
              </a:cxn>
              <a:cxn ang="0">
                <a:pos x="193433" y="429569"/>
              </a:cxn>
              <a:cxn ang="0">
                <a:pos x="254592" y="425611"/>
              </a:cxn>
              <a:cxn ang="0">
                <a:pos x="339864" y="396234"/>
              </a:cxn>
              <a:cxn ang="0">
                <a:pos x="351904" y="385839"/>
              </a:cxn>
              <a:cxn ang="0">
                <a:pos x="364472" y="378852"/>
              </a:cxn>
              <a:cxn ang="0">
                <a:pos x="377403" y="375381"/>
              </a:cxn>
              <a:cxn ang="0">
                <a:pos x="385949" y="364764"/>
              </a:cxn>
              <a:cxn ang="0">
                <a:pos x="388666" y="348775"/>
              </a:cxn>
              <a:cxn ang="0">
                <a:pos x="399938" y="322914"/>
              </a:cxn>
              <a:cxn ang="0">
                <a:pos x="419653" y="287443"/>
              </a:cxn>
              <a:cxn ang="0">
                <a:pos x="421610" y="248356"/>
              </a:cxn>
              <a:cxn ang="0">
                <a:pos x="414283" y="142577"/>
              </a:cxn>
              <a:cxn ang="0">
                <a:pos x="372603" y="71826"/>
              </a:cxn>
              <a:cxn ang="0">
                <a:pos x="342138" y="49749"/>
              </a:cxn>
              <a:cxn ang="0">
                <a:pos x="276847" y="20065"/>
              </a:cxn>
              <a:cxn ang="0">
                <a:pos x="265231" y="7970"/>
              </a:cxn>
              <a:cxn ang="0">
                <a:pos x="252425" y="0"/>
              </a:cxn>
              <a:cxn ang="0">
                <a:pos x="223935" y="3449"/>
              </a:cxn>
              <a:cxn ang="0">
                <a:pos x="195427" y="10032"/>
              </a:cxn>
              <a:cxn ang="0">
                <a:pos x="181702" y="8099"/>
              </a:cxn>
              <a:cxn ang="0">
                <a:pos x="162852" y="10032"/>
              </a:cxn>
            </a:cxnLst>
            <a:rect l="0" t="0" r="r" b="b"/>
            <a:pathLst>
              <a:path w="423544" h="431800">
                <a:moveTo>
                  <a:pt x="162852" y="10032"/>
                </a:moveTo>
                <a:lnTo>
                  <a:pt x="144671" y="16636"/>
                </a:lnTo>
                <a:lnTo>
                  <a:pt x="122855" y="25966"/>
                </a:lnTo>
                <a:lnTo>
                  <a:pt x="94573" y="37366"/>
                </a:lnTo>
                <a:lnTo>
                  <a:pt x="56997" y="50177"/>
                </a:lnTo>
                <a:lnTo>
                  <a:pt x="52781" y="57597"/>
                </a:lnTo>
                <a:lnTo>
                  <a:pt x="48466" y="64947"/>
                </a:lnTo>
                <a:lnTo>
                  <a:pt x="44346" y="72441"/>
                </a:lnTo>
                <a:lnTo>
                  <a:pt x="40716" y="80289"/>
                </a:lnTo>
                <a:lnTo>
                  <a:pt x="38579" y="87823"/>
                </a:lnTo>
                <a:lnTo>
                  <a:pt x="37217" y="95791"/>
                </a:lnTo>
                <a:lnTo>
                  <a:pt x="35569" y="103533"/>
                </a:lnTo>
                <a:lnTo>
                  <a:pt x="32575" y="110388"/>
                </a:lnTo>
                <a:lnTo>
                  <a:pt x="27327" y="116560"/>
                </a:lnTo>
                <a:lnTo>
                  <a:pt x="21124" y="121451"/>
                </a:lnTo>
                <a:lnTo>
                  <a:pt x="14539" y="125831"/>
                </a:lnTo>
                <a:lnTo>
                  <a:pt x="8140" y="130467"/>
                </a:lnTo>
                <a:lnTo>
                  <a:pt x="5727" y="142965"/>
                </a:lnTo>
                <a:lnTo>
                  <a:pt x="3055" y="155432"/>
                </a:lnTo>
                <a:lnTo>
                  <a:pt x="891" y="167961"/>
                </a:lnTo>
                <a:lnTo>
                  <a:pt x="0" y="180644"/>
                </a:lnTo>
                <a:lnTo>
                  <a:pt x="584" y="205913"/>
                </a:lnTo>
                <a:lnTo>
                  <a:pt x="2917" y="241630"/>
                </a:lnTo>
                <a:lnTo>
                  <a:pt x="7865" y="279471"/>
                </a:lnTo>
                <a:lnTo>
                  <a:pt x="25924" y="332661"/>
                </a:lnTo>
                <a:lnTo>
                  <a:pt x="41259" y="347269"/>
                </a:lnTo>
                <a:lnTo>
                  <a:pt x="56997" y="361289"/>
                </a:lnTo>
                <a:lnTo>
                  <a:pt x="63201" y="368723"/>
                </a:lnTo>
                <a:lnTo>
                  <a:pt x="68938" y="376802"/>
                </a:lnTo>
                <a:lnTo>
                  <a:pt x="74814" y="384653"/>
                </a:lnTo>
                <a:lnTo>
                  <a:pt x="81432" y="391401"/>
                </a:lnTo>
                <a:lnTo>
                  <a:pt x="87150" y="394858"/>
                </a:lnTo>
                <a:lnTo>
                  <a:pt x="93362" y="397055"/>
                </a:lnTo>
                <a:lnTo>
                  <a:pt x="99715" y="398934"/>
                </a:lnTo>
                <a:lnTo>
                  <a:pt x="105854" y="401434"/>
                </a:lnTo>
                <a:lnTo>
                  <a:pt x="136414" y="418522"/>
                </a:lnTo>
                <a:lnTo>
                  <a:pt x="139282" y="421614"/>
                </a:lnTo>
                <a:lnTo>
                  <a:pt x="139685" y="422144"/>
                </a:lnTo>
                <a:lnTo>
                  <a:pt x="162852" y="431545"/>
                </a:lnTo>
                <a:lnTo>
                  <a:pt x="193433" y="429569"/>
                </a:lnTo>
                <a:lnTo>
                  <a:pt x="224043" y="427943"/>
                </a:lnTo>
                <a:lnTo>
                  <a:pt x="254592" y="425611"/>
                </a:lnTo>
                <a:lnTo>
                  <a:pt x="299790" y="417111"/>
                </a:lnTo>
                <a:lnTo>
                  <a:pt x="339864" y="396234"/>
                </a:lnTo>
                <a:lnTo>
                  <a:pt x="345827" y="390915"/>
                </a:lnTo>
                <a:lnTo>
                  <a:pt x="351904" y="385839"/>
                </a:lnTo>
                <a:lnTo>
                  <a:pt x="358267" y="381368"/>
                </a:lnTo>
                <a:lnTo>
                  <a:pt x="364472" y="378852"/>
                </a:lnTo>
                <a:lnTo>
                  <a:pt x="371089" y="377374"/>
                </a:lnTo>
                <a:lnTo>
                  <a:pt x="377403" y="375381"/>
                </a:lnTo>
                <a:lnTo>
                  <a:pt x="382701" y="371322"/>
                </a:lnTo>
                <a:lnTo>
                  <a:pt x="385949" y="364764"/>
                </a:lnTo>
                <a:lnTo>
                  <a:pt x="387486" y="356935"/>
                </a:lnTo>
                <a:lnTo>
                  <a:pt x="388666" y="348775"/>
                </a:lnTo>
                <a:lnTo>
                  <a:pt x="390842" y="341223"/>
                </a:lnTo>
                <a:lnTo>
                  <a:pt x="399938" y="322914"/>
                </a:lnTo>
                <a:lnTo>
                  <a:pt x="410686" y="303201"/>
                </a:lnTo>
                <a:lnTo>
                  <a:pt x="419653" y="287443"/>
                </a:lnTo>
                <a:lnTo>
                  <a:pt x="423405" y="281000"/>
                </a:lnTo>
                <a:lnTo>
                  <a:pt x="421610" y="248356"/>
                </a:lnTo>
                <a:lnTo>
                  <a:pt x="418009" y="183062"/>
                </a:lnTo>
                <a:lnTo>
                  <a:pt x="414283" y="142577"/>
                </a:lnTo>
                <a:lnTo>
                  <a:pt x="396423" y="103353"/>
                </a:lnTo>
                <a:lnTo>
                  <a:pt x="372603" y="71826"/>
                </a:lnTo>
                <a:lnTo>
                  <a:pt x="350182" y="55032"/>
                </a:lnTo>
                <a:lnTo>
                  <a:pt x="342138" y="49749"/>
                </a:lnTo>
                <a:lnTo>
                  <a:pt x="295298" y="27157"/>
                </a:lnTo>
                <a:lnTo>
                  <a:pt x="276847" y="20065"/>
                </a:lnTo>
                <a:lnTo>
                  <a:pt x="270965" y="14274"/>
                </a:lnTo>
                <a:lnTo>
                  <a:pt x="265231" y="7970"/>
                </a:lnTo>
                <a:lnTo>
                  <a:pt x="259200" y="2697"/>
                </a:lnTo>
                <a:lnTo>
                  <a:pt x="252425" y="0"/>
                </a:lnTo>
                <a:lnTo>
                  <a:pt x="238150" y="315"/>
                </a:lnTo>
                <a:lnTo>
                  <a:pt x="223935" y="3449"/>
                </a:lnTo>
                <a:lnTo>
                  <a:pt x="209716" y="7366"/>
                </a:lnTo>
                <a:lnTo>
                  <a:pt x="195427" y="10032"/>
                </a:lnTo>
                <a:lnTo>
                  <a:pt x="186730" y="9740"/>
                </a:lnTo>
                <a:lnTo>
                  <a:pt x="181702" y="8099"/>
                </a:lnTo>
                <a:lnTo>
                  <a:pt x="175392" y="7425"/>
                </a:lnTo>
                <a:lnTo>
                  <a:pt x="162852" y="10032"/>
                </a:lnTo>
                <a:close/>
              </a:path>
            </a:pathLst>
          </a:custGeom>
          <a:noFill/>
          <a:ln w="19050">
            <a:solidFill>
              <a:srgbClr val="00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21511" name="object 8"/>
          <p:cNvSpPr>
            <a:spLocks/>
          </p:cNvSpPr>
          <p:nvPr/>
        </p:nvSpPr>
        <p:spPr bwMode="auto">
          <a:xfrm>
            <a:off x="1985963" y="4124325"/>
            <a:ext cx="101600" cy="41275"/>
          </a:xfrm>
          <a:custGeom>
            <a:avLst/>
            <a:gdLst/>
            <a:ahLst/>
            <a:cxnLst>
              <a:cxn ang="0">
                <a:pos x="0" y="40144"/>
              </a:cxn>
              <a:cxn ang="0">
                <a:pos x="1924" y="32258"/>
              </a:cxn>
              <a:cxn ang="0">
                <a:pos x="3463" y="24131"/>
              </a:cxn>
              <a:cxn ang="0">
                <a:pos x="5779" y="16482"/>
              </a:cxn>
              <a:cxn ang="0">
                <a:pos x="40144" y="0"/>
              </a:cxn>
              <a:cxn ang="0">
                <a:pos x="65374" y="456"/>
              </a:cxn>
              <a:cxn ang="0">
                <a:pos x="79551" y="2890"/>
              </a:cxn>
              <a:cxn ang="0">
                <a:pos x="89077" y="8899"/>
              </a:cxn>
              <a:cxn ang="0">
                <a:pos x="100355" y="20078"/>
              </a:cxn>
            </a:cxnLst>
            <a:rect l="0" t="0" r="r" b="b"/>
            <a:pathLst>
              <a:path w="100964" h="40639">
                <a:moveTo>
                  <a:pt x="0" y="40144"/>
                </a:moveTo>
                <a:lnTo>
                  <a:pt x="1924" y="32258"/>
                </a:lnTo>
                <a:lnTo>
                  <a:pt x="3463" y="24131"/>
                </a:lnTo>
                <a:lnTo>
                  <a:pt x="5779" y="16482"/>
                </a:lnTo>
                <a:lnTo>
                  <a:pt x="40144" y="0"/>
                </a:lnTo>
                <a:lnTo>
                  <a:pt x="65374" y="456"/>
                </a:lnTo>
                <a:lnTo>
                  <a:pt x="79551" y="2890"/>
                </a:lnTo>
                <a:lnTo>
                  <a:pt x="89077" y="8899"/>
                </a:lnTo>
                <a:lnTo>
                  <a:pt x="100355" y="20078"/>
                </a:lnTo>
              </a:path>
            </a:pathLst>
          </a:custGeom>
          <a:noFill/>
          <a:ln w="19050">
            <a:solidFill>
              <a:srgbClr val="00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21512" name="object 9"/>
          <p:cNvSpPr>
            <a:spLocks/>
          </p:cNvSpPr>
          <p:nvPr/>
        </p:nvSpPr>
        <p:spPr bwMode="auto">
          <a:xfrm>
            <a:off x="2208213" y="4094163"/>
            <a:ext cx="9525" cy="2317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976" y="15012"/>
              </a:cxn>
              <a:cxn ang="0">
                <a:pos x="6269" y="30000"/>
              </a:cxn>
              <a:cxn ang="0">
                <a:pos x="8935" y="45041"/>
              </a:cxn>
              <a:cxn ang="0">
                <a:pos x="10033" y="60210"/>
              </a:cxn>
              <a:cxn ang="0">
                <a:pos x="8465" y="102894"/>
              </a:cxn>
              <a:cxn ang="0">
                <a:pos x="5016" y="145521"/>
              </a:cxn>
              <a:cxn ang="0">
                <a:pos x="1567" y="188146"/>
              </a:cxn>
              <a:cxn ang="0">
                <a:pos x="0" y="230822"/>
              </a:cxn>
            </a:cxnLst>
            <a:rect l="0" t="0" r="r" b="b"/>
            <a:pathLst>
              <a:path w="10160" h="231139">
                <a:moveTo>
                  <a:pt x="0" y="0"/>
                </a:moveTo>
                <a:lnTo>
                  <a:pt x="2976" y="15012"/>
                </a:lnTo>
                <a:lnTo>
                  <a:pt x="6269" y="30000"/>
                </a:lnTo>
                <a:lnTo>
                  <a:pt x="8935" y="45041"/>
                </a:lnTo>
                <a:lnTo>
                  <a:pt x="10033" y="60210"/>
                </a:lnTo>
                <a:lnTo>
                  <a:pt x="8465" y="102894"/>
                </a:lnTo>
                <a:lnTo>
                  <a:pt x="5016" y="145521"/>
                </a:lnTo>
                <a:lnTo>
                  <a:pt x="1567" y="188146"/>
                </a:lnTo>
                <a:lnTo>
                  <a:pt x="0" y="230822"/>
                </a:lnTo>
              </a:path>
            </a:pathLst>
          </a:custGeom>
          <a:noFill/>
          <a:ln w="19050">
            <a:solidFill>
              <a:srgbClr val="00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21513" name="object 10"/>
          <p:cNvSpPr>
            <a:spLocks/>
          </p:cNvSpPr>
          <p:nvPr/>
        </p:nvSpPr>
        <p:spPr bwMode="auto">
          <a:xfrm>
            <a:off x="1785938" y="4256088"/>
            <a:ext cx="201612" cy="82550"/>
          </a:xfrm>
          <a:custGeom>
            <a:avLst/>
            <a:gdLst/>
            <a:ahLst/>
            <a:cxnLst>
              <a:cxn ang="0">
                <a:pos x="200723" y="0"/>
              </a:cxn>
              <a:cxn ang="0">
                <a:pos x="185325" y="5136"/>
              </a:cxn>
              <a:cxn ang="0">
                <a:pos x="169694" y="9710"/>
              </a:cxn>
              <a:cxn ang="0">
                <a:pos x="154524" y="15410"/>
              </a:cxn>
              <a:cxn ang="0">
                <a:pos x="140512" y="23926"/>
              </a:cxn>
              <a:cxn ang="0">
                <a:pos x="119278" y="41309"/>
              </a:cxn>
              <a:cxn ang="0">
                <a:pos x="109227" y="48479"/>
              </a:cxn>
              <a:cxn ang="0">
                <a:pos x="97255" y="52348"/>
              </a:cxn>
              <a:cxn ang="0">
                <a:pos x="70256" y="59829"/>
              </a:cxn>
              <a:cxn ang="0">
                <a:pos x="63015" y="66934"/>
              </a:cxn>
              <a:cxn ang="0">
                <a:pos x="55962" y="74790"/>
              </a:cxn>
              <a:cxn ang="0">
                <a:pos x="48528" y="81150"/>
              </a:cxn>
              <a:cxn ang="0">
                <a:pos x="40144" y="83769"/>
              </a:cxn>
              <a:cxn ang="0">
                <a:pos x="31410" y="81609"/>
              </a:cxn>
              <a:cxn ang="0">
                <a:pos x="5679" y="50067"/>
              </a:cxn>
              <a:cxn ang="0">
                <a:pos x="638" y="28152"/>
              </a:cxn>
              <a:cxn ang="0">
                <a:pos x="0" y="23926"/>
              </a:cxn>
            </a:cxnLst>
            <a:rect l="0" t="0" r="r" b="b"/>
            <a:pathLst>
              <a:path w="201294" h="83820">
                <a:moveTo>
                  <a:pt x="200723" y="0"/>
                </a:moveTo>
                <a:lnTo>
                  <a:pt x="185325" y="5136"/>
                </a:lnTo>
                <a:lnTo>
                  <a:pt x="169694" y="9710"/>
                </a:lnTo>
                <a:lnTo>
                  <a:pt x="154524" y="15410"/>
                </a:lnTo>
                <a:lnTo>
                  <a:pt x="140512" y="23926"/>
                </a:lnTo>
                <a:lnTo>
                  <a:pt x="119278" y="41309"/>
                </a:lnTo>
                <a:lnTo>
                  <a:pt x="109227" y="48479"/>
                </a:lnTo>
                <a:lnTo>
                  <a:pt x="97255" y="52348"/>
                </a:lnTo>
                <a:lnTo>
                  <a:pt x="70256" y="59829"/>
                </a:lnTo>
                <a:lnTo>
                  <a:pt x="63015" y="66934"/>
                </a:lnTo>
                <a:lnTo>
                  <a:pt x="55962" y="74790"/>
                </a:lnTo>
                <a:lnTo>
                  <a:pt x="48528" y="81150"/>
                </a:lnTo>
                <a:lnTo>
                  <a:pt x="40144" y="83769"/>
                </a:lnTo>
                <a:lnTo>
                  <a:pt x="31410" y="81609"/>
                </a:lnTo>
                <a:lnTo>
                  <a:pt x="5679" y="50067"/>
                </a:lnTo>
                <a:lnTo>
                  <a:pt x="638" y="28152"/>
                </a:lnTo>
                <a:lnTo>
                  <a:pt x="0" y="23926"/>
                </a:lnTo>
              </a:path>
            </a:pathLst>
          </a:custGeom>
          <a:noFill/>
          <a:ln w="19049">
            <a:solidFill>
              <a:srgbClr val="00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21514" name="object 11"/>
          <p:cNvSpPr>
            <a:spLocks/>
          </p:cNvSpPr>
          <p:nvPr/>
        </p:nvSpPr>
        <p:spPr bwMode="auto">
          <a:xfrm>
            <a:off x="2157413" y="4265613"/>
            <a:ext cx="220662" cy="698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37936" y="7095"/>
              </a:cxn>
              <a:cxn ang="0">
                <a:pos x="54986" y="12025"/>
              </a:cxn>
              <a:cxn ang="0">
                <a:pos x="72142" y="23486"/>
              </a:cxn>
              <a:cxn ang="0">
                <a:pos x="110401" y="50177"/>
              </a:cxn>
              <a:cxn ang="0">
                <a:pos x="170611" y="70256"/>
              </a:cxn>
              <a:cxn ang="0">
                <a:pos x="178270" y="62847"/>
              </a:cxn>
              <a:cxn ang="0">
                <a:pos x="186020" y="55524"/>
              </a:cxn>
              <a:cxn ang="0">
                <a:pos x="193593" y="48039"/>
              </a:cxn>
              <a:cxn ang="0">
                <a:pos x="200723" y="40144"/>
              </a:cxn>
              <a:cxn ang="0">
                <a:pos x="207116" y="31528"/>
              </a:cxn>
              <a:cxn ang="0">
                <a:pos x="213652" y="21612"/>
              </a:cxn>
              <a:cxn ang="0">
                <a:pos x="218740" y="13434"/>
              </a:cxn>
              <a:cxn ang="0">
                <a:pos x="220789" y="10033"/>
              </a:cxn>
            </a:cxnLst>
            <a:rect l="0" t="0" r="r" b="b"/>
            <a:pathLst>
              <a:path w="220980" h="70485">
                <a:moveTo>
                  <a:pt x="0" y="0"/>
                </a:moveTo>
                <a:lnTo>
                  <a:pt x="37936" y="7095"/>
                </a:lnTo>
                <a:lnTo>
                  <a:pt x="54986" y="12025"/>
                </a:lnTo>
                <a:lnTo>
                  <a:pt x="72142" y="23486"/>
                </a:lnTo>
                <a:lnTo>
                  <a:pt x="110401" y="50177"/>
                </a:lnTo>
                <a:lnTo>
                  <a:pt x="170611" y="70256"/>
                </a:lnTo>
                <a:lnTo>
                  <a:pt x="178270" y="62847"/>
                </a:lnTo>
                <a:lnTo>
                  <a:pt x="186020" y="55524"/>
                </a:lnTo>
                <a:lnTo>
                  <a:pt x="193593" y="48039"/>
                </a:lnTo>
                <a:lnTo>
                  <a:pt x="200723" y="40144"/>
                </a:lnTo>
                <a:lnTo>
                  <a:pt x="207116" y="31528"/>
                </a:lnTo>
                <a:lnTo>
                  <a:pt x="213652" y="21612"/>
                </a:lnTo>
                <a:lnTo>
                  <a:pt x="218740" y="13434"/>
                </a:lnTo>
                <a:lnTo>
                  <a:pt x="220789" y="10033"/>
                </a:lnTo>
              </a:path>
            </a:pathLst>
          </a:custGeom>
          <a:noFill/>
          <a:ln w="19050">
            <a:solidFill>
              <a:srgbClr val="00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21515" name="object 12"/>
          <p:cNvSpPr>
            <a:spLocks/>
          </p:cNvSpPr>
          <p:nvPr/>
        </p:nvSpPr>
        <p:spPr bwMode="auto">
          <a:xfrm>
            <a:off x="3448050" y="3332163"/>
            <a:ext cx="409575" cy="419100"/>
          </a:xfrm>
          <a:custGeom>
            <a:avLst/>
            <a:gdLst/>
            <a:ahLst/>
            <a:cxnLst>
              <a:cxn ang="0">
                <a:pos x="142151" y="0"/>
              </a:cxn>
              <a:cxn ang="0">
                <a:pos x="85710" y="17116"/>
              </a:cxn>
              <a:cxn ang="0">
                <a:pos x="58094" y="54298"/>
              </a:cxn>
              <a:cxn ang="0">
                <a:pos x="53301" y="63461"/>
              </a:cxn>
              <a:cxn ang="0">
                <a:pos x="47204" y="70786"/>
              </a:cxn>
              <a:cxn ang="0">
                <a:pos x="40479" y="77020"/>
              </a:cxn>
              <a:cxn ang="0">
                <a:pos x="33504" y="82819"/>
              </a:cxn>
              <a:cxn ang="0">
                <a:pos x="26657" y="88836"/>
              </a:cxn>
              <a:cxn ang="0">
                <a:pos x="8877" y="164985"/>
              </a:cxn>
              <a:cxn ang="0">
                <a:pos x="0" y="203073"/>
              </a:cxn>
              <a:cxn ang="0">
                <a:pos x="1753" y="228587"/>
              </a:cxn>
              <a:cxn ang="0">
                <a:pos x="3195" y="254187"/>
              </a:cxn>
              <a:cxn ang="0">
                <a:pos x="8877" y="304596"/>
              </a:cxn>
              <a:cxn ang="0">
                <a:pos x="25288" y="341880"/>
              </a:cxn>
              <a:cxn ang="0">
                <a:pos x="37173" y="346887"/>
              </a:cxn>
              <a:cxn ang="0">
                <a:pos x="53301" y="355371"/>
              </a:cxn>
              <a:cxn ang="0">
                <a:pos x="60124" y="361341"/>
              </a:cxn>
              <a:cxn ang="0">
                <a:pos x="66554" y="368292"/>
              </a:cxn>
              <a:cxn ang="0">
                <a:pos x="73022" y="375125"/>
              </a:cxn>
              <a:cxn ang="0">
                <a:pos x="79959" y="380746"/>
              </a:cxn>
              <a:cxn ang="0">
                <a:pos x="93011" y="388109"/>
              </a:cxn>
              <a:cxn ang="0">
                <a:pos x="106367" y="394344"/>
              </a:cxn>
              <a:cxn ang="0">
                <a:pos x="119844" y="400126"/>
              </a:cxn>
              <a:cxn ang="0">
                <a:pos x="133261" y="406133"/>
              </a:cxn>
              <a:cxn ang="0">
                <a:pos x="159918" y="418820"/>
              </a:cxn>
              <a:cxn ang="0">
                <a:pos x="188862" y="416402"/>
              </a:cxn>
              <a:cxn ang="0">
                <a:pos x="217847" y="414486"/>
              </a:cxn>
              <a:cxn ang="0">
                <a:pos x="275424" y="406133"/>
              </a:cxn>
              <a:cxn ang="0">
                <a:pos x="307135" y="384190"/>
              </a:cxn>
              <a:cxn ang="0">
                <a:pos x="337616" y="355371"/>
              </a:cxn>
              <a:cxn ang="0">
                <a:pos x="359651" y="313594"/>
              </a:cxn>
              <a:cxn ang="0">
                <a:pos x="382028" y="266522"/>
              </a:cxn>
              <a:cxn ang="0">
                <a:pos x="394553" y="225629"/>
              </a:cxn>
              <a:cxn ang="0">
                <a:pos x="408685" y="190373"/>
              </a:cxn>
              <a:cxn ang="0">
                <a:pos x="405275" y="170425"/>
              </a:cxn>
              <a:cxn ang="0">
                <a:pos x="402550" y="149874"/>
              </a:cxn>
              <a:cxn ang="0">
                <a:pos x="398450" y="130535"/>
              </a:cxn>
              <a:cxn ang="0">
                <a:pos x="390918" y="114223"/>
              </a:cxn>
              <a:cxn ang="0">
                <a:pos x="384397" y="104472"/>
              </a:cxn>
              <a:cxn ang="0">
                <a:pos x="377975" y="94562"/>
              </a:cxn>
              <a:cxn ang="0">
                <a:pos x="342555" y="53422"/>
              </a:cxn>
              <a:cxn ang="0">
                <a:pos x="285151" y="8288"/>
              </a:cxn>
              <a:cxn ang="0">
                <a:pos x="257644" y="0"/>
              </a:cxn>
              <a:cxn ang="0">
                <a:pos x="142151" y="0"/>
              </a:cxn>
            </a:cxnLst>
            <a:rect l="0" t="0" r="r" b="b"/>
            <a:pathLst>
              <a:path w="408939" h="419100">
                <a:moveTo>
                  <a:pt x="142151" y="0"/>
                </a:moveTo>
                <a:lnTo>
                  <a:pt x="85710" y="17116"/>
                </a:lnTo>
                <a:lnTo>
                  <a:pt x="58094" y="54298"/>
                </a:lnTo>
                <a:lnTo>
                  <a:pt x="53301" y="63461"/>
                </a:lnTo>
                <a:lnTo>
                  <a:pt x="47204" y="70786"/>
                </a:lnTo>
                <a:lnTo>
                  <a:pt x="40479" y="77020"/>
                </a:lnTo>
                <a:lnTo>
                  <a:pt x="33504" y="82819"/>
                </a:lnTo>
                <a:lnTo>
                  <a:pt x="26657" y="88836"/>
                </a:lnTo>
                <a:lnTo>
                  <a:pt x="8877" y="164985"/>
                </a:lnTo>
                <a:lnTo>
                  <a:pt x="0" y="203073"/>
                </a:lnTo>
                <a:lnTo>
                  <a:pt x="1753" y="228587"/>
                </a:lnTo>
                <a:lnTo>
                  <a:pt x="3195" y="254187"/>
                </a:lnTo>
                <a:lnTo>
                  <a:pt x="8877" y="304596"/>
                </a:lnTo>
                <a:lnTo>
                  <a:pt x="25288" y="341880"/>
                </a:lnTo>
                <a:lnTo>
                  <a:pt x="37173" y="346887"/>
                </a:lnTo>
                <a:lnTo>
                  <a:pt x="53301" y="355371"/>
                </a:lnTo>
                <a:lnTo>
                  <a:pt x="60124" y="361341"/>
                </a:lnTo>
                <a:lnTo>
                  <a:pt x="66554" y="368292"/>
                </a:lnTo>
                <a:lnTo>
                  <a:pt x="73022" y="375125"/>
                </a:lnTo>
                <a:lnTo>
                  <a:pt x="79959" y="380746"/>
                </a:lnTo>
                <a:lnTo>
                  <a:pt x="93011" y="388109"/>
                </a:lnTo>
                <a:lnTo>
                  <a:pt x="106367" y="394344"/>
                </a:lnTo>
                <a:lnTo>
                  <a:pt x="119844" y="400126"/>
                </a:lnTo>
                <a:lnTo>
                  <a:pt x="133261" y="406133"/>
                </a:lnTo>
                <a:lnTo>
                  <a:pt x="159918" y="418820"/>
                </a:lnTo>
                <a:lnTo>
                  <a:pt x="188862" y="416402"/>
                </a:lnTo>
                <a:lnTo>
                  <a:pt x="217847" y="414486"/>
                </a:lnTo>
                <a:lnTo>
                  <a:pt x="275424" y="406133"/>
                </a:lnTo>
                <a:lnTo>
                  <a:pt x="307135" y="384190"/>
                </a:lnTo>
                <a:lnTo>
                  <a:pt x="337616" y="355371"/>
                </a:lnTo>
                <a:lnTo>
                  <a:pt x="359651" y="313594"/>
                </a:lnTo>
                <a:lnTo>
                  <a:pt x="382028" y="266522"/>
                </a:lnTo>
                <a:lnTo>
                  <a:pt x="394553" y="225629"/>
                </a:lnTo>
                <a:lnTo>
                  <a:pt x="408685" y="190373"/>
                </a:lnTo>
                <a:lnTo>
                  <a:pt x="405275" y="170425"/>
                </a:lnTo>
                <a:lnTo>
                  <a:pt x="402550" y="149874"/>
                </a:lnTo>
                <a:lnTo>
                  <a:pt x="398450" y="130535"/>
                </a:lnTo>
                <a:lnTo>
                  <a:pt x="390918" y="114223"/>
                </a:lnTo>
                <a:lnTo>
                  <a:pt x="384397" y="104472"/>
                </a:lnTo>
                <a:lnTo>
                  <a:pt x="377975" y="94562"/>
                </a:lnTo>
                <a:lnTo>
                  <a:pt x="342555" y="53422"/>
                </a:lnTo>
                <a:lnTo>
                  <a:pt x="285151" y="8288"/>
                </a:lnTo>
                <a:lnTo>
                  <a:pt x="257644" y="0"/>
                </a:lnTo>
                <a:lnTo>
                  <a:pt x="142151" y="0"/>
                </a:lnTo>
                <a:close/>
              </a:path>
            </a:pathLst>
          </a:custGeom>
          <a:noFill/>
          <a:ln w="19050">
            <a:solidFill>
              <a:srgbClr val="00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21516" name="object 13"/>
          <p:cNvSpPr>
            <a:spLocks/>
          </p:cNvSpPr>
          <p:nvPr/>
        </p:nvSpPr>
        <p:spPr bwMode="auto">
          <a:xfrm>
            <a:off x="3660775" y="3527425"/>
            <a:ext cx="39688" cy="120650"/>
          </a:xfrm>
          <a:custGeom>
            <a:avLst/>
            <a:gdLst/>
            <a:ahLst/>
            <a:cxnLst>
              <a:cxn ang="0">
                <a:pos x="20078" y="0"/>
              </a:cxn>
              <a:cxn ang="0">
                <a:pos x="29034" y="22167"/>
              </a:cxn>
              <a:cxn ang="0">
                <a:pos x="37568" y="44942"/>
              </a:cxn>
              <a:cxn ang="0">
                <a:pos x="39865" y="67826"/>
              </a:cxn>
              <a:cxn ang="0">
                <a:pos x="30111" y="90322"/>
              </a:cxn>
              <a:cxn ang="0">
                <a:pos x="11530" y="108514"/>
              </a:cxn>
              <a:cxn ang="0">
                <a:pos x="2720" y="110512"/>
              </a:cxn>
              <a:cxn ang="0">
                <a:pos x="79" y="109942"/>
              </a:cxn>
              <a:cxn ang="0">
                <a:pos x="0" y="120434"/>
              </a:cxn>
            </a:cxnLst>
            <a:rect l="0" t="0" r="r" b="b"/>
            <a:pathLst>
              <a:path w="40004" h="120650">
                <a:moveTo>
                  <a:pt x="20078" y="0"/>
                </a:moveTo>
                <a:lnTo>
                  <a:pt x="29034" y="22167"/>
                </a:lnTo>
                <a:lnTo>
                  <a:pt x="37568" y="44942"/>
                </a:lnTo>
                <a:lnTo>
                  <a:pt x="39865" y="67826"/>
                </a:lnTo>
                <a:lnTo>
                  <a:pt x="30111" y="90322"/>
                </a:lnTo>
                <a:lnTo>
                  <a:pt x="11530" y="108514"/>
                </a:lnTo>
                <a:lnTo>
                  <a:pt x="2720" y="110512"/>
                </a:lnTo>
                <a:lnTo>
                  <a:pt x="79" y="109942"/>
                </a:lnTo>
                <a:lnTo>
                  <a:pt x="0" y="120434"/>
                </a:lnTo>
              </a:path>
            </a:pathLst>
          </a:custGeom>
          <a:noFill/>
          <a:ln w="19050">
            <a:solidFill>
              <a:srgbClr val="00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21517" name="object 14"/>
          <p:cNvSpPr>
            <a:spLocks/>
          </p:cNvSpPr>
          <p:nvPr/>
        </p:nvSpPr>
        <p:spPr bwMode="auto">
          <a:xfrm>
            <a:off x="3549650" y="3757613"/>
            <a:ext cx="50800" cy="150812"/>
          </a:xfrm>
          <a:custGeom>
            <a:avLst/>
            <a:gdLst/>
            <a:ahLst/>
            <a:cxnLst>
              <a:cxn ang="0">
                <a:pos x="50177" y="0"/>
              </a:cxn>
              <a:cxn ang="0">
                <a:pos x="42511" y="30971"/>
              </a:cxn>
              <a:cxn ang="0">
                <a:pos x="38598" y="45443"/>
              </a:cxn>
              <a:cxn ang="0">
                <a:pos x="32946" y="62282"/>
              </a:cxn>
              <a:cxn ang="0">
                <a:pos x="20066" y="100355"/>
              </a:cxn>
              <a:cxn ang="0">
                <a:pos x="13778" y="119741"/>
              </a:cxn>
              <a:cxn ang="0">
                <a:pos x="10923" y="128327"/>
              </a:cxn>
              <a:cxn ang="0">
                <a:pos x="7623" y="135474"/>
              </a:cxn>
              <a:cxn ang="0">
                <a:pos x="0" y="150545"/>
              </a:cxn>
            </a:cxnLst>
            <a:rect l="0" t="0" r="r" b="b"/>
            <a:pathLst>
              <a:path w="50800" h="151129">
                <a:moveTo>
                  <a:pt x="50177" y="0"/>
                </a:moveTo>
                <a:lnTo>
                  <a:pt x="42511" y="30971"/>
                </a:lnTo>
                <a:lnTo>
                  <a:pt x="38598" y="45443"/>
                </a:lnTo>
                <a:lnTo>
                  <a:pt x="32946" y="62282"/>
                </a:lnTo>
                <a:lnTo>
                  <a:pt x="20066" y="100355"/>
                </a:lnTo>
                <a:lnTo>
                  <a:pt x="13778" y="119741"/>
                </a:lnTo>
                <a:lnTo>
                  <a:pt x="10923" y="128327"/>
                </a:lnTo>
                <a:lnTo>
                  <a:pt x="7623" y="135474"/>
                </a:lnTo>
                <a:lnTo>
                  <a:pt x="0" y="150545"/>
                </a:lnTo>
              </a:path>
            </a:pathLst>
          </a:custGeom>
          <a:noFill/>
          <a:ln w="19050">
            <a:solidFill>
              <a:srgbClr val="00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21518" name="object 15"/>
          <p:cNvSpPr>
            <a:spLocks/>
          </p:cNvSpPr>
          <p:nvPr/>
        </p:nvSpPr>
        <p:spPr bwMode="auto">
          <a:xfrm>
            <a:off x="3700463" y="3748088"/>
            <a:ext cx="80962" cy="169862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30111" y="90322"/>
              </a:cxn>
              <a:cxn ang="0">
                <a:pos x="32797" y="97800"/>
              </a:cxn>
              <a:cxn ang="0">
                <a:pos x="35604" y="105249"/>
              </a:cxn>
              <a:cxn ang="0">
                <a:pos x="38173" y="112762"/>
              </a:cxn>
              <a:cxn ang="0">
                <a:pos x="40144" y="120434"/>
              </a:cxn>
              <a:cxn ang="0">
                <a:pos x="50177" y="170611"/>
              </a:cxn>
              <a:cxn ang="0">
                <a:pos x="80289" y="160578"/>
              </a:cxn>
            </a:cxnLst>
            <a:rect l="0" t="0" r="r" b="b"/>
            <a:pathLst>
              <a:path w="80645" h="170814">
                <a:moveTo>
                  <a:pt x="0" y="0"/>
                </a:moveTo>
                <a:lnTo>
                  <a:pt x="30111" y="90322"/>
                </a:lnTo>
                <a:lnTo>
                  <a:pt x="32797" y="97800"/>
                </a:lnTo>
                <a:lnTo>
                  <a:pt x="35604" y="105249"/>
                </a:lnTo>
                <a:lnTo>
                  <a:pt x="38173" y="112762"/>
                </a:lnTo>
                <a:lnTo>
                  <a:pt x="40144" y="120434"/>
                </a:lnTo>
                <a:lnTo>
                  <a:pt x="50177" y="170611"/>
                </a:lnTo>
                <a:lnTo>
                  <a:pt x="80289" y="160578"/>
                </a:lnTo>
              </a:path>
            </a:pathLst>
          </a:custGeom>
          <a:noFill/>
          <a:ln w="19050">
            <a:solidFill>
              <a:srgbClr val="00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21519" name="object 16"/>
          <p:cNvSpPr>
            <a:spLocks/>
          </p:cNvSpPr>
          <p:nvPr/>
        </p:nvSpPr>
        <p:spPr bwMode="auto">
          <a:xfrm>
            <a:off x="3790950" y="3576638"/>
            <a:ext cx="130175" cy="153987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5998" y="9096"/>
              </a:cxn>
              <a:cxn ang="0">
                <a:pos x="32619" y="17562"/>
              </a:cxn>
              <a:cxn ang="0">
                <a:pos x="47984" y="27283"/>
              </a:cxn>
              <a:cxn ang="0">
                <a:pos x="60210" y="40144"/>
              </a:cxn>
              <a:cxn ang="0">
                <a:pos x="73701" y="61158"/>
              </a:cxn>
              <a:cxn ang="0">
                <a:pos x="80290" y="70253"/>
              </a:cxn>
              <a:cxn ang="0">
                <a:pos x="89387" y="76838"/>
              </a:cxn>
              <a:cxn ang="0">
                <a:pos x="110401" y="90322"/>
              </a:cxn>
              <a:cxn ang="0">
                <a:pos x="122498" y="106767"/>
              </a:cxn>
              <a:cxn ang="0">
                <a:pos x="129971" y="118895"/>
              </a:cxn>
              <a:cxn ang="0">
                <a:pos x="130167" y="131793"/>
              </a:cxn>
              <a:cxn ang="0">
                <a:pos x="120434" y="150545"/>
              </a:cxn>
              <a:cxn ang="0">
                <a:pos x="118579" y="153327"/>
              </a:cxn>
              <a:cxn ang="0">
                <a:pos x="113741" y="150545"/>
              </a:cxn>
              <a:cxn ang="0">
                <a:pos x="110401" y="150545"/>
              </a:cxn>
            </a:cxnLst>
            <a:rect l="0" t="0" r="r" b="b"/>
            <a:pathLst>
              <a:path w="130175" h="153670">
                <a:moveTo>
                  <a:pt x="0" y="0"/>
                </a:moveTo>
                <a:lnTo>
                  <a:pt x="15998" y="9096"/>
                </a:lnTo>
                <a:lnTo>
                  <a:pt x="32619" y="17562"/>
                </a:lnTo>
                <a:lnTo>
                  <a:pt x="47984" y="27283"/>
                </a:lnTo>
                <a:lnTo>
                  <a:pt x="60210" y="40144"/>
                </a:lnTo>
                <a:lnTo>
                  <a:pt x="73701" y="61158"/>
                </a:lnTo>
                <a:lnTo>
                  <a:pt x="80290" y="70253"/>
                </a:lnTo>
                <a:lnTo>
                  <a:pt x="89387" y="76838"/>
                </a:lnTo>
                <a:lnTo>
                  <a:pt x="110401" y="90322"/>
                </a:lnTo>
                <a:lnTo>
                  <a:pt x="122498" y="106767"/>
                </a:lnTo>
                <a:lnTo>
                  <a:pt x="129971" y="118895"/>
                </a:lnTo>
                <a:lnTo>
                  <a:pt x="130167" y="131793"/>
                </a:lnTo>
                <a:lnTo>
                  <a:pt x="120434" y="150545"/>
                </a:lnTo>
                <a:lnTo>
                  <a:pt x="118579" y="153327"/>
                </a:lnTo>
                <a:lnTo>
                  <a:pt x="113741" y="150545"/>
                </a:lnTo>
                <a:lnTo>
                  <a:pt x="110401" y="150545"/>
                </a:lnTo>
              </a:path>
            </a:pathLst>
          </a:custGeom>
          <a:noFill/>
          <a:ln w="19050">
            <a:solidFill>
              <a:srgbClr val="00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21520" name="object 17"/>
          <p:cNvSpPr>
            <a:spLocks/>
          </p:cNvSpPr>
          <p:nvPr/>
        </p:nvSpPr>
        <p:spPr bwMode="auto">
          <a:xfrm>
            <a:off x="4478338" y="3001963"/>
            <a:ext cx="401637" cy="352425"/>
          </a:xfrm>
          <a:custGeom>
            <a:avLst/>
            <a:gdLst/>
            <a:ahLst/>
            <a:cxnLst>
              <a:cxn ang="0">
                <a:pos x="220789" y="0"/>
              </a:cxn>
              <a:cxn ang="0">
                <a:pos x="158456" y="3886"/>
              </a:cxn>
              <a:cxn ang="0">
                <a:pos x="90322" y="20078"/>
              </a:cxn>
              <a:cxn ang="0">
                <a:pos x="67630" y="34943"/>
              </a:cxn>
              <a:cxn ang="0">
                <a:pos x="60210" y="40144"/>
              </a:cxn>
              <a:cxn ang="0">
                <a:pos x="49364" y="54799"/>
              </a:cxn>
              <a:cxn ang="0">
                <a:pos x="37980" y="69192"/>
              </a:cxn>
              <a:cxn ang="0">
                <a:pos x="27676" y="84114"/>
              </a:cxn>
              <a:cxn ang="0">
                <a:pos x="20065" y="100355"/>
              </a:cxn>
              <a:cxn ang="0">
                <a:pos x="0" y="160578"/>
              </a:cxn>
              <a:cxn ang="0">
                <a:pos x="2674" y="182273"/>
              </a:cxn>
              <a:cxn ang="0">
                <a:pos x="9115" y="225598"/>
              </a:cxn>
              <a:cxn ang="0">
                <a:pos x="18523" y="269029"/>
              </a:cxn>
              <a:cxn ang="0">
                <a:pos x="30098" y="291045"/>
              </a:cxn>
              <a:cxn ang="0">
                <a:pos x="60210" y="301078"/>
              </a:cxn>
              <a:cxn ang="0">
                <a:pos x="64732" y="309116"/>
              </a:cxn>
              <a:cxn ang="0">
                <a:pos x="97262" y="339056"/>
              </a:cxn>
              <a:cxn ang="0">
                <a:pos x="140500" y="351256"/>
              </a:cxn>
              <a:cxn ang="0">
                <a:pos x="175683" y="349260"/>
              </a:cxn>
              <a:cxn ang="0">
                <a:pos x="210902" y="347602"/>
              </a:cxn>
              <a:cxn ang="0">
                <a:pos x="281000" y="341223"/>
              </a:cxn>
              <a:cxn ang="0">
                <a:pos x="318960" y="330014"/>
              </a:cxn>
              <a:cxn ang="0">
                <a:pos x="345016" y="305430"/>
              </a:cxn>
              <a:cxn ang="0">
                <a:pos x="347372" y="297820"/>
              </a:cxn>
              <a:cxn ang="0">
                <a:pos x="351256" y="291045"/>
              </a:cxn>
              <a:cxn ang="0">
                <a:pos x="358238" y="285372"/>
              </a:cxn>
              <a:cxn ang="0">
                <a:pos x="366736" y="281311"/>
              </a:cxn>
              <a:cxn ang="0">
                <a:pos x="375022" y="277097"/>
              </a:cxn>
              <a:cxn ang="0">
                <a:pos x="395606" y="234137"/>
              </a:cxn>
              <a:cxn ang="0">
                <a:pos x="401434" y="210756"/>
              </a:cxn>
              <a:cxn ang="0">
                <a:pos x="399177" y="185635"/>
              </a:cxn>
              <a:cxn ang="0">
                <a:pos x="397084" y="160493"/>
              </a:cxn>
              <a:cxn ang="0">
                <a:pos x="391401" y="110401"/>
              </a:cxn>
              <a:cxn ang="0">
                <a:pos x="371143" y="61664"/>
              </a:cxn>
              <a:cxn ang="0">
                <a:pos x="338831" y="42541"/>
              </a:cxn>
              <a:cxn ang="0">
                <a:pos x="331190" y="40144"/>
              </a:cxn>
              <a:cxn ang="0">
                <a:pos x="316050" y="32712"/>
              </a:cxn>
              <a:cxn ang="0">
                <a:pos x="297657" y="23255"/>
              </a:cxn>
              <a:cxn ang="0">
                <a:pos x="278467" y="14714"/>
              </a:cxn>
              <a:cxn ang="0">
                <a:pos x="260934" y="10033"/>
              </a:cxn>
              <a:cxn ang="0">
                <a:pos x="250243" y="7297"/>
              </a:cxn>
              <a:cxn ang="0">
                <a:pos x="244043" y="3559"/>
              </a:cxn>
              <a:cxn ang="0">
                <a:pos x="236252" y="549"/>
              </a:cxn>
              <a:cxn ang="0">
                <a:pos x="220789" y="0"/>
              </a:cxn>
            </a:cxnLst>
            <a:rect l="0" t="0" r="r" b="b"/>
            <a:pathLst>
              <a:path w="401954" h="351789">
                <a:moveTo>
                  <a:pt x="220789" y="0"/>
                </a:moveTo>
                <a:lnTo>
                  <a:pt x="158456" y="3886"/>
                </a:lnTo>
                <a:lnTo>
                  <a:pt x="90322" y="20078"/>
                </a:lnTo>
                <a:lnTo>
                  <a:pt x="67630" y="34943"/>
                </a:lnTo>
                <a:lnTo>
                  <a:pt x="60210" y="40144"/>
                </a:lnTo>
                <a:lnTo>
                  <a:pt x="49364" y="54799"/>
                </a:lnTo>
                <a:lnTo>
                  <a:pt x="37980" y="69192"/>
                </a:lnTo>
                <a:lnTo>
                  <a:pt x="27676" y="84114"/>
                </a:lnTo>
                <a:lnTo>
                  <a:pt x="20065" y="100355"/>
                </a:lnTo>
                <a:lnTo>
                  <a:pt x="0" y="160578"/>
                </a:lnTo>
                <a:lnTo>
                  <a:pt x="2674" y="182273"/>
                </a:lnTo>
                <a:lnTo>
                  <a:pt x="9115" y="225598"/>
                </a:lnTo>
                <a:lnTo>
                  <a:pt x="18523" y="269029"/>
                </a:lnTo>
                <a:lnTo>
                  <a:pt x="30098" y="291045"/>
                </a:lnTo>
                <a:lnTo>
                  <a:pt x="60210" y="301078"/>
                </a:lnTo>
                <a:lnTo>
                  <a:pt x="64732" y="309116"/>
                </a:lnTo>
                <a:lnTo>
                  <a:pt x="97262" y="339056"/>
                </a:lnTo>
                <a:lnTo>
                  <a:pt x="140500" y="351256"/>
                </a:lnTo>
                <a:lnTo>
                  <a:pt x="175683" y="349260"/>
                </a:lnTo>
                <a:lnTo>
                  <a:pt x="210902" y="347602"/>
                </a:lnTo>
                <a:lnTo>
                  <a:pt x="281000" y="341223"/>
                </a:lnTo>
                <a:lnTo>
                  <a:pt x="318960" y="330014"/>
                </a:lnTo>
                <a:lnTo>
                  <a:pt x="345016" y="305430"/>
                </a:lnTo>
                <a:lnTo>
                  <a:pt x="347372" y="297820"/>
                </a:lnTo>
                <a:lnTo>
                  <a:pt x="351256" y="291045"/>
                </a:lnTo>
                <a:lnTo>
                  <a:pt x="358238" y="285372"/>
                </a:lnTo>
                <a:lnTo>
                  <a:pt x="366736" y="281311"/>
                </a:lnTo>
                <a:lnTo>
                  <a:pt x="375022" y="277097"/>
                </a:lnTo>
                <a:lnTo>
                  <a:pt x="395606" y="234137"/>
                </a:lnTo>
                <a:lnTo>
                  <a:pt x="401434" y="210756"/>
                </a:lnTo>
                <a:lnTo>
                  <a:pt x="399177" y="185635"/>
                </a:lnTo>
                <a:lnTo>
                  <a:pt x="397084" y="160493"/>
                </a:lnTo>
                <a:lnTo>
                  <a:pt x="391401" y="110401"/>
                </a:lnTo>
                <a:lnTo>
                  <a:pt x="371143" y="61664"/>
                </a:lnTo>
                <a:lnTo>
                  <a:pt x="338831" y="42541"/>
                </a:lnTo>
                <a:lnTo>
                  <a:pt x="331190" y="40144"/>
                </a:lnTo>
                <a:lnTo>
                  <a:pt x="316050" y="32712"/>
                </a:lnTo>
                <a:lnTo>
                  <a:pt x="297657" y="23255"/>
                </a:lnTo>
                <a:lnTo>
                  <a:pt x="278467" y="14714"/>
                </a:lnTo>
                <a:lnTo>
                  <a:pt x="260934" y="10033"/>
                </a:lnTo>
                <a:lnTo>
                  <a:pt x="250243" y="7297"/>
                </a:lnTo>
                <a:lnTo>
                  <a:pt x="244043" y="3559"/>
                </a:lnTo>
                <a:lnTo>
                  <a:pt x="236252" y="549"/>
                </a:lnTo>
                <a:lnTo>
                  <a:pt x="220789" y="0"/>
                </a:lnTo>
                <a:close/>
              </a:path>
            </a:pathLst>
          </a:custGeom>
          <a:noFill/>
          <a:ln w="19049">
            <a:solidFill>
              <a:srgbClr val="00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21521" name="object 18"/>
          <p:cNvSpPr>
            <a:spLocks/>
          </p:cNvSpPr>
          <p:nvPr/>
        </p:nvSpPr>
        <p:spPr bwMode="auto">
          <a:xfrm>
            <a:off x="4367213" y="3273425"/>
            <a:ext cx="111125" cy="109538"/>
          </a:xfrm>
          <a:custGeom>
            <a:avLst/>
            <a:gdLst/>
            <a:ahLst/>
            <a:cxnLst>
              <a:cxn ang="0">
                <a:pos x="110207" y="0"/>
              </a:cxn>
              <a:cxn ang="0">
                <a:pos x="49996" y="40144"/>
              </a:cxn>
              <a:cxn ang="0">
                <a:pos x="19885" y="60210"/>
              </a:cxn>
              <a:cxn ang="0">
                <a:pos x="5930" y="79041"/>
              </a:cxn>
              <a:cxn ang="0">
                <a:pos x="0" y="87358"/>
              </a:cxn>
              <a:cxn ang="0">
                <a:pos x="1504" y="94648"/>
              </a:cxn>
              <a:cxn ang="0">
                <a:pos x="9852" y="110401"/>
              </a:cxn>
            </a:cxnLst>
            <a:rect l="0" t="0" r="r" b="b"/>
            <a:pathLst>
              <a:path w="110489" h="110489">
                <a:moveTo>
                  <a:pt x="110207" y="0"/>
                </a:moveTo>
                <a:lnTo>
                  <a:pt x="49996" y="40144"/>
                </a:lnTo>
                <a:lnTo>
                  <a:pt x="19885" y="60210"/>
                </a:lnTo>
                <a:lnTo>
                  <a:pt x="5930" y="79041"/>
                </a:lnTo>
                <a:lnTo>
                  <a:pt x="0" y="87358"/>
                </a:lnTo>
                <a:lnTo>
                  <a:pt x="1504" y="94648"/>
                </a:lnTo>
                <a:lnTo>
                  <a:pt x="9852" y="110401"/>
                </a:lnTo>
              </a:path>
            </a:pathLst>
          </a:custGeom>
          <a:noFill/>
          <a:ln w="19050">
            <a:solidFill>
              <a:srgbClr val="00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21522" name="object 19"/>
          <p:cNvSpPr>
            <a:spLocks/>
          </p:cNvSpPr>
          <p:nvPr/>
        </p:nvSpPr>
        <p:spPr bwMode="auto">
          <a:xfrm>
            <a:off x="4598988" y="3352800"/>
            <a:ext cx="90487" cy="161925"/>
          </a:xfrm>
          <a:custGeom>
            <a:avLst/>
            <a:gdLst/>
            <a:ahLst/>
            <a:cxnLst>
              <a:cxn ang="0">
                <a:pos x="60210" y="0"/>
              </a:cxn>
              <a:cxn ang="0">
                <a:pos x="20065" y="60210"/>
              </a:cxn>
              <a:cxn ang="0">
                <a:pos x="0" y="90322"/>
              </a:cxn>
              <a:cxn ang="0">
                <a:pos x="60210" y="130467"/>
              </a:cxn>
              <a:cxn ang="0">
                <a:pos x="78792" y="141317"/>
              </a:cxn>
              <a:cxn ang="0">
                <a:pos x="87601" y="145461"/>
              </a:cxn>
              <a:cxn ang="0">
                <a:pos x="90243" y="149635"/>
              </a:cxn>
              <a:cxn ang="0">
                <a:pos x="90322" y="160578"/>
              </a:cxn>
            </a:cxnLst>
            <a:rect l="0" t="0" r="r" b="b"/>
            <a:pathLst>
              <a:path w="90804" h="160654">
                <a:moveTo>
                  <a:pt x="60210" y="0"/>
                </a:moveTo>
                <a:lnTo>
                  <a:pt x="20065" y="60210"/>
                </a:lnTo>
                <a:lnTo>
                  <a:pt x="0" y="90322"/>
                </a:lnTo>
                <a:lnTo>
                  <a:pt x="60210" y="130467"/>
                </a:lnTo>
                <a:lnTo>
                  <a:pt x="78792" y="141317"/>
                </a:lnTo>
                <a:lnTo>
                  <a:pt x="87601" y="145461"/>
                </a:lnTo>
                <a:lnTo>
                  <a:pt x="90243" y="149635"/>
                </a:lnTo>
                <a:lnTo>
                  <a:pt x="90322" y="160578"/>
                </a:lnTo>
              </a:path>
            </a:pathLst>
          </a:custGeom>
          <a:noFill/>
          <a:ln w="19050">
            <a:solidFill>
              <a:srgbClr val="00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21523" name="object 20"/>
          <p:cNvSpPr>
            <a:spLocks/>
          </p:cNvSpPr>
          <p:nvPr/>
        </p:nvSpPr>
        <p:spPr bwMode="auto">
          <a:xfrm>
            <a:off x="4810125" y="3343275"/>
            <a:ext cx="90488" cy="9048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47629" y="18873"/>
              </a:cxn>
              <a:cxn ang="0">
                <a:pos x="67618" y="52677"/>
              </a:cxn>
              <a:cxn ang="0">
                <a:pos x="70256" y="60210"/>
              </a:cxn>
              <a:cxn ang="0">
                <a:pos x="75663" y="69469"/>
              </a:cxn>
              <a:cxn ang="0">
                <a:pos x="82308" y="79314"/>
              </a:cxn>
              <a:cxn ang="0">
                <a:pos x="87944" y="87135"/>
              </a:cxn>
              <a:cxn ang="0">
                <a:pos x="90322" y="90322"/>
              </a:cxn>
            </a:cxnLst>
            <a:rect l="0" t="0" r="r" b="b"/>
            <a:pathLst>
              <a:path w="90804" h="90804">
                <a:moveTo>
                  <a:pt x="0" y="0"/>
                </a:moveTo>
                <a:lnTo>
                  <a:pt x="47629" y="18873"/>
                </a:lnTo>
                <a:lnTo>
                  <a:pt x="67618" y="52677"/>
                </a:lnTo>
                <a:lnTo>
                  <a:pt x="70256" y="60210"/>
                </a:lnTo>
                <a:lnTo>
                  <a:pt x="75663" y="69469"/>
                </a:lnTo>
                <a:lnTo>
                  <a:pt x="82308" y="79314"/>
                </a:lnTo>
                <a:lnTo>
                  <a:pt x="87944" y="87135"/>
                </a:lnTo>
                <a:lnTo>
                  <a:pt x="90322" y="90322"/>
                </a:lnTo>
              </a:path>
            </a:pathLst>
          </a:custGeom>
          <a:noFill/>
          <a:ln w="19050">
            <a:solidFill>
              <a:srgbClr val="00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21524" name="object 21"/>
          <p:cNvSpPr>
            <a:spLocks/>
          </p:cNvSpPr>
          <p:nvPr/>
        </p:nvSpPr>
        <p:spPr bwMode="auto">
          <a:xfrm>
            <a:off x="4838700" y="3162300"/>
            <a:ext cx="152400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50545" y="0"/>
              </a:cxn>
            </a:cxnLst>
            <a:rect l="0" t="0" r="r" b="b"/>
            <a:pathLst>
              <a:path w="151129">
                <a:moveTo>
                  <a:pt x="0" y="0"/>
                </a:moveTo>
                <a:lnTo>
                  <a:pt x="150545" y="0"/>
                </a:lnTo>
              </a:path>
            </a:pathLst>
          </a:custGeom>
          <a:noFill/>
          <a:ln w="19050">
            <a:solidFill>
              <a:srgbClr val="00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21525" name="object 22"/>
          <p:cNvSpPr>
            <a:spLocks/>
          </p:cNvSpPr>
          <p:nvPr/>
        </p:nvSpPr>
        <p:spPr bwMode="auto">
          <a:xfrm>
            <a:off x="4648200" y="3201988"/>
            <a:ext cx="101600" cy="31750"/>
          </a:xfrm>
          <a:custGeom>
            <a:avLst/>
            <a:gdLst/>
            <a:ahLst/>
            <a:cxnLst>
              <a:cxn ang="0">
                <a:pos x="100355" y="0"/>
              </a:cxn>
              <a:cxn ang="0">
                <a:pos x="92748" y="2312"/>
              </a:cxn>
              <a:cxn ang="0">
                <a:pos x="85085" y="4497"/>
              </a:cxn>
              <a:cxn ang="0">
                <a:pos x="77529" y="6941"/>
              </a:cxn>
              <a:cxn ang="0">
                <a:pos x="70243" y="10033"/>
              </a:cxn>
              <a:cxn ang="0">
                <a:pos x="62663" y="15168"/>
              </a:cxn>
              <a:cxn ang="0">
                <a:pos x="55608" y="21353"/>
              </a:cxn>
              <a:cxn ang="0">
                <a:pos x="48346" y="26897"/>
              </a:cxn>
              <a:cxn ang="0">
                <a:pos x="40144" y="30111"/>
              </a:cxn>
              <a:cxn ang="0">
                <a:pos x="32478" y="29638"/>
              </a:cxn>
              <a:cxn ang="0">
                <a:pos x="25022" y="26708"/>
              </a:cxn>
              <a:cxn ang="0">
                <a:pos x="17599" y="22967"/>
              </a:cxn>
              <a:cxn ang="0">
                <a:pos x="10032" y="20066"/>
              </a:cxn>
              <a:cxn ang="0">
                <a:pos x="6781" y="19265"/>
              </a:cxn>
              <a:cxn ang="0">
                <a:pos x="3340" y="20066"/>
              </a:cxn>
              <a:cxn ang="0">
                <a:pos x="0" y="20066"/>
              </a:cxn>
            </a:cxnLst>
            <a:rect l="0" t="0" r="r" b="b"/>
            <a:pathLst>
              <a:path w="100964" h="30480">
                <a:moveTo>
                  <a:pt x="100355" y="0"/>
                </a:moveTo>
                <a:lnTo>
                  <a:pt x="92748" y="2312"/>
                </a:lnTo>
                <a:lnTo>
                  <a:pt x="85085" y="4497"/>
                </a:lnTo>
                <a:lnTo>
                  <a:pt x="77529" y="6941"/>
                </a:lnTo>
                <a:lnTo>
                  <a:pt x="70243" y="10033"/>
                </a:lnTo>
                <a:lnTo>
                  <a:pt x="62663" y="15168"/>
                </a:lnTo>
                <a:lnTo>
                  <a:pt x="55608" y="21353"/>
                </a:lnTo>
                <a:lnTo>
                  <a:pt x="48346" y="26897"/>
                </a:lnTo>
                <a:lnTo>
                  <a:pt x="40144" y="30111"/>
                </a:lnTo>
                <a:lnTo>
                  <a:pt x="32478" y="29638"/>
                </a:lnTo>
                <a:lnTo>
                  <a:pt x="25022" y="26708"/>
                </a:lnTo>
                <a:lnTo>
                  <a:pt x="17599" y="22967"/>
                </a:lnTo>
                <a:lnTo>
                  <a:pt x="10032" y="20066"/>
                </a:lnTo>
                <a:lnTo>
                  <a:pt x="6781" y="19265"/>
                </a:lnTo>
                <a:lnTo>
                  <a:pt x="3340" y="20066"/>
                </a:lnTo>
                <a:lnTo>
                  <a:pt x="0" y="20066"/>
                </a:lnTo>
              </a:path>
            </a:pathLst>
          </a:custGeom>
          <a:noFill/>
          <a:ln w="19049">
            <a:solidFill>
              <a:srgbClr val="00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21526" name="object 23"/>
          <p:cNvSpPr>
            <a:spLocks/>
          </p:cNvSpPr>
          <p:nvPr/>
        </p:nvSpPr>
        <p:spPr bwMode="auto">
          <a:xfrm>
            <a:off x="4195763" y="4270375"/>
            <a:ext cx="393700" cy="392113"/>
          </a:xfrm>
          <a:custGeom>
            <a:avLst/>
            <a:gdLst/>
            <a:ahLst/>
            <a:cxnLst>
              <a:cxn ang="0">
                <a:pos x="125564" y="30929"/>
              </a:cxn>
              <a:cxn ang="0">
                <a:pos x="112719" y="35238"/>
              </a:cxn>
              <a:cxn ang="0">
                <a:pos x="99679" y="39073"/>
              </a:cxn>
              <a:cxn ang="0">
                <a:pos x="87024" y="43855"/>
              </a:cxn>
              <a:cxn ang="0">
                <a:pos x="75336" y="51007"/>
              </a:cxn>
              <a:cxn ang="0">
                <a:pos x="25107" y="91139"/>
              </a:cxn>
              <a:cxn ang="0">
                <a:pos x="8369" y="151363"/>
              </a:cxn>
              <a:cxn ang="0">
                <a:pos x="0" y="181475"/>
              </a:cxn>
              <a:cxn ang="0">
                <a:pos x="1943" y="199069"/>
              </a:cxn>
              <a:cxn ang="0">
                <a:pos x="3784" y="216682"/>
              </a:cxn>
              <a:cxn ang="0">
                <a:pos x="5825" y="234253"/>
              </a:cxn>
              <a:cxn ang="0">
                <a:pos x="8369" y="251718"/>
              </a:cxn>
              <a:cxn ang="0">
                <a:pos x="9528" y="259749"/>
              </a:cxn>
              <a:cxn ang="0">
                <a:pos x="10863" y="267860"/>
              </a:cxn>
              <a:cxn ang="0">
                <a:pos x="40914" y="303279"/>
              </a:cxn>
              <a:cxn ang="0">
                <a:pos x="54059" y="312453"/>
              </a:cxn>
              <a:cxn ang="0">
                <a:pos x="66967" y="321975"/>
              </a:cxn>
              <a:cxn ang="0">
                <a:pos x="92075" y="342041"/>
              </a:cxn>
              <a:cxn ang="0">
                <a:pos x="98193" y="347464"/>
              </a:cxn>
              <a:cxn ang="0">
                <a:pos x="104197" y="353156"/>
              </a:cxn>
              <a:cxn ang="0">
                <a:pos x="110420" y="358311"/>
              </a:cxn>
              <a:cxn ang="0">
                <a:pos x="117195" y="362119"/>
              </a:cxn>
              <a:cxn ang="0">
                <a:pos x="167424" y="382185"/>
              </a:cxn>
              <a:cxn ang="0">
                <a:pos x="192532" y="392231"/>
              </a:cxn>
              <a:cxn ang="0">
                <a:pos x="217797" y="390763"/>
              </a:cxn>
              <a:cxn ang="0">
                <a:pos x="243168" y="389994"/>
              </a:cxn>
              <a:cxn ang="0">
                <a:pos x="268332" y="387832"/>
              </a:cxn>
              <a:cxn ang="0">
                <a:pos x="309005" y="373191"/>
              </a:cxn>
              <a:cxn ang="0">
                <a:pos x="338083" y="347406"/>
              </a:cxn>
              <a:cxn ang="0">
                <a:pos x="352252" y="327386"/>
              </a:cxn>
              <a:cxn ang="0">
                <a:pos x="361749" y="312993"/>
              </a:cxn>
              <a:cxn ang="0">
                <a:pos x="370347" y="298071"/>
              </a:cxn>
              <a:cxn ang="0">
                <a:pos x="376694" y="281830"/>
              </a:cxn>
              <a:cxn ang="0">
                <a:pos x="393433" y="221619"/>
              </a:cxn>
              <a:cxn ang="0">
                <a:pos x="392249" y="193447"/>
              </a:cxn>
              <a:cxn ang="0">
                <a:pos x="383710" y="127000"/>
              </a:cxn>
              <a:cxn ang="0">
                <a:pos x="356317" y="94938"/>
              </a:cxn>
              <a:cxn ang="0">
                <a:pos x="349690" y="93193"/>
              </a:cxn>
              <a:cxn ang="0">
                <a:pos x="343204" y="91139"/>
              </a:cxn>
              <a:cxn ang="0">
                <a:pos x="330445" y="66867"/>
              </a:cxn>
              <a:cxn ang="0">
                <a:pos x="326858" y="61129"/>
              </a:cxn>
              <a:cxn ang="0">
                <a:pos x="320982" y="60364"/>
              </a:cxn>
              <a:cxn ang="0">
                <a:pos x="301358" y="51007"/>
              </a:cxn>
              <a:cxn ang="0">
                <a:pos x="294927" y="46282"/>
              </a:cxn>
              <a:cxn ang="0">
                <a:pos x="288869" y="40782"/>
              </a:cxn>
              <a:cxn ang="0">
                <a:pos x="282775" y="35375"/>
              </a:cxn>
              <a:cxn ang="0">
                <a:pos x="276237" y="30929"/>
              </a:cxn>
              <a:cxn ang="0">
                <a:pos x="263940" y="25106"/>
              </a:cxn>
              <a:cxn ang="0">
                <a:pos x="251356" y="20177"/>
              </a:cxn>
              <a:cxn ang="0">
                <a:pos x="238656" y="15607"/>
              </a:cxn>
              <a:cxn ang="0">
                <a:pos x="226009" y="10863"/>
              </a:cxn>
              <a:cxn ang="0">
                <a:pos x="200901" y="817"/>
              </a:cxn>
              <a:cxn ang="0">
                <a:pos x="147951" y="2766"/>
              </a:cxn>
              <a:cxn ang="0">
                <a:pos x="124537" y="0"/>
              </a:cxn>
              <a:cxn ang="0">
                <a:pos x="120471" y="5169"/>
              </a:cxn>
              <a:cxn ang="0">
                <a:pos x="125564" y="30929"/>
              </a:cxn>
            </a:cxnLst>
            <a:rect l="0" t="0" r="r" b="b"/>
            <a:pathLst>
              <a:path w="393700" h="392429">
                <a:moveTo>
                  <a:pt x="125564" y="30929"/>
                </a:moveTo>
                <a:lnTo>
                  <a:pt x="112719" y="35238"/>
                </a:lnTo>
                <a:lnTo>
                  <a:pt x="99679" y="39073"/>
                </a:lnTo>
                <a:lnTo>
                  <a:pt x="87024" y="43855"/>
                </a:lnTo>
                <a:lnTo>
                  <a:pt x="75336" y="51007"/>
                </a:lnTo>
                <a:lnTo>
                  <a:pt x="25107" y="91139"/>
                </a:lnTo>
                <a:lnTo>
                  <a:pt x="8369" y="151363"/>
                </a:lnTo>
                <a:lnTo>
                  <a:pt x="0" y="181475"/>
                </a:lnTo>
                <a:lnTo>
                  <a:pt x="1943" y="199069"/>
                </a:lnTo>
                <a:lnTo>
                  <a:pt x="3784" y="216682"/>
                </a:lnTo>
                <a:lnTo>
                  <a:pt x="5825" y="234253"/>
                </a:lnTo>
                <a:lnTo>
                  <a:pt x="8369" y="251718"/>
                </a:lnTo>
                <a:lnTo>
                  <a:pt x="9528" y="259749"/>
                </a:lnTo>
                <a:lnTo>
                  <a:pt x="10863" y="267860"/>
                </a:lnTo>
                <a:lnTo>
                  <a:pt x="40914" y="303279"/>
                </a:lnTo>
                <a:lnTo>
                  <a:pt x="54059" y="312453"/>
                </a:lnTo>
                <a:lnTo>
                  <a:pt x="66967" y="321975"/>
                </a:lnTo>
                <a:lnTo>
                  <a:pt x="92075" y="342041"/>
                </a:lnTo>
                <a:lnTo>
                  <a:pt x="98193" y="347464"/>
                </a:lnTo>
                <a:lnTo>
                  <a:pt x="104197" y="353156"/>
                </a:lnTo>
                <a:lnTo>
                  <a:pt x="110420" y="358311"/>
                </a:lnTo>
                <a:lnTo>
                  <a:pt x="117195" y="362119"/>
                </a:lnTo>
                <a:lnTo>
                  <a:pt x="167424" y="382185"/>
                </a:lnTo>
                <a:lnTo>
                  <a:pt x="192532" y="392231"/>
                </a:lnTo>
                <a:lnTo>
                  <a:pt x="217797" y="390763"/>
                </a:lnTo>
                <a:lnTo>
                  <a:pt x="243168" y="389994"/>
                </a:lnTo>
                <a:lnTo>
                  <a:pt x="268332" y="387832"/>
                </a:lnTo>
                <a:lnTo>
                  <a:pt x="309005" y="373191"/>
                </a:lnTo>
                <a:lnTo>
                  <a:pt x="338083" y="347406"/>
                </a:lnTo>
                <a:lnTo>
                  <a:pt x="352252" y="327386"/>
                </a:lnTo>
                <a:lnTo>
                  <a:pt x="361749" y="312993"/>
                </a:lnTo>
                <a:lnTo>
                  <a:pt x="370347" y="298071"/>
                </a:lnTo>
                <a:lnTo>
                  <a:pt x="376694" y="281830"/>
                </a:lnTo>
                <a:lnTo>
                  <a:pt x="393433" y="221619"/>
                </a:lnTo>
                <a:lnTo>
                  <a:pt x="392249" y="193447"/>
                </a:lnTo>
                <a:lnTo>
                  <a:pt x="383710" y="127000"/>
                </a:lnTo>
                <a:lnTo>
                  <a:pt x="356317" y="94938"/>
                </a:lnTo>
                <a:lnTo>
                  <a:pt x="349690" y="93193"/>
                </a:lnTo>
                <a:lnTo>
                  <a:pt x="343204" y="91139"/>
                </a:lnTo>
                <a:lnTo>
                  <a:pt x="330445" y="66867"/>
                </a:lnTo>
                <a:lnTo>
                  <a:pt x="326858" y="61129"/>
                </a:lnTo>
                <a:lnTo>
                  <a:pt x="320982" y="60364"/>
                </a:lnTo>
                <a:lnTo>
                  <a:pt x="301358" y="51007"/>
                </a:lnTo>
                <a:lnTo>
                  <a:pt x="294927" y="46282"/>
                </a:lnTo>
                <a:lnTo>
                  <a:pt x="288869" y="40782"/>
                </a:lnTo>
                <a:lnTo>
                  <a:pt x="282775" y="35375"/>
                </a:lnTo>
                <a:lnTo>
                  <a:pt x="276237" y="30929"/>
                </a:lnTo>
                <a:lnTo>
                  <a:pt x="263940" y="25106"/>
                </a:lnTo>
                <a:lnTo>
                  <a:pt x="251356" y="20177"/>
                </a:lnTo>
                <a:lnTo>
                  <a:pt x="238656" y="15607"/>
                </a:lnTo>
                <a:lnTo>
                  <a:pt x="226009" y="10863"/>
                </a:lnTo>
                <a:lnTo>
                  <a:pt x="200901" y="817"/>
                </a:lnTo>
                <a:lnTo>
                  <a:pt x="147951" y="2766"/>
                </a:lnTo>
                <a:lnTo>
                  <a:pt x="124537" y="0"/>
                </a:lnTo>
                <a:lnTo>
                  <a:pt x="120471" y="5169"/>
                </a:lnTo>
                <a:lnTo>
                  <a:pt x="125564" y="30929"/>
                </a:lnTo>
                <a:close/>
              </a:path>
            </a:pathLst>
          </a:custGeom>
          <a:noFill/>
          <a:ln w="19050">
            <a:solidFill>
              <a:srgbClr val="00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21527" name="object 24"/>
          <p:cNvSpPr>
            <a:spLocks/>
          </p:cNvSpPr>
          <p:nvPr/>
        </p:nvSpPr>
        <p:spPr bwMode="auto">
          <a:xfrm>
            <a:off x="4025900" y="4370388"/>
            <a:ext cx="160338" cy="92075"/>
          </a:xfrm>
          <a:custGeom>
            <a:avLst/>
            <a:gdLst/>
            <a:ahLst/>
            <a:cxnLst>
              <a:cxn ang="0">
                <a:pos x="160578" y="90322"/>
              </a:cxn>
              <a:cxn ang="0">
                <a:pos x="147866" y="88338"/>
              </a:cxn>
              <a:cxn ang="0">
                <a:pos x="135042" y="86701"/>
              </a:cxn>
              <a:cxn ang="0">
                <a:pos x="122441" y="84366"/>
              </a:cxn>
              <a:cxn ang="0">
                <a:pos x="78455" y="62869"/>
              </a:cxn>
              <a:cxn ang="0">
                <a:pos x="32012" y="21243"/>
              </a:cxn>
              <a:cxn ang="0">
                <a:pos x="24103" y="12942"/>
              </a:cxn>
              <a:cxn ang="0">
                <a:pos x="16686" y="8206"/>
              </a:cxn>
              <a:cxn ang="0">
                <a:pos x="0" y="0"/>
              </a:cxn>
            </a:cxnLst>
            <a:rect l="0" t="0" r="r" b="b"/>
            <a:pathLst>
              <a:path w="160654" h="90804">
                <a:moveTo>
                  <a:pt x="160578" y="90322"/>
                </a:moveTo>
                <a:lnTo>
                  <a:pt x="147866" y="88338"/>
                </a:lnTo>
                <a:lnTo>
                  <a:pt x="135042" y="86701"/>
                </a:lnTo>
                <a:lnTo>
                  <a:pt x="122441" y="84366"/>
                </a:lnTo>
                <a:lnTo>
                  <a:pt x="78455" y="62869"/>
                </a:lnTo>
                <a:lnTo>
                  <a:pt x="32012" y="21243"/>
                </a:lnTo>
                <a:lnTo>
                  <a:pt x="24103" y="12942"/>
                </a:lnTo>
                <a:lnTo>
                  <a:pt x="16686" y="8206"/>
                </a:lnTo>
                <a:lnTo>
                  <a:pt x="0" y="0"/>
                </a:lnTo>
              </a:path>
            </a:pathLst>
          </a:custGeom>
          <a:noFill/>
          <a:ln w="19050">
            <a:solidFill>
              <a:srgbClr val="00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21528" name="object 25"/>
          <p:cNvSpPr>
            <a:spLocks/>
          </p:cNvSpPr>
          <p:nvPr/>
        </p:nvSpPr>
        <p:spPr bwMode="auto">
          <a:xfrm>
            <a:off x="4597400" y="4321175"/>
            <a:ext cx="141288" cy="120650"/>
          </a:xfrm>
          <a:custGeom>
            <a:avLst/>
            <a:gdLst/>
            <a:ahLst/>
            <a:cxnLst>
              <a:cxn ang="0">
                <a:pos x="0" y="120434"/>
              </a:cxn>
              <a:cxn ang="0">
                <a:pos x="60210" y="80289"/>
              </a:cxn>
              <a:cxn ang="0">
                <a:pos x="90322" y="60223"/>
              </a:cxn>
              <a:cxn ang="0">
                <a:pos x="92375" y="52441"/>
              </a:cxn>
              <a:cxn ang="0">
                <a:pos x="114620" y="19253"/>
              </a:cxn>
              <a:cxn ang="0">
                <a:pos x="122751" y="14899"/>
              </a:cxn>
              <a:cxn ang="0">
                <a:pos x="130467" y="10033"/>
              </a:cxn>
              <a:cxn ang="0">
                <a:pos x="134251" y="7200"/>
              </a:cxn>
              <a:cxn ang="0">
                <a:pos x="137160" y="3352"/>
              </a:cxn>
              <a:cxn ang="0">
                <a:pos x="140500" y="0"/>
              </a:cxn>
            </a:cxnLst>
            <a:rect l="0" t="0" r="r" b="b"/>
            <a:pathLst>
              <a:path w="140970" h="120650">
                <a:moveTo>
                  <a:pt x="0" y="120434"/>
                </a:moveTo>
                <a:lnTo>
                  <a:pt x="60210" y="80289"/>
                </a:lnTo>
                <a:lnTo>
                  <a:pt x="90322" y="60223"/>
                </a:lnTo>
                <a:lnTo>
                  <a:pt x="92375" y="52441"/>
                </a:lnTo>
                <a:lnTo>
                  <a:pt x="114620" y="19253"/>
                </a:lnTo>
                <a:lnTo>
                  <a:pt x="122751" y="14899"/>
                </a:lnTo>
                <a:lnTo>
                  <a:pt x="130467" y="10033"/>
                </a:lnTo>
                <a:lnTo>
                  <a:pt x="134251" y="7200"/>
                </a:lnTo>
                <a:lnTo>
                  <a:pt x="137160" y="3352"/>
                </a:lnTo>
                <a:lnTo>
                  <a:pt x="140500" y="0"/>
                </a:lnTo>
              </a:path>
            </a:pathLst>
          </a:custGeom>
          <a:noFill/>
          <a:ln w="19050">
            <a:solidFill>
              <a:srgbClr val="00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21529" name="object 26"/>
          <p:cNvSpPr>
            <a:spLocks/>
          </p:cNvSpPr>
          <p:nvPr/>
        </p:nvSpPr>
        <p:spPr bwMode="auto">
          <a:xfrm>
            <a:off x="4346575" y="4662488"/>
            <a:ext cx="41275" cy="211137"/>
          </a:xfrm>
          <a:custGeom>
            <a:avLst/>
            <a:gdLst/>
            <a:ahLst/>
            <a:cxnLst>
              <a:cxn ang="0">
                <a:pos x="20078" y="0"/>
              </a:cxn>
              <a:cxn ang="0">
                <a:pos x="22732" y="7485"/>
              </a:cxn>
              <a:cxn ang="0">
                <a:pos x="25485" y="14946"/>
              </a:cxn>
              <a:cxn ang="0">
                <a:pos x="28043" y="22461"/>
              </a:cxn>
              <a:cxn ang="0">
                <a:pos x="30111" y="30111"/>
              </a:cxn>
              <a:cxn ang="0">
                <a:pos x="37953" y="72337"/>
              </a:cxn>
              <a:cxn ang="0">
                <a:pos x="41756" y="115231"/>
              </a:cxn>
              <a:cxn ang="0">
                <a:pos x="39736" y="158218"/>
              </a:cxn>
              <a:cxn ang="0">
                <a:pos x="30111" y="200723"/>
              </a:cxn>
              <a:cxn ang="0">
                <a:pos x="23997" y="206523"/>
              </a:cxn>
              <a:cxn ang="0">
                <a:pos x="13803" y="209502"/>
              </a:cxn>
              <a:cxn ang="0">
                <a:pos x="4235" y="210599"/>
              </a:cxn>
              <a:cxn ang="0">
                <a:pos x="0" y="210756"/>
              </a:cxn>
            </a:cxnLst>
            <a:rect l="0" t="0" r="r" b="b"/>
            <a:pathLst>
              <a:path w="41910" h="210820">
                <a:moveTo>
                  <a:pt x="20078" y="0"/>
                </a:moveTo>
                <a:lnTo>
                  <a:pt x="22732" y="7485"/>
                </a:lnTo>
                <a:lnTo>
                  <a:pt x="25485" y="14946"/>
                </a:lnTo>
                <a:lnTo>
                  <a:pt x="28043" y="22461"/>
                </a:lnTo>
                <a:lnTo>
                  <a:pt x="30111" y="30111"/>
                </a:lnTo>
                <a:lnTo>
                  <a:pt x="37953" y="72337"/>
                </a:lnTo>
                <a:lnTo>
                  <a:pt x="41756" y="115231"/>
                </a:lnTo>
                <a:lnTo>
                  <a:pt x="39736" y="158218"/>
                </a:lnTo>
                <a:lnTo>
                  <a:pt x="30111" y="200723"/>
                </a:lnTo>
                <a:lnTo>
                  <a:pt x="23997" y="206523"/>
                </a:lnTo>
                <a:lnTo>
                  <a:pt x="13803" y="209502"/>
                </a:lnTo>
                <a:lnTo>
                  <a:pt x="4235" y="210599"/>
                </a:lnTo>
                <a:lnTo>
                  <a:pt x="0" y="210756"/>
                </a:lnTo>
              </a:path>
            </a:pathLst>
          </a:custGeom>
          <a:noFill/>
          <a:ln w="19050">
            <a:solidFill>
              <a:srgbClr val="00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21530" name="object 27"/>
          <p:cNvSpPr>
            <a:spLocks/>
          </p:cNvSpPr>
          <p:nvPr/>
        </p:nvSpPr>
        <p:spPr bwMode="auto">
          <a:xfrm>
            <a:off x="4487863" y="4672013"/>
            <a:ext cx="69850" cy="1968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457" y="12555"/>
              </a:cxn>
              <a:cxn ang="0">
                <a:pos x="4883" y="25117"/>
              </a:cxn>
              <a:cxn ang="0">
                <a:pos x="7375" y="37665"/>
              </a:cxn>
              <a:cxn ang="0">
                <a:pos x="10033" y="50177"/>
              </a:cxn>
              <a:cxn ang="0">
                <a:pos x="12591" y="60209"/>
              </a:cxn>
              <a:cxn ang="0">
                <a:pos x="15444" y="70178"/>
              </a:cxn>
              <a:cxn ang="0">
                <a:pos x="18100" y="80183"/>
              </a:cxn>
              <a:cxn ang="0">
                <a:pos x="20066" y="90322"/>
              </a:cxn>
              <a:cxn ang="0">
                <a:pos x="21530" y="115818"/>
              </a:cxn>
              <a:cxn ang="0">
                <a:pos x="21235" y="141711"/>
              </a:cxn>
              <a:cxn ang="0">
                <a:pos x="22868" y="167001"/>
              </a:cxn>
              <a:cxn ang="0">
                <a:pos x="30111" y="190690"/>
              </a:cxn>
              <a:cxn ang="0">
                <a:pos x="37025" y="195737"/>
              </a:cxn>
              <a:cxn ang="0">
                <a:pos x="47407" y="195176"/>
              </a:cxn>
              <a:cxn ang="0">
                <a:pos x="59177" y="192372"/>
              </a:cxn>
              <a:cxn ang="0">
                <a:pos x="70256" y="190690"/>
              </a:cxn>
            </a:cxnLst>
            <a:rect l="0" t="0" r="r" b="b"/>
            <a:pathLst>
              <a:path w="70485" h="196214">
                <a:moveTo>
                  <a:pt x="0" y="0"/>
                </a:moveTo>
                <a:lnTo>
                  <a:pt x="2457" y="12555"/>
                </a:lnTo>
                <a:lnTo>
                  <a:pt x="4883" y="25117"/>
                </a:lnTo>
                <a:lnTo>
                  <a:pt x="7375" y="37665"/>
                </a:lnTo>
                <a:lnTo>
                  <a:pt x="10033" y="50177"/>
                </a:lnTo>
                <a:lnTo>
                  <a:pt x="12591" y="60209"/>
                </a:lnTo>
                <a:lnTo>
                  <a:pt x="15444" y="70178"/>
                </a:lnTo>
                <a:lnTo>
                  <a:pt x="18100" y="80183"/>
                </a:lnTo>
                <a:lnTo>
                  <a:pt x="20066" y="90322"/>
                </a:lnTo>
                <a:lnTo>
                  <a:pt x="21530" y="115818"/>
                </a:lnTo>
                <a:lnTo>
                  <a:pt x="21235" y="141711"/>
                </a:lnTo>
                <a:lnTo>
                  <a:pt x="22868" y="167001"/>
                </a:lnTo>
                <a:lnTo>
                  <a:pt x="30111" y="190690"/>
                </a:lnTo>
                <a:lnTo>
                  <a:pt x="37025" y="195737"/>
                </a:lnTo>
                <a:lnTo>
                  <a:pt x="47407" y="195176"/>
                </a:lnTo>
                <a:lnTo>
                  <a:pt x="59177" y="192372"/>
                </a:lnTo>
                <a:lnTo>
                  <a:pt x="70256" y="190690"/>
                </a:lnTo>
              </a:path>
            </a:pathLst>
          </a:custGeom>
          <a:noFill/>
          <a:ln w="19050">
            <a:solidFill>
              <a:srgbClr val="00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21531" name="object 28"/>
          <p:cNvSpPr>
            <a:spLocks/>
          </p:cNvSpPr>
          <p:nvPr/>
        </p:nvSpPr>
        <p:spPr bwMode="auto">
          <a:xfrm>
            <a:off x="4346575" y="4491038"/>
            <a:ext cx="142875" cy="65087"/>
          </a:xfrm>
          <a:custGeom>
            <a:avLst/>
            <a:gdLst/>
            <a:ahLst/>
            <a:cxnLst>
              <a:cxn ang="0">
                <a:pos x="0" y="50177"/>
              </a:cxn>
              <a:cxn ang="0">
                <a:pos x="29217" y="59948"/>
              </a:cxn>
              <a:cxn ang="0">
                <a:pos x="53382" y="64708"/>
              </a:cxn>
              <a:cxn ang="0">
                <a:pos x="80965" y="62202"/>
              </a:cxn>
              <a:cxn ang="0">
                <a:pos x="120434" y="50177"/>
              </a:cxn>
              <a:cxn ang="0">
                <a:pos x="140500" y="20066"/>
              </a:cxn>
              <a:cxn ang="0">
                <a:pos x="142989" y="13855"/>
              </a:cxn>
              <a:cxn ang="0">
                <a:pos x="140500" y="6692"/>
              </a:cxn>
              <a:cxn ang="0">
                <a:pos x="140500" y="0"/>
              </a:cxn>
            </a:cxnLst>
            <a:rect l="0" t="0" r="r" b="b"/>
            <a:pathLst>
              <a:path w="143510" h="64770">
                <a:moveTo>
                  <a:pt x="0" y="50177"/>
                </a:moveTo>
                <a:lnTo>
                  <a:pt x="29217" y="59948"/>
                </a:lnTo>
                <a:lnTo>
                  <a:pt x="53382" y="64708"/>
                </a:lnTo>
                <a:lnTo>
                  <a:pt x="80965" y="62202"/>
                </a:lnTo>
                <a:lnTo>
                  <a:pt x="120434" y="50177"/>
                </a:lnTo>
                <a:lnTo>
                  <a:pt x="140500" y="20066"/>
                </a:lnTo>
                <a:lnTo>
                  <a:pt x="142989" y="13855"/>
                </a:lnTo>
                <a:lnTo>
                  <a:pt x="140500" y="6692"/>
                </a:lnTo>
                <a:lnTo>
                  <a:pt x="140500" y="0"/>
                </a:lnTo>
              </a:path>
            </a:pathLst>
          </a:custGeom>
          <a:noFill/>
          <a:ln w="19050">
            <a:solidFill>
              <a:srgbClr val="00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21532" name="object 29"/>
          <p:cNvSpPr>
            <a:spLocks/>
          </p:cNvSpPr>
          <p:nvPr/>
        </p:nvSpPr>
        <p:spPr bwMode="auto">
          <a:xfrm>
            <a:off x="5126038" y="4164013"/>
            <a:ext cx="341312" cy="341312"/>
          </a:xfrm>
          <a:custGeom>
            <a:avLst/>
            <a:gdLst/>
            <a:ahLst/>
            <a:cxnLst>
              <a:cxn ang="0">
                <a:pos x="200723" y="10032"/>
              </a:cxn>
              <a:cxn ang="0">
                <a:pos x="192566" y="7056"/>
              </a:cxn>
              <a:cxn ang="0">
                <a:pos x="185243" y="3763"/>
              </a:cxn>
              <a:cxn ang="0">
                <a:pos x="178133" y="1097"/>
              </a:cxn>
              <a:cxn ang="0">
                <a:pos x="117043" y="5399"/>
              </a:cxn>
              <a:cxn ang="0">
                <a:pos x="70256" y="20065"/>
              </a:cxn>
              <a:cxn ang="0">
                <a:pos x="62377" y="24701"/>
              </a:cxn>
              <a:cxn ang="0">
                <a:pos x="54262" y="29081"/>
              </a:cxn>
              <a:cxn ang="0">
                <a:pos x="32743" y="62710"/>
              </a:cxn>
              <a:cxn ang="0">
                <a:pos x="30111" y="70243"/>
              </a:cxn>
              <a:cxn ang="0">
                <a:pos x="14460" y="99130"/>
              </a:cxn>
              <a:cxn ang="0">
                <a:pos x="9969" y="103269"/>
              </a:cxn>
              <a:cxn ang="0">
                <a:pos x="10293" y="98986"/>
              </a:cxn>
              <a:cxn ang="0">
                <a:pos x="9086" y="102610"/>
              </a:cxn>
              <a:cxn ang="0">
                <a:pos x="0" y="130467"/>
              </a:cxn>
              <a:cxn ang="0">
                <a:pos x="2264" y="155588"/>
              </a:cxn>
              <a:cxn ang="0">
                <a:pos x="4359" y="180730"/>
              </a:cxn>
              <a:cxn ang="0">
                <a:pos x="10033" y="230822"/>
              </a:cxn>
              <a:cxn ang="0">
                <a:pos x="26526" y="265187"/>
              </a:cxn>
              <a:cxn ang="0">
                <a:pos x="42293" y="269042"/>
              </a:cxn>
              <a:cxn ang="0">
                <a:pos x="50177" y="270967"/>
              </a:cxn>
              <a:cxn ang="0">
                <a:pos x="66067" y="295579"/>
              </a:cxn>
              <a:cxn ang="0">
                <a:pos x="75382" y="304995"/>
              </a:cxn>
              <a:cxn ang="0">
                <a:pos x="92166" y="309941"/>
              </a:cxn>
              <a:cxn ang="0">
                <a:pos x="130467" y="321144"/>
              </a:cxn>
              <a:cxn ang="0">
                <a:pos x="160578" y="331190"/>
              </a:cxn>
              <a:cxn ang="0">
                <a:pos x="190690" y="341223"/>
              </a:cxn>
              <a:cxn ang="0">
                <a:pos x="208359" y="339196"/>
              </a:cxn>
              <a:cxn ang="0">
                <a:pos x="226098" y="337497"/>
              </a:cxn>
              <a:cxn ang="0">
                <a:pos x="281946" y="322423"/>
              </a:cxn>
              <a:cxn ang="0">
                <a:pos x="294233" y="299511"/>
              </a:cxn>
              <a:cxn ang="0">
                <a:pos x="301078" y="281000"/>
              </a:cxn>
              <a:cxn ang="0">
                <a:pos x="305552" y="273159"/>
              </a:cxn>
              <a:cxn ang="0">
                <a:pos x="310632" y="265669"/>
              </a:cxn>
              <a:cxn ang="0">
                <a:pos x="315955" y="258320"/>
              </a:cxn>
              <a:cxn ang="0">
                <a:pos x="321157" y="250901"/>
              </a:cxn>
              <a:cxn ang="0">
                <a:pos x="335862" y="209118"/>
              </a:cxn>
              <a:cxn ang="0">
                <a:pos x="341947" y="185550"/>
              </a:cxn>
              <a:cxn ang="0">
                <a:pos x="340145" y="159529"/>
              </a:cxn>
              <a:cxn ang="0">
                <a:pos x="331190" y="110388"/>
              </a:cxn>
              <a:cxn ang="0">
                <a:pos x="311118" y="61810"/>
              </a:cxn>
              <a:cxn ang="0">
                <a:pos x="278513" y="42776"/>
              </a:cxn>
              <a:cxn ang="0">
                <a:pos x="270979" y="40144"/>
              </a:cxn>
              <a:cxn ang="0">
                <a:pos x="263237" y="35489"/>
              </a:cxn>
              <a:cxn ang="0">
                <a:pos x="255919" y="30105"/>
              </a:cxn>
              <a:cxn ang="0">
                <a:pos x="248603" y="24721"/>
              </a:cxn>
              <a:cxn ang="0">
                <a:pos x="240868" y="20065"/>
              </a:cxn>
              <a:cxn ang="0">
                <a:pos x="226882" y="14290"/>
              </a:cxn>
              <a:cxn ang="0">
                <a:pos x="216866" y="12144"/>
              </a:cxn>
              <a:cxn ang="0">
                <a:pos x="208815" y="11450"/>
              </a:cxn>
              <a:cxn ang="0">
                <a:pos x="200723" y="10032"/>
              </a:cxn>
            </a:cxnLst>
            <a:rect l="0" t="0" r="r" b="b"/>
            <a:pathLst>
              <a:path w="342264" h="341629">
                <a:moveTo>
                  <a:pt x="200723" y="10032"/>
                </a:moveTo>
                <a:lnTo>
                  <a:pt x="192566" y="7056"/>
                </a:lnTo>
                <a:lnTo>
                  <a:pt x="185243" y="3763"/>
                </a:lnTo>
                <a:lnTo>
                  <a:pt x="178133" y="1097"/>
                </a:lnTo>
                <a:lnTo>
                  <a:pt x="117043" y="5399"/>
                </a:lnTo>
                <a:lnTo>
                  <a:pt x="70256" y="20065"/>
                </a:lnTo>
                <a:lnTo>
                  <a:pt x="62377" y="24701"/>
                </a:lnTo>
                <a:lnTo>
                  <a:pt x="54262" y="29081"/>
                </a:lnTo>
                <a:lnTo>
                  <a:pt x="32743" y="62710"/>
                </a:lnTo>
                <a:lnTo>
                  <a:pt x="30111" y="70243"/>
                </a:lnTo>
                <a:lnTo>
                  <a:pt x="14460" y="99130"/>
                </a:lnTo>
                <a:lnTo>
                  <a:pt x="9969" y="103269"/>
                </a:lnTo>
                <a:lnTo>
                  <a:pt x="10293" y="98986"/>
                </a:lnTo>
                <a:lnTo>
                  <a:pt x="9086" y="102610"/>
                </a:lnTo>
                <a:lnTo>
                  <a:pt x="0" y="130467"/>
                </a:lnTo>
                <a:lnTo>
                  <a:pt x="2264" y="155588"/>
                </a:lnTo>
                <a:lnTo>
                  <a:pt x="4359" y="180730"/>
                </a:lnTo>
                <a:lnTo>
                  <a:pt x="10033" y="230822"/>
                </a:lnTo>
                <a:lnTo>
                  <a:pt x="26526" y="265187"/>
                </a:lnTo>
                <a:lnTo>
                  <a:pt x="42293" y="269042"/>
                </a:lnTo>
                <a:lnTo>
                  <a:pt x="50177" y="270967"/>
                </a:lnTo>
                <a:lnTo>
                  <a:pt x="66067" y="295579"/>
                </a:lnTo>
                <a:lnTo>
                  <a:pt x="75382" y="304995"/>
                </a:lnTo>
                <a:lnTo>
                  <a:pt x="92166" y="309941"/>
                </a:lnTo>
                <a:lnTo>
                  <a:pt x="130467" y="321144"/>
                </a:lnTo>
                <a:lnTo>
                  <a:pt x="160578" y="331190"/>
                </a:lnTo>
                <a:lnTo>
                  <a:pt x="190690" y="341223"/>
                </a:lnTo>
                <a:lnTo>
                  <a:pt x="208359" y="339196"/>
                </a:lnTo>
                <a:lnTo>
                  <a:pt x="226098" y="337497"/>
                </a:lnTo>
                <a:lnTo>
                  <a:pt x="281946" y="322423"/>
                </a:lnTo>
                <a:lnTo>
                  <a:pt x="294233" y="299511"/>
                </a:lnTo>
                <a:lnTo>
                  <a:pt x="301078" y="281000"/>
                </a:lnTo>
                <a:lnTo>
                  <a:pt x="305552" y="273159"/>
                </a:lnTo>
                <a:lnTo>
                  <a:pt x="310632" y="265669"/>
                </a:lnTo>
                <a:lnTo>
                  <a:pt x="315955" y="258320"/>
                </a:lnTo>
                <a:lnTo>
                  <a:pt x="321157" y="250901"/>
                </a:lnTo>
                <a:lnTo>
                  <a:pt x="335862" y="209118"/>
                </a:lnTo>
                <a:lnTo>
                  <a:pt x="341947" y="185550"/>
                </a:lnTo>
                <a:lnTo>
                  <a:pt x="340145" y="159529"/>
                </a:lnTo>
                <a:lnTo>
                  <a:pt x="331190" y="110388"/>
                </a:lnTo>
                <a:lnTo>
                  <a:pt x="311118" y="61810"/>
                </a:lnTo>
                <a:lnTo>
                  <a:pt x="278513" y="42776"/>
                </a:lnTo>
                <a:lnTo>
                  <a:pt x="270979" y="40144"/>
                </a:lnTo>
                <a:lnTo>
                  <a:pt x="263237" y="35489"/>
                </a:lnTo>
                <a:lnTo>
                  <a:pt x="255919" y="30105"/>
                </a:lnTo>
                <a:lnTo>
                  <a:pt x="248603" y="24721"/>
                </a:lnTo>
                <a:lnTo>
                  <a:pt x="240868" y="20065"/>
                </a:lnTo>
                <a:lnTo>
                  <a:pt x="226882" y="14290"/>
                </a:lnTo>
                <a:lnTo>
                  <a:pt x="216866" y="12144"/>
                </a:lnTo>
                <a:lnTo>
                  <a:pt x="208815" y="11450"/>
                </a:lnTo>
                <a:lnTo>
                  <a:pt x="200723" y="10032"/>
                </a:lnTo>
                <a:close/>
              </a:path>
            </a:pathLst>
          </a:custGeom>
          <a:noFill/>
          <a:ln w="19050">
            <a:solidFill>
              <a:srgbClr val="00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21533" name="object 30"/>
          <p:cNvSpPr>
            <a:spLocks/>
          </p:cNvSpPr>
          <p:nvPr/>
        </p:nvSpPr>
        <p:spPr bwMode="auto">
          <a:xfrm>
            <a:off x="5235575" y="4505325"/>
            <a:ext cx="49213" cy="163513"/>
          </a:xfrm>
          <a:custGeom>
            <a:avLst/>
            <a:gdLst/>
            <a:ahLst/>
            <a:cxnLst>
              <a:cxn ang="0">
                <a:pos x="30111" y="0"/>
              </a:cxn>
              <a:cxn ang="0">
                <a:pos x="42382" y="37495"/>
              </a:cxn>
              <a:cxn ang="0">
                <a:pos x="48252" y="69621"/>
              </a:cxn>
              <a:cxn ang="0">
                <a:pos x="45051" y="107081"/>
              </a:cxn>
              <a:cxn ang="0">
                <a:pos x="30111" y="160578"/>
              </a:cxn>
              <a:cxn ang="0">
                <a:pos x="23997" y="163243"/>
              </a:cxn>
              <a:cxn ang="0">
                <a:pos x="13803" y="159324"/>
              </a:cxn>
              <a:cxn ang="0">
                <a:pos x="4235" y="153524"/>
              </a:cxn>
              <a:cxn ang="0">
                <a:pos x="0" y="150545"/>
              </a:cxn>
            </a:cxnLst>
            <a:rect l="0" t="0" r="r" b="b"/>
            <a:pathLst>
              <a:path w="48260" h="163829">
                <a:moveTo>
                  <a:pt x="30111" y="0"/>
                </a:moveTo>
                <a:lnTo>
                  <a:pt x="42382" y="37495"/>
                </a:lnTo>
                <a:lnTo>
                  <a:pt x="48252" y="69621"/>
                </a:lnTo>
                <a:lnTo>
                  <a:pt x="45051" y="107081"/>
                </a:lnTo>
                <a:lnTo>
                  <a:pt x="30111" y="160578"/>
                </a:lnTo>
                <a:lnTo>
                  <a:pt x="23997" y="163243"/>
                </a:lnTo>
                <a:lnTo>
                  <a:pt x="13803" y="159324"/>
                </a:lnTo>
                <a:lnTo>
                  <a:pt x="4235" y="153524"/>
                </a:lnTo>
                <a:lnTo>
                  <a:pt x="0" y="150545"/>
                </a:lnTo>
              </a:path>
            </a:pathLst>
          </a:custGeom>
          <a:noFill/>
          <a:ln w="19050">
            <a:solidFill>
              <a:srgbClr val="00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21534" name="object 31"/>
          <p:cNvSpPr>
            <a:spLocks/>
          </p:cNvSpPr>
          <p:nvPr/>
        </p:nvSpPr>
        <p:spPr bwMode="auto">
          <a:xfrm>
            <a:off x="5346700" y="4525963"/>
            <a:ext cx="30163" cy="166687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5376" y="22698"/>
              </a:cxn>
              <a:cxn ang="0">
                <a:pos x="10990" y="45302"/>
              </a:cxn>
              <a:cxn ang="0">
                <a:pos x="16125" y="68099"/>
              </a:cxn>
              <a:cxn ang="0">
                <a:pos x="20066" y="91376"/>
              </a:cxn>
              <a:cxn ang="0">
                <a:pos x="30111" y="167525"/>
              </a:cxn>
            </a:cxnLst>
            <a:rect l="0" t="0" r="r" b="b"/>
            <a:pathLst>
              <a:path w="30479" h="167639">
                <a:moveTo>
                  <a:pt x="0" y="0"/>
                </a:moveTo>
                <a:lnTo>
                  <a:pt x="5376" y="22698"/>
                </a:lnTo>
                <a:lnTo>
                  <a:pt x="10990" y="45302"/>
                </a:lnTo>
                <a:lnTo>
                  <a:pt x="16125" y="68099"/>
                </a:lnTo>
                <a:lnTo>
                  <a:pt x="20066" y="91376"/>
                </a:lnTo>
                <a:lnTo>
                  <a:pt x="30111" y="167525"/>
                </a:lnTo>
              </a:path>
            </a:pathLst>
          </a:custGeom>
          <a:noFill/>
          <a:ln w="19050">
            <a:solidFill>
              <a:srgbClr val="00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21535" name="object 32"/>
          <p:cNvSpPr>
            <a:spLocks/>
          </p:cNvSpPr>
          <p:nvPr/>
        </p:nvSpPr>
        <p:spPr bwMode="auto">
          <a:xfrm>
            <a:off x="5205413" y="4354513"/>
            <a:ext cx="101600" cy="317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7607" y="2312"/>
              </a:cxn>
              <a:cxn ang="0">
                <a:pos x="15270" y="4497"/>
              </a:cxn>
              <a:cxn ang="0">
                <a:pos x="22826" y="6941"/>
              </a:cxn>
              <a:cxn ang="0">
                <a:pos x="30111" y="10032"/>
              </a:cxn>
              <a:cxn ang="0">
                <a:pos x="37732" y="14981"/>
              </a:cxn>
              <a:cxn ang="0">
                <a:pos x="44856" y="20853"/>
              </a:cxn>
              <a:cxn ang="0">
                <a:pos x="52132" y="26335"/>
              </a:cxn>
              <a:cxn ang="0">
                <a:pos x="60210" y="30111"/>
              </a:cxn>
              <a:cxn ang="0">
                <a:pos x="70030" y="31660"/>
              </a:cxn>
              <a:cxn ang="0">
                <a:pos x="80092" y="31488"/>
              </a:cxn>
              <a:cxn ang="0">
                <a:pos x="90250" y="30627"/>
              </a:cxn>
              <a:cxn ang="0">
                <a:pos x="100355" y="30111"/>
              </a:cxn>
            </a:cxnLst>
            <a:rect l="0" t="0" r="r" b="b"/>
            <a:pathLst>
              <a:path w="100964" h="31750">
                <a:moveTo>
                  <a:pt x="0" y="0"/>
                </a:moveTo>
                <a:lnTo>
                  <a:pt x="7607" y="2312"/>
                </a:lnTo>
                <a:lnTo>
                  <a:pt x="15270" y="4497"/>
                </a:lnTo>
                <a:lnTo>
                  <a:pt x="22826" y="6941"/>
                </a:lnTo>
                <a:lnTo>
                  <a:pt x="30111" y="10032"/>
                </a:lnTo>
                <a:lnTo>
                  <a:pt x="37732" y="14981"/>
                </a:lnTo>
                <a:lnTo>
                  <a:pt x="44856" y="20853"/>
                </a:lnTo>
                <a:lnTo>
                  <a:pt x="52132" y="26335"/>
                </a:lnTo>
                <a:lnTo>
                  <a:pt x="60210" y="30111"/>
                </a:lnTo>
                <a:lnTo>
                  <a:pt x="70030" y="31660"/>
                </a:lnTo>
                <a:lnTo>
                  <a:pt x="80092" y="31488"/>
                </a:lnTo>
                <a:lnTo>
                  <a:pt x="90250" y="30627"/>
                </a:lnTo>
                <a:lnTo>
                  <a:pt x="100355" y="30111"/>
                </a:lnTo>
              </a:path>
            </a:pathLst>
          </a:custGeom>
          <a:noFill/>
          <a:ln w="19050">
            <a:solidFill>
              <a:srgbClr val="00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21536" name="object 33"/>
          <p:cNvSpPr>
            <a:spLocks/>
          </p:cNvSpPr>
          <p:nvPr/>
        </p:nvSpPr>
        <p:spPr bwMode="auto">
          <a:xfrm>
            <a:off x="4978400" y="4324350"/>
            <a:ext cx="147638" cy="20638"/>
          </a:xfrm>
          <a:custGeom>
            <a:avLst/>
            <a:gdLst/>
            <a:ahLst/>
            <a:cxnLst>
              <a:cxn ang="0">
                <a:pos x="146363" y="20078"/>
              </a:cxn>
              <a:cxn ang="0">
                <a:pos x="138899" y="17312"/>
              </a:cxn>
              <a:cxn ang="0">
                <a:pos x="131474" y="14371"/>
              </a:cxn>
              <a:cxn ang="0">
                <a:pos x="123966" y="11775"/>
              </a:cxn>
              <a:cxn ang="0">
                <a:pos x="116252" y="10045"/>
              </a:cxn>
              <a:cxn ang="0">
                <a:pos x="62904" y="4114"/>
              </a:cxn>
              <a:cxn ang="0">
                <a:pos x="19911" y="1146"/>
              </a:cxn>
              <a:cxn ang="0">
                <a:pos x="0" y="115"/>
              </a:cxn>
              <a:cxn ang="0">
                <a:pos x="15896" y="0"/>
              </a:cxn>
            </a:cxnLst>
            <a:rect l="0" t="0" r="r" b="b"/>
            <a:pathLst>
              <a:path w="146685" h="20320">
                <a:moveTo>
                  <a:pt x="146363" y="20078"/>
                </a:moveTo>
                <a:lnTo>
                  <a:pt x="138899" y="17312"/>
                </a:lnTo>
                <a:lnTo>
                  <a:pt x="131474" y="14371"/>
                </a:lnTo>
                <a:lnTo>
                  <a:pt x="123966" y="11775"/>
                </a:lnTo>
                <a:lnTo>
                  <a:pt x="116252" y="10045"/>
                </a:lnTo>
                <a:lnTo>
                  <a:pt x="62904" y="4114"/>
                </a:lnTo>
                <a:lnTo>
                  <a:pt x="19911" y="1146"/>
                </a:lnTo>
                <a:lnTo>
                  <a:pt x="0" y="115"/>
                </a:lnTo>
                <a:lnTo>
                  <a:pt x="15896" y="0"/>
                </a:lnTo>
              </a:path>
            </a:pathLst>
          </a:custGeom>
          <a:noFill/>
          <a:ln w="19050">
            <a:solidFill>
              <a:srgbClr val="00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21537" name="object 34"/>
          <p:cNvSpPr>
            <a:spLocks/>
          </p:cNvSpPr>
          <p:nvPr/>
        </p:nvSpPr>
        <p:spPr bwMode="auto">
          <a:xfrm>
            <a:off x="5416550" y="4364038"/>
            <a:ext cx="90488" cy="1016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6865" y="8723"/>
              </a:cxn>
              <a:cxn ang="0">
                <a:pos x="37747" y="15868"/>
              </a:cxn>
              <a:cxn ang="0">
                <a:pos x="47320" y="32643"/>
              </a:cxn>
              <a:cxn ang="0">
                <a:pos x="70256" y="70256"/>
              </a:cxn>
              <a:cxn ang="0">
                <a:pos x="90322" y="100355"/>
              </a:cxn>
            </a:cxnLst>
            <a:rect l="0" t="0" r="r" b="b"/>
            <a:pathLst>
              <a:path w="90804" h="100964">
                <a:moveTo>
                  <a:pt x="0" y="0"/>
                </a:moveTo>
                <a:lnTo>
                  <a:pt x="26865" y="8723"/>
                </a:lnTo>
                <a:lnTo>
                  <a:pt x="37747" y="15868"/>
                </a:lnTo>
                <a:lnTo>
                  <a:pt x="47320" y="32643"/>
                </a:lnTo>
                <a:lnTo>
                  <a:pt x="70256" y="70256"/>
                </a:lnTo>
                <a:lnTo>
                  <a:pt x="90322" y="100355"/>
                </a:lnTo>
              </a:path>
            </a:pathLst>
          </a:custGeom>
          <a:noFill/>
          <a:ln w="19050">
            <a:solidFill>
              <a:srgbClr val="00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21538" name="object 35"/>
          <p:cNvSpPr>
            <a:spLocks/>
          </p:cNvSpPr>
          <p:nvPr/>
        </p:nvSpPr>
        <p:spPr bwMode="auto">
          <a:xfrm>
            <a:off x="3883025" y="3657600"/>
            <a:ext cx="195263" cy="7620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3867" y="20605"/>
              </a:cxn>
              <a:cxn ang="0">
                <a:pos x="6916" y="41568"/>
              </a:cxn>
              <a:cxn ang="0">
                <a:pos x="11606" y="61820"/>
              </a:cxn>
              <a:cxn ang="0">
                <a:pos x="20396" y="80289"/>
              </a:cxn>
              <a:cxn ang="0">
                <a:pos x="25749" y="87676"/>
              </a:cxn>
              <a:cxn ang="0">
                <a:pos x="31275" y="94973"/>
              </a:cxn>
              <a:cxn ang="0">
                <a:pos x="36460" y="102456"/>
              </a:cxn>
              <a:cxn ang="0">
                <a:pos x="40792" y="110401"/>
              </a:cxn>
              <a:cxn ang="0">
                <a:pos x="46704" y="125141"/>
              </a:cxn>
              <a:cxn ang="0">
                <a:pos x="51714" y="140230"/>
              </a:cxn>
              <a:cxn ang="0">
                <a:pos x="56362" y="155456"/>
              </a:cxn>
              <a:cxn ang="0">
                <a:pos x="61188" y="170611"/>
              </a:cxn>
              <a:cxn ang="0">
                <a:pos x="71386" y="200723"/>
              </a:cxn>
              <a:cxn ang="0">
                <a:pos x="81584" y="230835"/>
              </a:cxn>
              <a:cxn ang="0">
                <a:pos x="84240" y="238327"/>
              </a:cxn>
              <a:cxn ang="0">
                <a:pos x="86974" y="245798"/>
              </a:cxn>
              <a:cxn ang="0">
                <a:pos x="89562" y="253313"/>
              </a:cxn>
              <a:cxn ang="0">
                <a:pos x="91782" y="260934"/>
              </a:cxn>
              <a:cxn ang="0">
                <a:pos x="99570" y="291900"/>
              </a:cxn>
              <a:cxn ang="0">
                <a:pos x="103546" y="306374"/>
              </a:cxn>
              <a:cxn ang="0">
                <a:pos x="109288" y="323220"/>
              </a:cxn>
              <a:cxn ang="0">
                <a:pos x="122377" y="361302"/>
              </a:cxn>
              <a:cxn ang="0">
                <a:pos x="132575" y="391401"/>
              </a:cxn>
              <a:cxn ang="0">
                <a:pos x="142773" y="421513"/>
              </a:cxn>
              <a:cxn ang="0">
                <a:pos x="148046" y="465480"/>
              </a:cxn>
              <a:cxn ang="0">
                <a:pos x="153098" y="502612"/>
              </a:cxn>
              <a:cxn ang="0">
                <a:pos x="160636" y="539338"/>
              </a:cxn>
              <a:cxn ang="0">
                <a:pos x="173367" y="582091"/>
              </a:cxn>
              <a:cxn ang="0">
                <a:pos x="178778" y="597860"/>
              </a:cxn>
              <a:cxn ang="0">
                <a:pos x="185275" y="617537"/>
              </a:cxn>
              <a:cxn ang="0">
                <a:pos x="190918" y="637052"/>
              </a:cxn>
              <a:cxn ang="0">
                <a:pos x="193763" y="652335"/>
              </a:cxn>
              <a:cxn ang="0">
                <a:pos x="194814" y="679906"/>
              </a:cxn>
              <a:cxn ang="0">
                <a:pos x="194697" y="707512"/>
              </a:cxn>
              <a:cxn ang="0">
                <a:pos x="194113" y="735129"/>
              </a:cxn>
              <a:cxn ang="0">
                <a:pos x="193763" y="762736"/>
              </a:cxn>
            </a:cxnLst>
            <a:rect l="0" t="0" r="r" b="b"/>
            <a:pathLst>
              <a:path w="194945" h="763270">
                <a:moveTo>
                  <a:pt x="0" y="0"/>
                </a:moveTo>
                <a:lnTo>
                  <a:pt x="3867" y="20605"/>
                </a:lnTo>
                <a:lnTo>
                  <a:pt x="6916" y="41568"/>
                </a:lnTo>
                <a:lnTo>
                  <a:pt x="11606" y="61820"/>
                </a:lnTo>
                <a:lnTo>
                  <a:pt x="20396" y="80289"/>
                </a:lnTo>
                <a:lnTo>
                  <a:pt x="25749" y="87676"/>
                </a:lnTo>
                <a:lnTo>
                  <a:pt x="31275" y="94973"/>
                </a:lnTo>
                <a:lnTo>
                  <a:pt x="36460" y="102456"/>
                </a:lnTo>
                <a:lnTo>
                  <a:pt x="40792" y="110401"/>
                </a:lnTo>
                <a:lnTo>
                  <a:pt x="46704" y="125141"/>
                </a:lnTo>
                <a:lnTo>
                  <a:pt x="51714" y="140230"/>
                </a:lnTo>
                <a:lnTo>
                  <a:pt x="56362" y="155456"/>
                </a:lnTo>
                <a:lnTo>
                  <a:pt x="61188" y="170611"/>
                </a:lnTo>
                <a:lnTo>
                  <a:pt x="71386" y="200723"/>
                </a:lnTo>
                <a:lnTo>
                  <a:pt x="81584" y="230835"/>
                </a:lnTo>
                <a:lnTo>
                  <a:pt x="84240" y="238327"/>
                </a:lnTo>
                <a:lnTo>
                  <a:pt x="86974" y="245798"/>
                </a:lnTo>
                <a:lnTo>
                  <a:pt x="89562" y="253313"/>
                </a:lnTo>
                <a:lnTo>
                  <a:pt x="91782" y="260934"/>
                </a:lnTo>
                <a:lnTo>
                  <a:pt x="99570" y="291900"/>
                </a:lnTo>
                <a:lnTo>
                  <a:pt x="103546" y="306374"/>
                </a:lnTo>
                <a:lnTo>
                  <a:pt x="109288" y="323220"/>
                </a:lnTo>
                <a:lnTo>
                  <a:pt x="122377" y="361302"/>
                </a:lnTo>
                <a:lnTo>
                  <a:pt x="132575" y="391401"/>
                </a:lnTo>
                <a:lnTo>
                  <a:pt x="142773" y="421513"/>
                </a:lnTo>
                <a:lnTo>
                  <a:pt x="148046" y="465480"/>
                </a:lnTo>
                <a:lnTo>
                  <a:pt x="153098" y="502612"/>
                </a:lnTo>
                <a:lnTo>
                  <a:pt x="160636" y="539338"/>
                </a:lnTo>
                <a:lnTo>
                  <a:pt x="173367" y="582091"/>
                </a:lnTo>
                <a:lnTo>
                  <a:pt x="178778" y="597860"/>
                </a:lnTo>
                <a:lnTo>
                  <a:pt x="185275" y="617537"/>
                </a:lnTo>
                <a:lnTo>
                  <a:pt x="190918" y="637052"/>
                </a:lnTo>
                <a:lnTo>
                  <a:pt x="193763" y="652335"/>
                </a:lnTo>
                <a:lnTo>
                  <a:pt x="194814" y="679906"/>
                </a:lnTo>
                <a:lnTo>
                  <a:pt x="194697" y="707512"/>
                </a:lnTo>
                <a:lnTo>
                  <a:pt x="194113" y="735129"/>
                </a:lnTo>
                <a:lnTo>
                  <a:pt x="193763" y="762736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21539" name="object 36"/>
          <p:cNvSpPr>
            <a:spLocks/>
          </p:cNvSpPr>
          <p:nvPr/>
        </p:nvSpPr>
        <p:spPr bwMode="auto">
          <a:xfrm>
            <a:off x="4048125" y="3335338"/>
            <a:ext cx="341313" cy="1074737"/>
          </a:xfrm>
          <a:custGeom>
            <a:avLst/>
            <a:gdLst/>
            <a:ahLst/>
            <a:cxnLst>
              <a:cxn ang="0">
                <a:pos x="0" y="1073848"/>
              </a:cxn>
              <a:cxn ang="0">
                <a:pos x="2414" y="1043731"/>
              </a:cxn>
              <a:cxn ang="0">
                <a:pos x="4768" y="1013607"/>
              </a:cxn>
              <a:cxn ang="0">
                <a:pos x="7247" y="983496"/>
              </a:cxn>
              <a:cxn ang="0">
                <a:pos x="13425" y="919732"/>
              </a:cxn>
              <a:cxn ang="0">
                <a:pos x="22139" y="863240"/>
              </a:cxn>
              <a:cxn ang="0">
                <a:pos x="42589" y="792027"/>
              </a:cxn>
              <a:cxn ang="0">
                <a:pos x="64635" y="749941"/>
              </a:cxn>
              <a:cxn ang="0">
                <a:pos x="90322" y="712546"/>
              </a:cxn>
              <a:cxn ang="0">
                <a:pos x="110401" y="682447"/>
              </a:cxn>
              <a:cxn ang="0">
                <a:pos x="122272" y="644808"/>
              </a:cxn>
              <a:cxn ang="0">
                <a:pos x="127496" y="628299"/>
              </a:cxn>
              <a:cxn ang="0">
                <a:pos x="134209" y="616283"/>
              </a:cxn>
              <a:cxn ang="0">
                <a:pos x="150545" y="592124"/>
              </a:cxn>
              <a:cxn ang="0">
                <a:pos x="159233" y="557207"/>
              </a:cxn>
              <a:cxn ang="0">
                <a:pos x="159741" y="557716"/>
              </a:cxn>
              <a:cxn ang="0">
                <a:pos x="162770" y="548676"/>
              </a:cxn>
              <a:cxn ang="0">
                <a:pos x="170611" y="521868"/>
              </a:cxn>
              <a:cxn ang="0">
                <a:pos x="173218" y="511859"/>
              </a:cxn>
              <a:cxn ang="0">
                <a:pos x="175561" y="501777"/>
              </a:cxn>
              <a:cxn ang="0">
                <a:pos x="177937" y="491703"/>
              </a:cxn>
              <a:cxn ang="0">
                <a:pos x="180644" y="481723"/>
              </a:cxn>
              <a:cxn ang="0">
                <a:pos x="185407" y="466586"/>
              </a:cxn>
              <a:cxn ang="0">
                <a:pos x="190455" y="451542"/>
              </a:cxn>
              <a:cxn ang="0">
                <a:pos x="195618" y="436535"/>
              </a:cxn>
              <a:cxn ang="0">
                <a:pos x="200723" y="421513"/>
              </a:cxn>
              <a:cxn ang="0">
                <a:pos x="210756" y="391401"/>
              </a:cxn>
              <a:cxn ang="0">
                <a:pos x="213372" y="383906"/>
              </a:cxn>
              <a:cxn ang="0">
                <a:pos x="216063" y="376431"/>
              </a:cxn>
              <a:cxn ang="0">
                <a:pos x="218609" y="368912"/>
              </a:cxn>
              <a:cxn ang="0">
                <a:pos x="220789" y="361289"/>
              </a:cxn>
              <a:cxn ang="0">
                <a:pos x="223351" y="351262"/>
              </a:cxn>
              <a:cxn ang="0">
                <a:pos x="225944" y="341245"/>
              </a:cxn>
              <a:cxn ang="0">
                <a:pos x="228467" y="331214"/>
              </a:cxn>
              <a:cxn ang="0">
                <a:pos x="230822" y="321144"/>
              </a:cxn>
              <a:cxn ang="0">
                <a:pos x="233324" y="308595"/>
              </a:cxn>
              <a:cxn ang="0">
                <a:pos x="235550" y="295984"/>
              </a:cxn>
              <a:cxn ang="0">
                <a:pos x="237923" y="283409"/>
              </a:cxn>
              <a:cxn ang="0">
                <a:pos x="240868" y="270967"/>
              </a:cxn>
              <a:cxn ang="0">
                <a:pos x="245409" y="255771"/>
              </a:cxn>
              <a:cxn ang="0">
                <a:pos x="250477" y="240733"/>
              </a:cxn>
              <a:cxn ang="0">
                <a:pos x="255757" y="225759"/>
              </a:cxn>
              <a:cxn ang="0">
                <a:pos x="260934" y="210756"/>
              </a:cxn>
              <a:cxn ang="0">
                <a:pos x="263091" y="203051"/>
              </a:cxn>
              <a:cxn ang="0">
                <a:pos x="265007" y="195233"/>
              </a:cxn>
              <a:cxn ang="0">
                <a:pos x="267395" y="187650"/>
              </a:cxn>
              <a:cxn ang="0">
                <a:pos x="270967" y="180644"/>
              </a:cxn>
              <a:cxn ang="0">
                <a:pos x="276238" y="173257"/>
              </a:cxn>
              <a:cxn ang="0">
                <a:pos x="281678" y="165960"/>
              </a:cxn>
              <a:cxn ang="0">
                <a:pos x="286781" y="158477"/>
              </a:cxn>
              <a:cxn ang="0">
                <a:pos x="291045" y="150533"/>
              </a:cxn>
              <a:cxn ang="0">
                <a:pos x="307449" y="111250"/>
              </a:cxn>
              <a:cxn ang="0">
                <a:pos x="312587" y="94482"/>
              </a:cxn>
              <a:cxn ang="0">
                <a:pos x="311994" y="90612"/>
              </a:cxn>
              <a:cxn ang="0">
                <a:pos x="311206" y="90022"/>
              </a:cxn>
              <a:cxn ang="0">
                <a:pos x="315760" y="83094"/>
              </a:cxn>
              <a:cxn ang="0">
                <a:pos x="331190" y="60210"/>
              </a:cxn>
              <a:cxn ang="0">
                <a:pos x="341223" y="0"/>
              </a:cxn>
            </a:cxnLst>
            <a:rect l="0" t="0" r="r" b="b"/>
            <a:pathLst>
              <a:path w="341629" h="1074420">
                <a:moveTo>
                  <a:pt x="0" y="1073848"/>
                </a:moveTo>
                <a:lnTo>
                  <a:pt x="2414" y="1043731"/>
                </a:lnTo>
                <a:lnTo>
                  <a:pt x="4768" y="1013607"/>
                </a:lnTo>
                <a:lnTo>
                  <a:pt x="7247" y="983496"/>
                </a:lnTo>
                <a:lnTo>
                  <a:pt x="13425" y="919732"/>
                </a:lnTo>
                <a:lnTo>
                  <a:pt x="22139" y="863240"/>
                </a:lnTo>
                <a:lnTo>
                  <a:pt x="42589" y="792027"/>
                </a:lnTo>
                <a:lnTo>
                  <a:pt x="64635" y="749941"/>
                </a:lnTo>
                <a:lnTo>
                  <a:pt x="90322" y="712546"/>
                </a:lnTo>
                <a:lnTo>
                  <a:pt x="110401" y="682447"/>
                </a:lnTo>
                <a:lnTo>
                  <a:pt x="122272" y="644808"/>
                </a:lnTo>
                <a:lnTo>
                  <a:pt x="127496" y="628299"/>
                </a:lnTo>
                <a:lnTo>
                  <a:pt x="134209" y="616283"/>
                </a:lnTo>
                <a:lnTo>
                  <a:pt x="150545" y="592124"/>
                </a:lnTo>
                <a:lnTo>
                  <a:pt x="159233" y="557207"/>
                </a:lnTo>
                <a:lnTo>
                  <a:pt x="159741" y="557716"/>
                </a:lnTo>
                <a:lnTo>
                  <a:pt x="162770" y="548676"/>
                </a:lnTo>
                <a:lnTo>
                  <a:pt x="170611" y="521868"/>
                </a:lnTo>
                <a:lnTo>
                  <a:pt x="173218" y="511859"/>
                </a:lnTo>
                <a:lnTo>
                  <a:pt x="175561" y="501777"/>
                </a:lnTo>
                <a:lnTo>
                  <a:pt x="177937" y="491703"/>
                </a:lnTo>
                <a:lnTo>
                  <a:pt x="180644" y="481723"/>
                </a:lnTo>
                <a:lnTo>
                  <a:pt x="185407" y="466586"/>
                </a:lnTo>
                <a:lnTo>
                  <a:pt x="190455" y="451542"/>
                </a:lnTo>
                <a:lnTo>
                  <a:pt x="195618" y="436535"/>
                </a:lnTo>
                <a:lnTo>
                  <a:pt x="200723" y="421513"/>
                </a:lnTo>
                <a:lnTo>
                  <a:pt x="210756" y="391401"/>
                </a:lnTo>
                <a:lnTo>
                  <a:pt x="213372" y="383906"/>
                </a:lnTo>
                <a:lnTo>
                  <a:pt x="216063" y="376431"/>
                </a:lnTo>
                <a:lnTo>
                  <a:pt x="218609" y="368912"/>
                </a:lnTo>
                <a:lnTo>
                  <a:pt x="220789" y="361289"/>
                </a:lnTo>
                <a:lnTo>
                  <a:pt x="223351" y="351262"/>
                </a:lnTo>
                <a:lnTo>
                  <a:pt x="225944" y="341245"/>
                </a:lnTo>
                <a:lnTo>
                  <a:pt x="228467" y="331214"/>
                </a:lnTo>
                <a:lnTo>
                  <a:pt x="230822" y="321144"/>
                </a:lnTo>
                <a:lnTo>
                  <a:pt x="233324" y="308595"/>
                </a:lnTo>
                <a:lnTo>
                  <a:pt x="235550" y="295984"/>
                </a:lnTo>
                <a:lnTo>
                  <a:pt x="237923" y="283409"/>
                </a:lnTo>
                <a:lnTo>
                  <a:pt x="240868" y="270967"/>
                </a:lnTo>
                <a:lnTo>
                  <a:pt x="245409" y="255771"/>
                </a:lnTo>
                <a:lnTo>
                  <a:pt x="250477" y="240733"/>
                </a:lnTo>
                <a:lnTo>
                  <a:pt x="255757" y="225759"/>
                </a:lnTo>
                <a:lnTo>
                  <a:pt x="260934" y="210756"/>
                </a:lnTo>
                <a:lnTo>
                  <a:pt x="263091" y="203051"/>
                </a:lnTo>
                <a:lnTo>
                  <a:pt x="265007" y="195233"/>
                </a:lnTo>
                <a:lnTo>
                  <a:pt x="267395" y="187650"/>
                </a:lnTo>
                <a:lnTo>
                  <a:pt x="270967" y="180644"/>
                </a:lnTo>
                <a:lnTo>
                  <a:pt x="276238" y="173257"/>
                </a:lnTo>
                <a:lnTo>
                  <a:pt x="281678" y="165960"/>
                </a:lnTo>
                <a:lnTo>
                  <a:pt x="286781" y="158477"/>
                </a:lnTo>
                <a:lnTo>
                  <a:pt x="291045" y="150533"/>
                </a:lnTo>
                <a:lnTo>
                  <a:pt x="307449" y="111250"/>
                </a:lnTo>
                <a:lnTo>
                  <a:pt x="312587" y="94482"/>
                </a:lnTo>
                <a:lnTo>
                  <a:pt x="311994" y="90612"/>
                </a:lnTo>
                <a:lnTo>
                  <a:pt x="311206" y="90022"/>
                </a:lnTo>
                <a:lnTo>
                  <a:pt x="315760" y="83094"/>
                </a:lnTo>
                <a:lnTo>
                  <a:pt x="331190" y="60210"/>
                </a:lnTo>
                <a:lnTo>
                  <a:pt x="341223" y="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21540" name="object 37"/>
          <p:cNvSpPr>
            <a:spLocks/>
          </p:cNvSpPr>
          <p:nvPr/>
        </p:nvSpPr>
        <p:spPr bwMode="auto">
          <a:xfrm>
            <a:off x="4689475" y="4298950"/>
            <a:ext cx="322263" cy="71438"/>
          </a:xfrm>
          <a:custGeom>
            <a:avLst/>
            <a:gdLst/>
            <a:ahLst/>
            <a:cxnLst>
              <a:cxn ang="0">
                <a:pos x="0" y="70256"/>
              </a:cxn>
              <a:cxn ang="0">
                <a:pos x="47229" y="67612"/>
              </a:cxn>
              <a:cxn ang="0">
                <a:pos x="95478" y="64847"/>
              </a:cxn>
              <a:cxn ang="0">
                <a:pos x="143660" y="59771"/>
              </a:cxn>
              <a:cxn ang="0">
                <a:pos x="190690" y="50190"/>
              </a:cxn>
              <a:cxn ang="0">
                <a:pos x="235892" y="35288"/>
              </a:cxn>
              <a:cxn ang="0">
                <a:pos x="250901" y="30111"/>
              </a:cxn>
              <a:cxn ang="0">
                <a:pos x="281012" y="20078"/>
              </a:cxn>
              <a:cxn ang="0">
                <a:pos x="288896" y="18148"/>
              </a:cxn>
              <a:cxn ang="0">
                <a:pos x="297019" y="16610"/>
              </a:cxn>
              <a:cxn ang="0">
                <a:pos x="304664" y="14297"/>
              </a:cxn>
              <a:cxn ang="0">
                <a:pos x="311111" y="10045"/>
              </a:cxn>
              <a:cxn ang="0">
                <a:pos x="321157" y="0"/>
              </a:cxn>
            </a:cxnLst>
            <a:rect l="0" t="0" r="r" b="b"/>
            <a:pathLst>
              <a:path w="321310" h="70485">
                <a:moveTo>
                  <a:pt x="0" y="70256"/>
                </a:moveTo>
                <a:lnTo>
                  <a:pt x="47229" y="67612"/>
                </a:lnTo>
                <a:lnTo>
                  <a:pt x="95478" y="64847"/>
                </a:lnTo>
                <a:lnTo>
                  <a:pt x="143660" y="59771"/>
                </a:lnTo>
                <a:lnTo>
                  <a:pt x="190690" y="50190"/>
                </a:lnTo>
                <a:lnTo>
                  <a:pt x="235892" y="35288"/>
                </a:lnTo>
                <a:lnTo>
                  <a:pt x="250901" y="30111"/>
                </a:lnTo>
                <a:lnTo>
                  <a:pt x="281012" y="20078"/>
                </a:lnTo>
                <a:lnTo>
                  <a:pt x="288896" y="18148"/>
                </a:lnTo>
                <a:lnTo>
                  <a:pt x="297019" y="16610"/>
                </a:lnTo>
                <a:lnTo>
                  <a:pt x="304664" y="14297"/>
                </a:lnTo>
                <a:lnTo>
                  <a:pt x="311111" y="10045"/>
                </a:lnTo>
                <a:lnTo>
                  <a:pt x="321157" y="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21541" name="object 38"/>
          <p:cNvSpPr>
            <a:spLocks/>
          </p:cNvSpPr>
          <p:nvPr/>
        </p:nvSpPr>
        <p:spPr bwMode="auto">
          <a:xfrm>
            <a:off x="3116263" y="5494338"/>
            <a:ext cx="428625" cy="407987"/>
          </a:xfrm>
          <a:custGeom>
            <a:avLst/>
            <a:gdLst/>
            <a:ahLst/>
            <a:cxnLst>
              <a:cxn ang="0">
                <a:pos x="149847" y="1866"/>
              </a:cxn>
              <a:cxn ang="0">
                <a:pos x="101296" y="12902"/>
              </a:cxn>
              <a:cxn ang="0">
                <a:pos x="70678" y="37453"/>
              </a:cxn>
              <a:cxn ang="0">
                <a:pos x="70397" y="42176"/>
              </a:cxn>
              <a:cxn ang="0">
                <a:pos x="70595" y="42928"/>
              </a:cxn>
              <a:cxn ang="0">
                <a:pos x="49949" y="50419"/>
              </a:cxn>
              <a:cxn ang="0">
                <a:pos x="42239" y="62243"/>
              </a:cxn>
              <a:cxn ang="0">
                <a:pos x="34147" y="73853"/>
              </a:cxn>
              <a:cxn ang="0">
                <a:pos x="26821" y="85887"/>
              </a:cxn>
              <a:cxn ang="0">
                <a:pos x="21412" y="98983"/>
              </a:cxn>
              <a:cxn ang="0">
                <a:pos x="16502" y="116292"/>
              </a:cxn>
              <a:cxn ang="0">
                <a:pos x="13925" y="124059"/>
              </a:cxn>
              <a:cxn ang="0">
                <a:pos x="9739" y="131427"/>
              </a:cxn>
              <a:cxn ang="0">
                <a:pos x="0" y="147535"/>
              </a:cxn>
              <a:cxn ang="0">
                <a:pos x="1574" y="175886"/>
              </a:cxn>
              <a:cxn ang="0">
                <a:pos x="4713" y="232587"/>
              </a:cxn>
              <a:cxn ang="0">
                <a:pos x="9840" y="272964"/>
              </a:cxn>
              <a:cxn ang="0">
                <a:pos x="28549" y="309397"/>
              </a:cxn>
              <a:cxn ang="0">
                <a:pos x="60464" y="333959"/>
              </a:cxn>
              <a:cxn ang="0">
                <a:pos x="71361" y="341769"/>
              </a:cxn>
              <a:cxn ang="0">
                <a:pos x="85565" y="352816"/>
              </a:cxn>
              <a:cxn ang="0">
                <a:pos x="92062" y="357563"/>
              </a:cxn>
              <a:cxn ang="0">
                <a:pos x="98911" y="360484"/>
              </a:cxn>
              <a:cxn ang="0">
                <a:pos x="114173" y="366052"/>
              </a:cxn>
              <a:cxn ang="0">
                <a:pos x="136508" y="383169"/>
              </a:cxn>
              <a:cxn ang="0">
                <a:pos x="138726" y="384982"/>
              </a:cxn>
              <a:cxn ang="0">
                <a:pos x="134058" y="380663"/>
              </a:cxn>
              <a:cxn ang="0">
                <a:pos x="135734" y="379385"/>
              </a:cxn>
              <a:cxn ang="0">
                <a:pos x="156984" y="390321"/>
              </a:cxn>
              <a:cxn ang="0">
                <a:pos x="162562" y="393930"/>
              </a:cxn>
              <a:cxn ang="0">
                <a:pos x="167889" y="398027"/>
              </a:cxn>
              <a:cxn ang="0">
                <a:pos x="173113" y="402319"/>
              </a:cxn>
              <a:cxn ang="0">
                <a:pos x="178384" y="406514"/>
              </a:cxn>
              <a:cxn ang="0">
                <a:pos x="208749" y="404943"/>
              </a:cxn>
              <a:cxn ang="0">
                <a:pos x="239139" y="403679"/>
              </a:cxn>
              <a:cxn ang="0">
                <a:pos x="269479" y="401810"/>
              </a:cxn>
              <a:cxn ang="0">
                <a:pos x="312674" y="394962"/>
              </a:cxn>
              <a:cxn ang="0">
                <a:pos x="348075" y="376364"/>
              </a:cxn>
              <a:cxn ang="0">
                <a:pos x="353787" y="370628"/>
              </a:cxn>
              <a:cxn ang="0">
                <a:pos x="375623" y="335332"/>
              </a:cxn>
              <a:cxn ang="0">
                <a:pos x="394830" y="301307"/>
              </a:cxn>
              <a:cxn ang="0">
                <a:pos x="396227" y="292747"/>
              </a:cxn>
              <a:cxn ang="0">
                <a:pos x="399580" y="285115"/>
              </a:cxn>
              <a:cxn ang="0">
                <a:pos x="402939" y="278901"/>
              </a:cxn>
              <a:cxn ang="0">
                <a:pos x="406850" y="273046"/>
              </a:cxn>
              <a:cxn ang="0">
                <a:pos x="410695" y="267159"/>
              </a:cxn>
              <a:cxn ang="0">
                <a:pos x="423283" y="230714"/>
              </a:cxn>
              <a:cxn ang="0">
                <a:pos x="428129" y="212280"/>
              </a:cxn>
              <a:cxn ang="0">
                <a:pos x="426742" y="195480"/>
              </a:cxn>
              <a:cxn ang="0">
                <a:pos x="420357" y="144359"/>
              </a:cxn>
              <a:cxn ang="0">
                <a:pos x="401810" y="96654"/>
              </a:cxn>
              <a:cxn ang="0">
                <a:pos x="321094" y="26149"/>
              </a:cxn>
              <a:cxn ang="0">
                <a:pos x="311511" y="18592"/>
              </a:cxn>
              <a:cxn ang="0">
                <a:pos x="245525" y="523"/>
              </a:cxn>
              <a:cxn ang="0">
                <a:pos x="210516" y="0"/>
              </a:cxn>
              <a:cxn ang="0">
                <a:pos x="177282" y="409"/>
              </a:cxn>
              <a:cxn ang="0">
                <a:pos x="149847" y="1866"/>
              </a:cxn>
            </a:cxnLst>
            <a:rect l="0" t="0" r="r" b="b"/>
            <a:pathLst>
              <a:path w="428625" h="407035">
                <a:moveTo>
                  <a:pt x="149847" y="1866"/>
                </a:moveTo>
                <a:lnTo>
                  <a:pt x="101296" y="12902"/>
                </a:lnTo>
                <a:lnTo>
                  <a:pt x="70678" y="37453"/>
                </a:lnTo>
                <a:lnTo>
                  <a:pt x="70397" y="42176"/>
                </a:lnTo>
                <a:lnTo>
                  <a:pt x="70595" y="42928"/>
                </a:lnTo>
                <a:lnTo>
                  <a:pt x="49949" y="50419"/>
                </a:lnTo>
                <a:lnTo>
                  <a:pt x="42239" y="62243"/>
                </a:lnTo>
                <a:lnTo>
                  <a:pt x="34147" y="73853"/>
                </a:lnTo>
                <a:lnTo>
                  <a:pt x="26821" y="85887"/>
                </a:lnTo>
                <a:lnTo>
                  <a:pt x="21412" y="98983"/>
                </a:lnTo>
                <a:lnTo>
                  <a:pt x="16502" y="116292"/>
                </a:lnTo>
                <a:lnTo>
                  <a:pt x="13925" y="124059"/>
                </a:lnTo>
                <a:lnTo>
                  <a:pt x="9739" y="131427"/>
                </a:lnTo>
                <a:lnTo>
                  <a:pt x="0" y="147535"/>
                </a:lnTo>
                <a:lnTo>
                  <a:pt x="1574" y="175886"/>
                </a:lnTo>
                <a:lnTo>
                  <a:pt x="4713" y="232587"/>
                </a:lnTo>
                <a:lnTo>
                  <a:pt x="9840" y="272964"/>
                </a:lnTo>
                <a:lnTo>
                  <a:pt x="28549" y="309397"/>
                </a:lnTo>
                <a:lnTo>
                  <a:pt x="60464" y="333959"/>
                </a:lnTo>
                <a:lnTo>
                  <a:pt x="71361" y="341769"/>
                </a:lnTo>
                <a:lnTo>
                  <a:pt x="85565" y="352816"/>
                </a:lnTo>
                <a:lnTo>
                  <a:pt x="92062" y="357563"/>
                </a:lnTo>
                <a:lnTo>
                  <a:pt x="98911" y="360484"/>
                </a:lnTo>
                <a:lnTo>
                  <a:pt x="114173" y="366052"/>
                </a:lnTo>
                <a:lnTo>
                  <a:pt x="136508" y="383169"/>
                </a:lnTo>
                <a:lnTo>
                  <a:pt x="138726" y="384982"/>
                </a:lnTo>
                <a:lnTo>
                  <a:pt x="134058" y="380663"/>
                </a:lnTo>
                <a:lnTo>
                  <a:pt x="135734" y="379385"/>
                </a:lnTo>
                <a:lnTo>
                  <a:pt x="156984" y="390321"/>
                </a:lnTo>
                <a:lnTo>
                  <a:pt x="162562" y="393930"/>
                </a:lnTo>
                <a:lnTo>
                  <a:pt x="167889" y="398027"/>
                </a:lnTo>
                <a:lnTo>
                  <a:pt x="173113" y="402319"/>
                </a:lnTo>
                <a:lnTo>
                  <a:pt x="178384" y="406514"/>
                </a:lnTo>
                <a:lnTo>
                  <a:pt x="208749" y="404943"/>
                </a:lnTo>
                <a:lnTo>
                  <a:pt x="239139" y="403679"/>
                </a:lnTo>
                <a:lnTo>
                  <a:pt x="269479" y="401810"/>
                </a:lnTo>
                <a:lnTo>
                  <a:pt x="312674" y="394962"/>
                </a:lnTo>
                <a:lnTo>
                  <a:pt x="348075" y="376364"/>
                </a:lnTo>
                <a:lnTo>
                  <a:pt x="353787" y="370628"/>
                </a:lnTo>
                <a:lnTo>
                  <a:pt x="375623" y="335332"/>
                </a:lnTo>
                <a:lnTo>
                  <a:pt x="394830" y="301307"/>
                </a:lnTo>
                <a:lnTo>
                  <a:pt x="396227" y="292747"/>
                </a:lnTo>
                <a:lnTo>
                  <a:pt x="399580" y="285115"/>
                </a:lnTo>
                <a:lnTo>
                  <a:pt x="402939" y="278901"/>
                </a:lnTo>
                <a:lnTo>
                  <a:pt x="406850" y="273046"/>
                </a:lnTo>
                <a:lnTo>
                  <a:pt x="410695" y="267159"/>
                </a:lnTo>
                <a:lnTo>
                  <a:pt x="423283" y="230714"/>
                </a:lnTo>
                <a:lnTo>
                  <a:pt x="428129" y="212280"/>
                </a:lnTo>
                <a:lnTo>
                  <a:pt x="426742" y="195480"/>
                </a:lnTo>
                <a:lnTo>
                  <a:pt x="420357" y="144359"/>
                </a:lnTo>
                <a:lnTo>
                  <a:pt x="401810" y="96654"/>
                </a:lnTo>
                <a:lnTo>
                  <a:pt x="321094" y="26149"/>
                </a:lnTo>
                <a:lnTo>
                  <a:pt x="311511" y="18592"/>
                </a:lnTo>
                <a:lnTo>
                  <a:pt x="245525" y="523"/>
                </a:lnTo>
                <a:lnTo>
                  <a:pt x="210516" y="0"/>
                </a:lnTo>
                <a:lnTo>
                  <a:pt x="177282" y="409"/>
                </a:lnTo>
                <a:lnTo>
                  <a:pt x="149847" y="1866"/>
                </a:lnTo>
                <a:close/>
              </a:path>
            </a:pathLst>
          </a:custGeom>
          <a:noFill/>
          <a:ln w="19050">
            <a:solidFill>
              <a:srgbClr val="00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21542" name="object 39"/>
          <p:cNvSpPr>
            <a:spLocks/>
          </p:cNvSpPr>
          <p:nvPr/>
        </p:nvSpPr>
        <p:spPr bwMode="auto">
          <a:xfrm>
            <a:off x="3011488" y="5754688"/>
            <a:ext cx="103187" cy="131762"/>
          </a:xfrm>
          <a:custGeom>
            <a:avLst/>
            <a:gdLst/>
            <a:ahLst/>
            <a:cxnLst>
              <a:cxn ang="0">
                <a:pos x="103209" y="0"/>
              </a:cxn>
              <a:cxn ang="0">
                <a:pos x="98526" y="7819"/>
              </a:cxn>
              <a:cxn ang="0">
                <a:pos x="94067" y="15836"/>
              </a:cxn>
              <a:cxn ang="0">
                <a:pos x="89163" y="23463"/>
              </a:cxn>
              <a:cxn ang="0">
                <a:pos x="46221" y="56137"/>
              </a:cxn>
              <a:cxn ang="0">
                <a:pos x="22920" y="70256"/>
              </a:cxn>
              <a:cxn ang="0">
                <a:pos x="7475" y="109084"/>
              </a:cxn>
              <a:cxn ang="0">
                <a:pos x="0" y="126512"/>
              </a:cxn>
              <a:cxn ang="0">
                <a:pos x="6493" y="130865"/>
              </a:cxn>
              <a:cxn ang="0">
                <a:pos x="32953" y="130467"/>
              </a:cxn>
            </a:cxnLst>
            <a:rect l="0" t="0" r="r" b="b"/>
            <a:pathLst>
              <a:path w="103505" h="131445">
                <a:moveTo>
                  <a:pt x="103209" y="0"/>
                </a:moveTo>
                <a:lnTo>
                  <a:pt x="98526" y="7819"/>
                </a:lnTo>
                <a:lnTo>
                  <a:pt x="94067" y="15836"/>
                </a:lnTo>
                <a:lnTo>
                  <a:pt x="89163" y="23463"/>
                </a:lnTo>
                <a:lnTo>
                  <a:pt x="46221" y="56137"/>
                </a:lnTo>
                <a:lnTo>
                  <a:pt x="22920" y="70256"/>
                </a:lnTo>
                <a:lnTo>
                  <a:pt x="7475" y="109084"/>
                </a:lnTo>
                <a:lnTo>
                  <a:pt x="0" y="126512"/>
                </a:lnTo>
                <a:lnTo>
                  <a:pt x="6493" y="130865"/>
                </a:lnTo>
                <a:lnTo>
                  <a:pt x="32953" y="130467"/>
                </a:lnTo>
              </a:path>
            </a:pathLst>
          </a:custGeom>
          <a:noFill/>
          <a:ln w="19050">
            <a:solidFill>
              <a:srgbClr val="00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21543" name="object 40"/>
          <p:cNvSpPr>
            <a:spLocks/>
          </p:cNvSpPr>
          <p:nvPr/>
        </p:nvSpPr>
        <p:spPr bwMode="auto">
          <a:xfrm>
            <a:off x="3194050" y="5915025"/>
            <a:ext cx="90488" cy="125413"/>
          </a:xfrm>
          <a:custGeom>
            <a:avLst/>
            <a:gdLst/>
            <a:ahLst/>
            <a:cxnLst>
              <a:cxn ang="0">
                <a:pos x="90322" y="0"/>
              </a:cxn>
              <a:cxn ang="0">
                <a:pos x="88045" y="22613"/>
              </a:cxn>
              <a:cxn ang="0">
                <a:pos x="85920" y="45246"/>
              </a:cxn>
              <a:cxn ang="0">
                <a:pos x="83487" y="67837"/>
              </a:cxn>
              <a:cxn ang="0">
                <a:pos x="80289" y="90322"/>
              </a:cxn>
              <a:cxn ang="0">
                <a:pos x="79378" y="98908"/>
              </a:cxn>
              <a:cxn ang="0">
                <a:pos x="78330" y="107897"/>
              </a:cxn>
              <a:cxn ang="0">
                <a:pos x="75753" y="115627"/>
              </a:cxn>
              <a:cxn ang="0">
                <a:pos x="70256" y="120434"/>
              </a:cxn>
              <a:cxn ang="0">
                <a:pos x="53319" y="123900"/>
              </a:cxn>
              <a:cxn ang="0">
                <a:pos x="35685" y="123515"/>
              </a:cxn>
              <a:cxn ang="0">
                <a:pos x="17773" y="121589"/>
              </a:cxn>
              <a:cxn ang="0">
                <a:pos x="0" y="120434"/>
              </a:cxn>
            </a:cxnLst>
            <a:rect l="0" t="0" r="r" b="b"/>
            <a:pathLst>
              <a:path w="90804" h="124460">
                <a:moveTo>
                  <a:pt x="90322" y="0"/>
                </a:moveTo>
                <a:lnTo>
                  <a:pt x="88045" y="22613"/>
                </a:lnTo>
                <a:lnTo>
                  <a:pt x="85920" y="45246"/>
                </a:lnTo>
                <a:lnTo>
                  <a:pt x="83487" y="67837"/>
                </a:lnTo>
                <a:lnTo>
                  <a:pt x="80289" y="90322"/>
                </a:lnTo>
                <a:lnTo>
                  <a:pt x="79378" y="98908"/>
                </a:lnTo>
                <a:lnTo>
                  <a:pt x="78330" y="107897"/>
                </a:lnTo>
                <a:lnTo>
                  <a:pt x="75753" y="115627"/>
                </a:lnTo>
                <a:lnTo>
                  <a:pt x="70256" y="120434"/>
                </a:lnTo>
                <a:lnTo>
                  <a:pt x="53319" y="123900"/>
                </a:lnTo>
                <a:lnTo>
                  <a:pt x="35685" y="123515"/>
                </a:lnTo>
                <a:lnTo>
                  <a:pt x="17773" y="121589"/>
                </a:lnTo>
                <a:lnTo>
                  <a:pt x="0" y="120434"/>
                </a:lnTo>
              </a:path>
            </a:pathLst>
          </a:custGeom>
          <a:noFill/>
          <a:ln w="19050">
            <a:solidFill>
              <a:srgbClr val="00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21544" name="object 41"/>
          <p:cNvSpPr>
            <a:spLocks/>
          </p:cNvSpPr>
          <p:nvPr/>
        </p:nvSpPr>
        <p:spPr bwMode="auto">
          <a:xfrm>
            <a:off x="3395663" y="5905500"/>
            <a:ext cx="69850" cy="14446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6012" y="51206"/>
              </a:cxn>
              <a:cxn ang="0">
                <a:pos x="21521" y="106887"/>
              </a:cxn>
              <a:cxn ang="0">
                <a:pos x="23336" y="124679"/>
              </a:cxn>
              <a:cxn ang="0">
                <a:pos x="30111" y="140500"/>
              </a:cxn>
              <a:cxn ang="0">
                <a:pos x="37780" y="145097"/>
              </a:cxn>
              <a:cxn ang="0">
                <a:pos x="48079" y="144586"/>
              </a:cxn>
              <a:cxn ang="0">
                <a:pos x="59429" y="142032"/>
              </a:cxn>
              <a:cxn ang="0">
                <a:pos x="70256" y="140500"/>
              </a:cxn>
            </a:cxnLst>
            <a:rect l="0" t="0" r="r" b="b"/>
            <a:pathLst>
              <a:path w="70485" h="145414">
                <a:moveTo>
                  <a:pt x="0" y="0"/>
                </a:moveTo>
                <a:lnTo>
                  <a:pt x="16012" y="51206"/>
                </a:lnTo>
                <a:lnTo>
                  <a:pt x="21521" y="106887"/>
                </a:lnTo>
                <a:lnTo>
                  <a:pt x="23336" y="124679"/>
                </a:lnTo>
                <a:lnTo>
                  <a:pt x="30111" y="140500"/>
                </a:lnTo>
                <a:lnTo>
                  <a:pt x="37780" y="145097"/>
                </a:lnTo>
                <a:lnTo>
                  <a:pt x="48079" y="144586"/>
                </a:lnTo>
                <a:lnTo>
                  <a:pt x="59429" y="142032"/>
                </a:lnTo>
                <a:lnTo>
                  <a:pt x="70256" y="140500"/>
                </a:lnTo>
              </a:path>
            </a:pathLst>
          </a:custGeom>
          <a:noFill/>
          <a:ln w="19050">
            <a:solidFill>
              <a:srgbClr val="00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21545" name="object 42"/>
          <p:cNvSpPr>
            <a:spLocks/>
          </p:cNvSpPr>
          <p:nvPr/>
        </p:nvSpPr>
        <p:spPr bwMode="auto">
          <a:xfrm>
            <a:off x="3500438" y="5430838"/>
            <a:ext cx="168275" cy="252412"/>
          </a:xfrm>
          <a:custGeom>
            <a:avLst/>
            <a:gdLst/>
            <a:ahLst/>
            <a:cxnLst>
              <a:cxn ang="0">
                <a:pos x="1333" y="0"/>
              </a:cxn>
              <a:cxn ang="0">
                <a:pos x="916" y="10300"/>
              </a:cxn>
              <a:cxn ang="0">
                <a:pos x="442" y="20604"/>
              </a:cxn>
              <a:cxn ang="0">
                <a:pos x="81" y="30905"/>
              </a:cxn>
              <a:cxn ang="0">
                <a:pos x="1360" y="80598"/>
              </a:cxn>
              <a:cxn ang="0">
                <a:pos x="2540" y="104216"/>
              </a:cxn>
              <a:cxn ang="0">
                <a:pos x="10002" y="103823"/>
              </a:cxn>
              <a:cxn ang="0">
                <a:pos x="17481" y="103566"/>
              </a:cxn>
              <a:cxn ang="0">
                <a:pos x="24932" y="103032"/>
              </a:cxn>
              <a:cxn ang="0">
                <a:pos x="32308" y="101803"/>
              </a:cxn>
              <a:cxn ang="0">
                <a:pos x="40483" y="99110"/>
              </a:cxn>
              <a:cxn ang="0">
                <a:pos x="48461" y="95556"/>
              </a:cxn>
              <a:cxn ang="0">
                <a:pos x="56456" y="92100"/>
              </a:cxn>
              <a:cxn ang="0">
                <a:pos x="101827" y="85929"/>
              </a:cxn>
              <a:cxn ang="0">
                <a:pos x="124218" y="84874"/>
              </a:cxn>
              <a:cxn ang="0">
                <a:pos x="133027" y="89209"/>
              </a:cxn>
              <a:cxn ang="0">
                <a:pos x="142101" y="93195"/>
              </a:cxn>
              <a:cxn ang="0">
                <a:pos x="150645" y="97872"/>
              </a:cxn>
              <a:cxn ang="0">
                <a:pos x="157861" y="104279"/>
              </a:cxn>
              <a:cxn ang="0">
                <a:pos x="167971" y="128842"/>
              </a:cxn>
              <a:cxn ang="0">
                <a:pos x="165114" y="155857"/>
              </a:cxn>
              <a:cxn ang="0">
                <a:pos x="140944" y="203644"/>
              </a:cxn>
              <a:cxn ang="0">
                <a:pos x="105981" y="225450"/>
              </a:cxn>
              <a:cxn ang="0">
                <a:pos x="77069" y="239339"/>
              </a:cxn>
              <a:cxn ang="0">
                <a:pos x="68858" y="241970"/>
              </a:cxn>
              <a:cxn ang="0">
                <a:pos x="71712" y="238953"/>
              </a:cxn>
              <a:cxn ang="0">
                <a:pos x="75993" y="235896"/>
              </a:cxn>
              <a:cxn ang="0">
                <a:pos x="72065" y="238407"/>
              </a:cxn>
              <a:cxn ang="0">
                <a:pos x="50292" y="252095"/>
              </a:cxn>
            </a:cxnLst>
            <a:rect l="0" t="0" r="r" b="b"/>
            <a:pathLst>
              <a:path w="168275" h="252095">
                <a:moveTo>
                  <a:pt x="1333" y="0"/>
                </a:moveTo>
                <a:lnTo>
                  <a:pt x="916" y="10300"/>
                </a:lnTo>
                <a:lnTo>
                  <a:pt x="442" y="20604"/>
                </a:lnTo>
                <a:lnTo>
                  <a:pt x="81" y="30905"/>
                </a:lnTo>
                <a:lnTo>
                  <a:pt x="1360" y="80598"/>
                </a:lnTo>
                <a:lnTo>
                  <a:pt x="2540" y="104216"/>
                </a:lnTo>
                <a:lnTo>
                  <a:pt x="10002" y="103823"/>
                </a:lnTo>
                <a:lnTo>
                  <a:pt x="17481" y="103566"/>
                </a:lnTo>
                <a:lnTo>
                  <a:pt x="24932" y="103032"/>
                </a:lnTo>
                <a:lnTo>
                  <a:pt x="32308" y="101803"/>
                </a:lnTo>
                <a:lnTo>
                  <a:pt x="40483" y="99110"/>
                </a:lnTo>
                <a:lnTo>
                  <a:pt x="48461" y="95556"/>
                </a:lnTo>
                <a:lnTo>
                  <a:pt x="56456" y="92100"/>
                </a:lnTo>
                <a:lnTo>
                  <a:pt x="101827" y="85929"/>
                </a:lnTo>
                <a:lnTo>
                  <a:pt x="124218" y="84874"/>
                </a:lnTo>
                <a:lnTo>
                  <a:pt x="133027" y="89209"/>
                </a:lnTo>
                <a:lnTo>
                  <a:pt x="142101" y="93195"/>
                </a:lnTo>
                <a:lnTo>
                  <a:pt x="150645" y="97872"/>
                </a:lnTo>
                <a:lnTo>
                  <a:pt x="157861" y="104279"/>
                </a:lnTo>
                <a:lnTo>
                  <a:pt x="167971" y="128842"/>
                </a:lnTo>
                <a:lnTo>
                  <a:pt x="165114" y="155857"/>
                </a:lnTo>
                <a:lnTo>
                  <a:pt x="140944" y="203644"/>
                </a:lnTo>
                <a:lnTo>
                  <a:pt x="105981" y="225450"/>
                </a:lnTo>
                <a:lnTo>
                  <a:pt x="77069" y="239339"/>
                </a:lnTo>
                <a:lnTo>
                  <a:pt x="68858" y="241970"/>
                </a:lnTo>
                <a:lnTo>
                  <a:pt x="71712" y="238953"/>
                </a:lnTo>
                <a:lnTo>
                  <a:pt x="75993" y="235896"/>
                </a:lnTo>
                <a:lnTo>
                  <a:pt x="72065" y="238407"/>
                </a:lnTo>
                <a:lnTo>
                  <a:pt x="50292" y="252095"/>
                </a:lnTo>
              </a:path>
            </a:pathLst>
          </a:custGeom>
          <a:noFill/>
          <a:ln w="19050">
            <a:solidFill>
              <a:srgbClr val="00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21546" name="object 43"/>
          <p:cNvSpPr>
            <a:spLocks/>
          </p:cNvSpPr>
          <p:nvPr/>
        </p:nvSpPr>
        <p:spPr bwMode="auto">
          <a:xfrm>
            <a:off x="3333750" y="5173663"/>
            <a:ext cx="84138" cy="147637"/>
          </a:xfrm>
          <a:custGeom>
            <a:avLst/>
            <a:gdLst/>
            <a:ahLst/>
            <a:cxnLst>
              <a:cxn ang="0">
                <a:pos x="12665" y="70650"/>
              </a:cxn>
              <a:cxn ang="0">
                <a:pos x="6932" y="56463"/>
              </a:cxn>
              <a:cxn ang="0">
                <a:pos x="1470" y="41889"/>
              </a:cxn>
              <a:cxn ang="0">
                <a:pos x="0" y="27246"/>
              </a:cxn>
              <a:cxn ang="0">
                <a:pos x="6239" y="12852"/>
              </a:cxn>
              <a:cxn ang="0">
                <a:pos x="11065" y="6819"/>
              </a:cxn>
              <a:cxn ang="0">
                <a:pos x="19092" y="4279"/>
              </a:cxn>
              <a:cxn ang="0">
                <a:pos x="25505" y="0"/>
              </a:cxn>
              <a:cxn ang="0">
                <a:pos x="35312" y="1089"/>
              </a:cxn>
              <a:cxn ang="0">
                <a:pos x="45230" y="1831"/>
              </a:cxn>
              <a:cxn ang="0">
                <a:pos x="54921" y="3264"/>
              </a:cxn>
              <a:cxn ang="0">
                <a:pos x="80419" y="35790"/>
              </a:cxn>
              <a:cxn ang="0">
                <a:pos x="83315" y="44958"/>
              </a:cxn>
              <a:cxn ang="0">
                <a:pos x="81169" y="51384"/>
              </a:cxn>
              <a:cxn ang="0">
                <a:pos x="79912" y="58166"/>
              </a:cxn>
              <a:cxn ang="0">
                <a:pos x="54533" y="93265"/>
              </a:cxn>
              <a:cxn ang="0">
                <a:pos x="44784" y="102768"/>
              </a:cxn>
              <a:cxn ang="0">
                <a:pos x="37069" y="124098"/>
              </a:cxn>
              <a:cxn ang="0">
                <a:pos x="33285" y="132972"/>
              </a:cxn>
              <a:cxn ang="0">
                <a:pos x="32037" y="137983"/>
              </a:cxn>
              <a:cxn ang="0">
                <a:pos x="31931" y="147726"/>
              </a:cxn>
            </a:cxnLst>
            <a:rect l="0" t="0" r="r" b="b"/>
            <a:pathLst>
              <a:path w="83820" h="147954">
                <a:moveTo>
                  <a:pt x="12665" y="70650"/>
                </a:moveTo>
                <a:lnTo>
                  <a:pt x="6932" y="56463"/>
                </a:lnTo>
                <a:lnTo>
                  <a:pt x="1470" y="41889"/>
                </a:lnTo>
                <a:lnTo>
                  <a:pt x="0" y="27246"/>
                </a:lnTo>
                <a:lnTo>
                  <a:pt x="6239" y="12852"/>
                </a:lnTo>
                <a:lnTo>
                  <a:pt x="11065" y="6819"/>
                </a:lnTo>
                <a:lnTo>
                  <a:pt x="19092" y="4279"/>
                </a:lnTo>
                <a:lnTo>
                  <a:pt x="25505" y="0"/>
                </a:lnTo>
                <a:lnTo>
                  <a:pt x="35312" y="1089"/>
                </a:lnTo>
                <a:lnTo>
                  <a:pt x="45230" y="1831"/>
                </a:lnTo>
                <a:lnTo>
                  <a:pt x="54921" y="3264"/>
                </a:lnTo>
                <a:lnTo>
                  <a:pt x="80419" y="35790"/>
                </a:lnTo>
                <a:lnTo>
                  <a:pt x="83315" y="44958"/>
                </a:lnTo>
                <a:lnTo>
                  <a:pt x="81169" y="51384"/>
                </a:lnTo>
                <a:lnTo>
                  <a:pt x="79912" y="58166"/>
                </a:lnTo>
                <a:lnTo>
                  <a:pt x="54533" y="93265"/>
                </a:lnTo>
                <a:lnTo>
                  <a:pt x="44784" y="102768"/>
                </a:lnTo>
                <a:lnTo>
                  <a:pt x="37069" y="124098"/>
                </a:lnTo>
                <a:lnTo>
                  <a:pt x="33285" y="132972"/>
                </a:lnTo>
                <a:lnTo>
                  <a:pt x="32037" y="137983"/>
                </a:lnTo>
                <a:lnTo>
                  <a:pt x="31931" y="147726"/>
                </a:lnTo>
              </a:path>
            </a:pathLst>
          </a:custGeom>
          <a:noFill/>
          <a:ln w="19049">
            <a:solidFill>
              <a:srgbClr val="00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21547" name="object 44"/>
          <p:cNvSpPr>
            <a:spLocks/>
          </p:cNvSpPr>
          <p:nvPr/>
        </p:nvSpPr>
        <p:spPr bwMode="auto">
          <a:xfrm>
            <a:off x="3349625" y="5353050"/>
            <a:ext cx="15875" cy="30163"/>
          </a:xfrm>
          <a:custGeom>
            <a:avLst/>
            <a:gdLst/>
            <a:ahLst/>
            <a:cxnLst>
              <a:cxn ang="0">
                <a:pos x="15875" y="0"/>
              </a:cxn>
              <a:cxn ang="0">
                <a:pos x="4752" y="14743"/>
              </a:cxn>
              <a:cxn ang="0">
                <a:pos x="0" y="22794"/>
              </a:cxn>
              <a:cxn ang="0">
                <a:pos x="676" y="26976"/>
              </a:cxn>
              <a:cxn ang="0">
                <a:pos x="5842" y="30111"/>
              </a:cxn>
              <a:cxn ang="0">
                <a:pos x="11958" y="27678"/>
              </a:cxn>
              <a:cxn ang="0">
                <a:pos x="14901" y="17075"/>
              </a:cxn>
              <a:cxn ang="0">
                <a:pos x="15823" y="5462"/>
              </a:cxn>
              <a:cxn ang="0">
                <a:pos x="15875" y="0"/>
              </a:cxn>
            </a:cxnLst>
            <a:rect l="0" t="0" r="r" b="b"/>
            <a:pathLst>
              <a:path w="15875" h="30479">
                <a:moveTo>
                  <a:pt x="15875" y="0"/>
                </a:moveTo>
                <a:lnTo>
                  <a:pt x="4752" y="14743"/>
                </a:lnTo>
                <a:lnTo>
                  <a:pt x="0" y="22794"/>
                </a:lnTo>
                <a:lnTo>
                  <a:pt x="676" y="26976"/>
                </a:lnTo>
                <a:lnTo>
                  <a:pt x="5842" y="30111"/>
                </a:lnTo>
                <a:lnTo>
                  <a:pt x="11958" y="27678"/>
                </a:lnTo>
                <a:lnTo>
                  <a:pt x="14901" y="17075"/>
                </a:lnTo>
                <a:lnTo>
                  <a:pt x="15823" y="5462"/>
                </a:lnTo>
                <a:lnTo>
                  <a:pt x="15875" y="0"/>
                </a:lnTo>
                <a:close/>
              </a:path>
            </a:pathLst>
          </a:custGeom>
          <a:noFill/>
          <a:ln w="19050">
            <a:solidFill>
              <a:srgbClr val="00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21548" name="object 45"/>
          <p:cNvSpPr>
            <a:spLocks/>
          </p:cNvSpPr>
          <p:nvPr/>
        </p:nvSpPr>
        <p:spPr bwMode="auto">
          <a:xfrm>
            <a:off x="2701925" y="5845175"/>
            <a:ext cx="361950" cy="190500"/>
          </a:xfrm>
          <a:custGeom>
            <a:avLst/>
            <a:gdLst/>
            <a:ahLst/>
            <a:cxnLst>
              <a:cxn ang="0">
                <a:pos x="361302" y="30111"/>
              </a:cxn>
              <a:cxn ang="0">
                <a:pos x="348390" y="21125"/>
              </a:cxn>
              <a:cxn ang="0">
                <a:pos x="333273" y="11250"/>
              </a:cxn>
              <a:cxn ang="0">
                <a:pos x="317118" y="3277"/>
              </a:cxn>
              <a:cxn ang="0">
                <a:pos x="301091" y="0"/>
              </a:cxn>
              <a:cxn ang="0">
                <a:pos x="293334" y="1098"/>
              </a:cxn>
              <a:cxn ang="0">
                <a:pos x="285830" y="3765"/>
              </a:cxn>
              <a:cxn ang="0">
                <a:pos x="278429" y="7061"/>
              </a:cxn>
              <a:cxn ang="0">
                <a:pos x="270979" y="10045"/>
              </a:cxn>
              <a:cxn ang="0">
                <a:pos x="231464" y="41092"/>
              </a:cxn>
              <a:cxn ang="0">
                <a:pos x="216808" y="76015"/>
              </a:cxn>
              <a:cxn ang="0">
                <a:pos x="214815" y="83794"/>
              </a:cxn>
              <a:cxn ang="0">
                <a:pos x="164588" y="122362"/>
              </a:cxn>
              <a:cxn ang="0">
                <a:pos x="110401" y="150545"/>
              </a:cxn>
              <a:cxn ang="0">
                <a:pos x="65300" y="165758"/>
              </a:cxn>
              <a:cxn ang="0">
                <a:pos x="50190" y="170611"/>
              </a:cxn>
              <a:cxn ang="0">
                <a:pos x="42577" y="172929"/>
              </a:cxn>
              <a:cxn ang="0">
                <a:pos x="34915" y="175115"/>
              </a:cxn>
              <a:cxn ang="0">
                <a:pos x="27362" y="177560"/>
              </a:cxn>
              <a:cxn ang="0">
                <a:pos x="20078" y="180657"/>
              </a:cxn>
              <a:cxn ang="0">
                <a:pos x="0" y="190690"/>
              </a:cxn>
            </a:cxnLst>
            <a:rect l="0" t="0" r="r" b="b"/>
            <a:pathLst>
              <a:path w="361314" h="191135">
                <a:moveTo>
                  <a:pt x="361302" y="30111"/>
                </a:moveTo>
                <a:lnTo>
                  <a:pt x="348390" y="21125"/>
                </a:lnTo>
                <a:lnTo>
                  <a:pt x="333273" y="11250"/>
                </a:lnTo>
                <a:lnTo>
                  <a:pt x="317118" y="3277"/>
                </a:lnTo>
                <a:lnTo>
                  <a:pt x="301091" y="0"/>
                </a:lnTo>
                <a:lnTo>
                  <a:pt x="293334" y="1098"/>
                </a:lnTo>
                <a:lnTo>
                  <a:pt x="285830" y="3765"/>
                </a:lnTo>
                <a:lnTo>
                  <a:pt x="278429" y="7061"/>
                </a:lnTo>
                <a:lnTo>
                  <a:pt x="270979" y="10045"/>
                </a:lnTo>
                <a:lnTo>
                  <a:pt x="231464" y="41092"/>
                </a:lnTo>
                <a:lnTo>
                  <a:pt x="216808" y="76015"/>
                </a:lnTo>
                <a:lnTo>
                  <a:pt x="214815" y="83794"/>
                </a:lnTo>
                <a:lnTo>
                  <a:pt x="164588" y="122362"/>
                </a:lnTo>
                <a:lnTo>
                  <a:pt x="110401" y="150545"/>
                </a:lnTo>
                <a:lnTo>
                  <a:pt x="65300" y="165758"/>
                </a:lnTo>
                <a:lnTo>
                  <a:pt x="50190" y="170611"/>
                </a:lnTo>
                <a:lnTo>
                  <a:pt x="42577" y="172929"/>
                </a:lnTo>
                <a:lnTo>
                  <a:pt x="34915" y="175115"/>
                </a:lnTo>
                <a:lnTo>
                  <a:pt x="27362" y="177560"/>
                </a:lnTo>
                <a:lnTo>
                  <a:pt x="20078" y="180657"/>
                </a:lnTo>
                <a:lnTo>
                  <a:pt x="0" y="19069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21549" name="object 46"/>
          <p:cNvSpPr>
            <a:spLocks/>
          </p:cNvSpPr>
          <p:nvPr/>
        </p:nvSpPr>
        <p:spPr bwMode="auto">
          <a:xfrm>
            <a:off x="2843213" y="5859463"/>
            <a:ext cx="220662" cy="206375"/>
          </a:xfrm>
          <a:custGeom>
            <a:avLst/>
            <a:gdLst/>
            <a:ahLst/>
            <a:cxnLst>
              <a:cxn ang="0">
                <a:pos x="220789" y="15059"/>
              </a:cxn>
              <a:cxn ang="0">
                <a:pos x="194066" y="6047"/>
              </a:cxn>
              <a:cxn ang="0">
                <a:pos x="167236" y="0"/>
              </a:cxn>
              <a:cxn ang="0">
                <a:pos x="139582" y="1482"/>
              </a:cxn>
              <a:cxn ang="0">
                <a:pos x="110388" y="15059"/>
              </a:cxn>
              <a:cxn ang="0">
                <a:pos x="101595" y="27108"/>
              </a:cxn>
              <a:cxn ang="0">
                <a:pos x="98259" y="43111"/>
              </a:cxn>
              <a:cxn ang="0">
                <a:pos x="95972" y="60141"/>
              </a:cxn>
              <a:cxn ang="0">
                <a:pos x="90322" y="75269"/>
              </a:cxn>
              <a:cxn ang="0">
                <a:pos x="70243" y="105381"/>
              </a:cxn>
              <a:cxn ang="0">
                <a:pos x="64439" y="124818"/>
              </a:cxn>
              <a:cxn ang="0">
                <a:pos x="56011" y="150937"/>
              </a:cxn>
              <a:cxn ang="0">
                <a:pos x="30111" y="195703"/>
              </a:cxn>
              <a:cxn ang="0">
                <a:pos x="3542" y="205110"/>
              </a:cxn>
              <a:cxn ang="0">
                <a:pos x="0" y="205749"/>
              </a:cxn>
            </a:cxnLst>
            <a:rect l="0" t="0" r="r" b="b"/>
            <a:pathLst>
              <a:path w="220980" h="205739">
                <a:moveTo>
                  <a:pt x="220789" y="15059"/>
                </a:moveTo>
                <a:lnTo>
                  <a:pt x="194066" y="6047"/>
                </a:lnTo>
                <a:lnTo>
                  <a:pt x="167236" y="0"/>
                </a:lnTo>
                <a:lnTo>
                  <a:pt x="139582" y="1482"/>
                </a:lnTo>
                <a:lnTo>
                  <a:pt x="110388" y="15059"/>
                </a:lnTo>
                <a:lnTo>
                  <a:pt x="101595" y="27108"/>
                </a:lnTo>
                <a:lnTo>
                  <a:pt x="98259" y="43111"/>
                </a:lnTo>
                <a:lnTo>
                  <a:pt x="95972" y="60141"/>
                </a:lnTo>
                <a:lnTo>
                  <a:pt x="90322" y="75269"/>
                </a:lnTo>
                <a:lnTo>
                  <a:pt x="70243" y="105381"/>
                </a:lnTo>
                <a:lnTo>
                  <a:pt x="64439" y="124818"/>
                </a:lnTo>
                <a:lnTo>
                  <a:pt x="56011" y="150937"/>
                </a:lnTo>
                <a:lnTo>
                  <a:pt x="30111" y="195703"/>
                </a:lnTo>
                <a:lnTo>
                  <a:pt x="3542" y="205110"/>
                </a:lnTo>
                <a:lnTo>
                  <a:pt x="0" y="205749"/>
                </a:lnTo>
              </a:path>
            </a:pathLst>
          </a:custGeom>
          <a:noFill/>
          <a:ln w="28574">
            <a:solidFill>
              <a:srgbClr val="FF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47" name="object 47"/>
          <p:cNvSpPr txBox="1"/>
          <p:nvPr/>
        </p:nvSpPr>
        <p:spPr>
          <a:xfrm>
            <a:off x="5199063" y="5040313"/>
            <a:ext cx="3013075" cy="1125537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2400" spc="-10" dirty="0">
                <a:latin typeface="Calibri"/>
                <a:cs typeface="Calibri"/>
              </a:rPr>
              <a:t>Process </a:t>
            </a:r>
            <a:r>
              <a:rPr sz="2400" spc="-5" dirty="0">
                <a:latin typeface="Calibri"/>
                <a:cs typeface="Calibri"/>
              </a:rPr>
              <a:t>also known</a:t>
            </a:r>
            <a:r>
              <a:rPr sz="2400" spc="-10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as</a:t>
            </a:r>
            <a:endParaRPr sz="2400">
              <a:latin typeface="Calibri"/>
              <a:cs typeface="Calibri"/>
            </a:endParaRPr>
          </a:p>
          <a:p>
            <a:pPr marL="255270" indent="-24257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  <a:tabLst>
                <a:tab pos="255270" algn="l"/>
                <a:tab pos="255904" algn="l"/>
              </a:tabLst>
              <a:defRPr/>
            </a:pPr>
            <a:r>
              <a:rPr sz="2400" spc="-10" dirty="0">
                <a:solidFill>
                  <a:srgbClr val="006FC0"/>
                </a:solidFill>
                <a:latin typeface="Calibri"/>
                <a:cs typeface="Calibri"/>
              </a:rPr>
              <a:t>Cumulative</a:t>
            </a:r>
            <a:r>
              <a:rPr sz="2400" spc="-8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006FC0"/>
                </a:solidFill>
                <a:latin typeface="Calibri"/>
                <a:cs typeface="Calibri"/>
              </a:rPr>
              <a:t>advantage</a:t>
            </a:r>
            <a:endParaRPr sz="2400">
              <a:latin typeface="Calibri"/>
              <a:cs typeface="Calibri"/>
            </a:endParaRPr>
          </a:p>
          <a:p>
            <a:pPr marL="255270" indent="-24257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  <a:tabLst>
                <a:tab pos="255270" algn="l"/>
                <a:tab pos="255904" algn="l"/>
              </a:tabLst>
              <a:defRPr/>
            </a:pPr>
            <a:r>
              <a:rPr sz="2400" spc="-10" dirty="0">
                <a:solidFill>
                  <a:srgbClr val="006FC0"/>
                </a:solidFill>
                <a:latin typeface="Calibri"/>
                <a:cs typeface="Calibri"/>
              </a:rPr>
              <a:t>Rich-get-richer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8" name="object 48"/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marL="12700" fontAlgn="auto">
              <a:lnSpc>
                <a:spcPts val="113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>
                <a:latin typeface="Tahoma"/>
                <a:cs typeface="Tahoma"/>
              </a:rPr>
              <a:t>Lecture 4-1: Power </a:t>
            </a:r>
            <a:r>
              <a:rPr dirty="0">
                <a:latin typeface="Tahoma"/>
                <a:cs typeface="Tahoma"/>
              </a:rPr>
              <a:t>Laws and </a:t>
            </a:r>
            <a:r>
              <a:rPr spc="-5" dirty="0">
                <a:latin typeface="Tahoma"/>
                <a:cs typeface="Tahoma"/>
              </a:rPr>
              <a:t>Preferential</a:t>
            </a:r>
            <a:r>
              <a:rPr spc="-10" dirty="0">
                <a:latin typeface="Tahoma"/>
                <a:cs typeface="Tahoma"/>
              </a:rPr>
              <a:t> </a:t>
            </a:r>
            <a:r>
              <a:rPr spc="-5" dirty="0">
                <a:latin typeface="Tahoma"/>
                <a:cs typeface="Tahoma"/>
              </a:rPr>
              <a:t>Attachment</a:t>
            </a:r>
          </a:p>
        </p:txBody>
      </p:sp>
      <p:sp>
        <p:nvSpPr>
          <p:cNvPr id="21552" name="object 49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marL="25400"/>
            <a:fld id="{976012EE-6D13-4CD1-92C7-7A98026B3EA1}" type="slidenum">
              <a:rPr lang="th-TH"/>
              <a:pPr marL="25400"/>
              <a:t>15</a:t>
            </a:fld>
            <a:endParaRPr lang="th-TH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6575" y="1116013"/>
            <a:ext cx="7837488" cy="3089275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355600" indent="-342900">
              <a:buFont typeface="Arial" charset="0"/>
              <a:buChar char="•"/>
              <a:tabLst>
                <a:tab pos="354013" algn="l"/>
                <a:tab pos="355600" algn="l"/>
              </a:tabLst>
            </a:pPr>
            <a:r>
              <a:rPr lang="th-TH" sz="2400">
                <a:latin typeface="Tahoma" pitchFamily="34" charset="0"/>
                <a:cs typeface="Tahoma" pitchFamily="34" charset="0"/>
              </a:rPr>
              <a:t>First used to describe skewed degree distribution of the  World Wide Web [Barabasi &amp; Albert, 1999]</a:t>
            </a:r>
          </a:p>
          <a:p>
            <a:pPr marL="355600" indent="-342900">
              <a:buFont typeface="Arial" charset="0"/>
              <a:buChar char="•"/>
              <a:tabLst>
                <a:tab pos="354013" algn="l"/>
                <a:tab pos="355600" algn="l"/>
              </a:tabLst>
            </a:pPr>
            <a:endParaRPr lang="th-TH" sz="3500">
              <a:latin typeface="Times New Roman" pitchFamily="18" charset="0"/>
              <a:cs typeface="Times New Roman" pitchFamily="18" charset="0"/>
            </a:endParaRPr>
          </a:p>
          <a:p>
            <a:pPr marL="355600" indent="-342900">
              <a:buFont typeface="Arial" charset="0"/>
              <a:buChar char="•"/>
              <a:tabLst>
                <a:tab pos="354013" algn="l"/>
                <a:tab pos="355600" algn="l"/>
              </a:tabLst>
            </a:pPr>
            <a:r>
              <a:rPr lang="th-TH" sz="2400">
                <a:latin typeface="Tahoma" pitchFamily="34" charset="0"/>
                <a:cs typeface="Tahoma" pitchFamily="34" charset="0"/>
              </a:rPr>
              <a:t>Each node connects to other nodes with probability  proportional to their degree:</a:t>
            </a:r>
          </a:p>
          <a:p>
            <a:pPr marL="755650" lvl="1" indent="-285750">
              <a:spcBef>
                <a:spcPts val="475"/>
              </a:spcBef>
              <a:buFont typeface="Arial" charset="0"/>
              <a:buChar char="–"/>
              <a:tabLst>
                <a:tab pos="354013" algn="l"/>
                <a:tab pos="355600" algn="l"/>
              </a:tabLst>
            </a:pPr>
            <a:r>
              <a:rPr lang="th-TH" sz="2000">
                <a:latin typeface="Tahoma" pitchFamily="34" charset="0"/>
                <a:cs typeface="Tahoma" pitchFamily="34" charset="0"/>
              </a:rPr>
              <a:t>The process starts with some initial sub-graph</a:t>
            </a:r>
          </a:p>
          <a:p>
            <a:pPr marL="755650" lvl="1" indent="-285750">
              <a:spcBef>
                <a:spcPts val="400"/>
              </a:spcBef>
              <a:buFont typeface="Arial" charset="0"/>
              <a:buChar char="–"/>
              <a:tabLst>
                <a:tab pos="354013" algn="l"/>
                <a:tab pos="355600" algn="l"/>
              </a:tabLst>
            </a:pPr>
            <a:r>
              <a:rPr lang="th-TH" sz="2000">
                <a:latin typeface="Tahoma" pitchFamily="34" charset="0"/>
                <a:cs typeface="Tahoma" pitchFamily="34" charset="0"/>
              </a:rPr>
              <a:t>Each new node comes with </a:t>
            </a:r>
            <a:r>
              <a:rPr lang="th-TH" sz="2000" i="1">
                <a:latin typeface="Consolas" pitchFamily="49" charset="0"/>
                <a:cs typeface="Consolas" pitchFamily="49" charset="0"/>
              </a:rPr>
              <a:t>m </a:t>
            </a:r>
            <a:r>
              <a:rPr lang="th-TH" sz="2000">
                <a:latin typeface="Tahoma" pitchFamily="34" charset="0"/>
                <a:cs typeface="Tahoma" pitchFamily="34" charset="0"/>
              </a:rPr>
              <a:t>edges</a:t>
            </a:r>
          </a:p>
          <a:p>
            <a:pPr marL="755650" lvl="1" indent="-285750">
              <a:spcBef>
                <a:spcPts val="475"/>
              </a:spcBef>
              <a:buFont typeface="Arial" charset="0"/>
              <a:buChar char="–"/>
              <a:tabLst>
                <a:tab pos="354013" algn="l"/>
                <a:tab pos="355600" algn="l"/>
              </a:tabLst>
            </a:pPr>
            <a:r>
              <a:rPr lang="th-TH" sz="2000">
                <a:latin typeface="Tahoma" pitchFamily="34" charset="0"/>
                <a:cs typeface="Tahoma" pitchFamily="34" charset="0"/>
              </a:rPr>
              <a:t>Probability of connecting to node </a:t>
            </a:r>
            <a:r>
              <a:rPr lang="th-TH" sz="2000" i="1">
                <a:latin typeface="Consolas" pitchFamily="49" charset="0"/>
                <a:cs typeface="Consolas" pitchFamily="49" charset="0"/>
              </a:rPr>
              <a:t>i</a:t>
            </a:r>
            <a:endParaRPr lang="th-TH" sz="200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93775" y="5689600"/>
            <a:ext cx="5087938" cy="344488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tabLst>
                <a:tab pos="297815" algn="l"/>
                <a:tab pos="4656455" algn="l"/>
              </a:tabLst>
              <a:defRPr/>
            </a:pPr>
            <a:r>
              <a:rPr sz="2000" spc="-5" dirty="0">
                <a:latin typeface="Arial"/>
                <a:cs typeface="Arial"/>
              </a:rPr>
              <a:t>–	</a:t>
            </a:r>
            <a:r>
              <a:rPr sz="2000" spc="-10" dirty="0">
                <a:latin typeface="Tahoma"/>
                <a:cs typeface="Tahoma"/>
              </a:rPr>
              <a:t>Results </a:t>
            </a:r>
            <a:r>
              <a:rPr sz="2000" spc="-5" dirty="0">
                <a:latin typeface="Tahoma"/>
                <a:cs typeface="Tahoma"/>
              </a:rPr>
              <a:t>in power </a:t>
            </a:r>
            <a:r>
              <a:rPr sz="2000" spc="-10" dirty="0">
                <a:latin typeface="Tahoma"/>
                <a:cs typeface="Tahoma"/>
              </a:rPr>
              <a:t>law </a:t>
            </a:r>
            <a:r>
              <a:rPr sz="2000" spc="-5" dirty="0">
                <a:latin typeface="Tahoma"/>
                <a:cs typeface="Tahoma"/>
              </a:rPr>
              <a:t>with</a:t>
            </a:r>
            <a:r>
              <a:rPr sz="2000" spc="90" dirty="0">
                <a:latin typeface="Tahoma"/>
                <a:cs typeface="Tahoma"/>
              </a:rPr>
              <a:t> </a:t>
            </a:r>
            <a:r>
              <a:rPr sz="2000" spc="-5" dirty="0">
                <a:latin typeface="Tahoma"/>
                <a:cs typeface="Tahoma"/>
              </a:rPr>
              <a:t>exponent</a:t>
            </a:r>
            <a:r>
              <a:rPr sz="2000" spc="20" dirty="0">
                <a:latin typeface="Tahoma"/>
                <a:cs typeface="Tahoma"/>
              </a:rPr>
              <a:t> </a:t>
            </a:r>
            <a:r>
              <a:rPr sz="2100" i="1" spc="-65" dirty="0">
                <a:latin typeface="Symbol"/>
                <a:cs typeface="Symbol"/>
              </a:rPr>
              <a:t></a:t>
            </a:r>
            <a:r>
              <a:rPr sz="2100" spc="-65" dirty="0">
                <a:latin typeface="Times New Roman"/>
                <a:cs typeface="Times New Roman"/>
              </a:rPr>
              <a:t>	</a:t>
            </a:r>
            <a:r>
              <a:rPr sz="2000" spc="-5" dirty="0">
                <a:latin typeface="Consolas"/>
                <a:cs typeface="Consolas"/>
              </a:rPr>
              <a:t>=</a:t>
            </a:r>
            <a:r>
              <a:rPr sz="2000" spc="-100" dirty="0">
                <a:latin typeface="Consolas"/>
                <a:cs typeface="Consolas"/>
              </a:rPr>
              <a:t> </a:t>
            </a:r>
            <a:r>
              <a:rPr sz="2000" spc="-5" dirty="0">
                <a:latin typeface="Consolas"/>
                <a:cs typeface="Consolas"/>
              </a:rPr>
              <a:t>3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22531" name="object 4"/>
          <p:cNvSpPr>
            <a:spLocks noChangeArrowheads="1"/>
          </p:cNvSpPr>
          <p:nvPr/>
        </p:nvSpPr>
        <p:spPr bwMode="auto">
          <a:xfrm>
            <a:off x="258763" y="254000"/>
            <a:ext cx="2613025" cy="754063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22532" name="object 5"/>
          <p:cNvSpPr>
            <a:spLocks noChangeArrowheads="1"/>
          </p:cNvSpPr>
          <p:nvPr/>
        </p:nvSpPr>
        <p:spPr bwMode="auto">
          <a:xfrm>
            <a:off x="2254250" y="254000"/>
            <a:ext cx="814388" cy="754063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22533" name="object 6"/>
          <p:cNvSpPr>
            <a:spLocks noChangeArrowheads="1"/>
          </p:cNvSpPr>
          <p:nvPr/>
        </p:nvSpPr>
        <p:spPr bwMode="auto">
          <a:xfrm>
            <a:off x="2451100" y="254000"/>
            <a:ext cx="3536950" cy="754063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marL="12700" eaLnBrk="1" fontAlgn="auto" hangingPunct="1">
              <a:lnSpc>
                <a:spcPts val="4315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/>
              <a:t>Barabasi-Albert</a:t>
            </a:r>
            <a:r>
              <a:rPr spc="-60" dirty="0"/>
              <a:t> </a:t>
            </a:r>
            <a:r>
              <a:rPr spc="-5" dirty="0"/>
              <a:t>Model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3067050" y="4579938"/>
            <a:ext cx="1666875" cy="460375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dirty="0">
                <a:latin typeface="Symbol"/>
                <a:cs typeface="Symbol"/>
              </a:rPr>
              <a:t></a:t>
            </a:r>
            <a:r>
              <a:rPr dirty="0">
                <a:latin typeface="Consolas"/>
                <a:cs typeface="Consolas"/>
              </a:rPr>
              <a:t>(</a:t>
            </a:r>
            <a:r>
              <a:rPr i="1" dirty="0">
                <a:latin typeface="Consolas"/>
                <a:cs typeface="Consolas"/>
              </a:rPr>
              <a:t>i</a:t>
            </a:r>
            <a:r>
              <a:rPr dirty="0">
                <a:latin typeface="Consolas"/>
                <a:cs typeface="Consolas"/>
              </a:rPr>
              <a:t>) =</a:t>
            </a:r>
            <a:r>
              <a:rPr spc="-130" dirty="0">
                <a:latin typeface="Consolas"/>
                <a:cs typeface="Consolas"/>
              </a:rPr>
              <a:t> </a:t>
            </a:r>
            <a:r>
              <a:rPr i="1" dirty="0">
                <a:latin typeface="Consolas"/>
                <a:cs typeface="Consolas"/>
              </a:rPr>
              <a:t>m</a:t>
            </a:r>
            <a:endParaRPr>
              <a:latin typeface="Consolas"/>
              <a:cs typeface="Consola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103813" y="4395788"/>
            <a:ext cx="939800" cy="517525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i="1" dirty="0">
                <a:latin typeface="Consolas"/>
                <a:cs typeface="Consolas"/>
              </a:rPr>
              <a:t>k</a:t>
            </a:r>
            <a:r>
              <a:rPr sz="2775" i="1" spc="7" baseline="-21021" dirty="0">
                <a:latin typeface="Consolas"/>
                <a:cs typeface="Consolas"/>
              </a:rPr>
              <a:t>i</a:t>
            </a:r>
            <a:r>
              <a:rPr dirty="0">
                <a:latin typeface="Consolas"/>
                <a:cs typeface="Consolas"/>
              </a:rPr>
              <a:t>(</a:t>
            </a:r>
            <a:r>
              <a:rPr i="1" dirty="0">
                <a:latin typeface="Consolas"/>
                <a:cs typeface="Consolas"/>
              </a:rPr>
              <a:t>t</a:t>
            </a:r>
            <a:r>
              <a:rPr dirty="0">
                <a:latin typeface="Consolas"/>
                <a:cs typeface="Consolas"/>
              </a:rPr>
              <a:t>)</a:t>
            </a:r>
            <a:endParaRPr>
              <a:latin typeface="Consolas"/>
              <a:cs typeface="Consola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768850" y="4724400"/>
            <a:ext cx="366713" cy="60960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4200" spc="-7" baseline="-27777" dirty="0">
                <a:latin typeface="Symbol"/>
                <a:cs typeface="Symbol"/>
              </a:rPr>
              <a:t></a:t>
            </a:r>
            <a:r>
              <a:rPr sz="1850" i="1" spc="5" dirty="0">
                <a:latin typeface="Consolas"/>
                <a:cs typeface="Consolas"/>
              </a:rPr>
              <a:t>t</a:t>
            </a:r>
            <a:endParaRPr sz="1850">
              <a:latin typeface="Consolas"/>
              <a:cs typeface="Consola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979988" y="4902200"/>
            <a:ext cx="1397000" cy="517525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2775" i="1" spc="7" baseline="-21021" dirty="0">
                <a:latin typeface="Consolas"/>
                <a:cs typeface="Consolas"/>
              </a:rPr>
              <a:t>j</a:t>
            </a:r>
            <a:r>
              <a:rPr sz="2775" spc="7" baseline="-21021" dirty="0">
                <a:latin typeface="Consolas"/>
                <a:cs typeface="Consolas"/>
              </a:rPr>
              <a:t>=1</a:t>
            </a:r>
            <a:r>
              <a:rPr sz="2775" spc="-1117" baseline="-21021" dirty="0">
                <a:latin typeface="Consolas"/>
                <a:cs typeface="Consolas"/>
              </a:rPr>
              <a:t> </a:t>
            </a:r>
            <a:r>
              <a:rPr i="1" dirty="0">
                <a:latin typeface="Consolas"/>
                <a:cs typeface="Consolas"/>
              </a:rPr>
              <a:t>k</a:t>
            </a:r>
            <a:r>
              <a:rPr sz="2775" i="1" baseline="-21021" dirty="0">
                <a:latin typeface="Consolas"/>
                <a:cs typeface="Consolas"/>
              </a:rPr>
              <a:t>j</a:t>
            </a:r>
            <a:r>
              <a:rPr dirty="0">
                <a:latin typeface="Consolas"/>
                <a:cs typeface="Consolas"/>
              </a:rPr>
              <a:t>(</a:t>
            </a:r>
            <a:r>
              <a:rPr i="1" dirty="0">
                <a:latin typeface="Consolas"/>
                <a:cs typeface="Consolas"/>
              </a:rPr>
              <a:t>t</a:t>
            </a:r>
            <a:r>
              <a:rPr dirty="0">
                <a:latin typeface="Consolas"/>
                <a:cs typeface="Consolas"/>
              </a:rPr>
              <a:t>)</a:t>
            </a:r>
            <a:endParaRPr>
              <a:latin typeface="Consolas"/>
              <a:cs typeface="Consolas"/>
            </a:endParaRPr>
          </a:p>
        </p:txBody>
      </p:sp>
      <p:sp>
        <p:nvSpPr>
          <p:cNvPr id="22539" name="object 12"/>
          <p:cNvSpPr>
            <a:spLocks/>
          </p:cNvSpPr>
          <p:nvPr/>
        </p:nvSpPr>
        <p:spPr bwMode="auto">
          <a:xfrm>
            <a:off x="4776788" y="4879975"/>
            <a:ext cx="1595437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596085" y="0"/>
              </a:cxn>
            </a:cxnLst>
            <a:rect l="0" t="0" r="r" b="b"/>
            <a:pathLst>
              <a:path w="1596389">
                <a:moveTo>
                  <a:pt x="0" y="0"/>
                </a:moveTo>
                <a:lnTo>
                  <a:pt x="1596085" y="0"/>
                </a:lnTo>
              </a:path>
            </a:pathLst>
          </a:custGeom>
          <a:noFill/>
          <a:ln w="19050">
            <a:solidFill>
              <a:srgbClr val="00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3" name="object 13"/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marL="12700" fontAlgn="auto">
              <a:lnSpc>
                <a:spcPts val="113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>
                <a:latin typeface="Tahoma"/>
                <a:cs typeface="Tahoma"/>
              </a:rPr>
              <a:t>Lecture 4-1: Power </a:t>
            </a:r>
            <a:r>
              <a:rPr dirty="0">
                <a:latin typeface="Tahoma"/>
                <a:cs typeface="Tahoma"/>
              </a:rPr>
              <a:t>Laws and </a:t>
            </a:r>
            <a:r>
              <a:rPr spc="-5" dirty="0">
                <a:latin typeface="Tahoma"/>
                <a:cs typeface="Tahoma"/>
              </a:rPr>
              <a:t>Preferential</a:t>
            </a:r>
            <a:r>
              <a:rPr spc="-10" dirty="0">
                <a:latin typeface="Tahoma"/>
                <a:cs typeface="Tahoma"/>
              </a:rPr>
              <a:t> </a:t>
            </a:r>
            <a:r>
              <a:rPr spc="-5" dirty="0">
                <a:latin typeface="Tahoma"/>
                <a:cs typeface="Tahoma"/>
              </a:rPr>
              <a:t>Attachment</a:t>
            </a:r>
          </a:p>
        </p:txBody>
      </p:sp>
      <p:sp>
        <p:nvSpPr>
          <p:cNvPr id="22541" name="object 14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marL="25400"/>
            <a:fld id="{B7EF6EA7-82B0-45F3-825F-2C89AFA1FEB7}" type="slidenum">
              <a:rPr lang="th-TH"/>
              <a:pPr marL="25400"/>
              <a:t>16</a:t>
            </a:fld>
            <a:endParaRPr lang="th-TH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object 2"/>
          <p:cNvSpPr>
            <a:spLocks noChangeArrowheads="1"/>
          </p:cNvSpPr>
          <p:nvPr/>
        </p:nvSpPr>
        <p:spPr bwMode="auto">
          <a:xfrm>
            <a:off x="258763" y="254000"/>
            <a:ext cx="4100512" cy="754063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marL="12700" eaLnBrk="1" fontAlgn="auto" hangingPunct="1">
              <a:lnSpc>
                <a:spcPts val="4315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/>
              <a:t>Basic </a:t>
            </a:r>
            <a:r>
              <a:rPr dirty="0"/>
              <a:t>BA</a:t>
            </a:r>
            <a:r>
              <a:rPr spc="-85" dirty="0"/>
              <a:t> </a:t>
            </a:r>
            <a:r>
              <a:rPr spc="-5" dirty="0"/>
              <a:t>Model</a:t>
            </a:r>
          </a:p>
        </p:txBody>
      </p:sp>
      <p:sp>
        <p:nvSpPr>
          <p:cNvPr id="23555" name="object 4"/>
          <p:cNvSpPr>
            <a:spLocks/>
          </p:cNvSpPr>
          <p:nvPr/>
        </p:nvSpPr>
        <p:spPr bwMode="auto">
          <a:xfrm>
            <a:off x="3954463" y="3648075"/>
            <a:ext cx="1152525" cy="0"/>
          </a:xfrm>
          <a:custGeom>
            <a:avLst/>
            <a:gdLst/>
            <a:ahLst/>
            <a:cxnLst>
              <a:cxn ang="0">
                <a:pos x="1152131" y="0"/>
              </a:cxn>
              <a:cxn ang="0">
                <a:pos x="0" y="0"/>
              </a:cxn>
            </a:cxnLst>
            <a:rect l="0" t="0" r="r" b="b"/>
            <a:pathLst>
              <a:path w="1152525">
                <a:moveTo>
                  <a:pt x="1152131" y="0"/>
                </a:moveTo>
                <a:lnTo>
                  <a:pt x="0" y="0"/>
                </a:lnTo>
              </a:path>
            </a:pathLst>
          </a:custGeom>
          <a:noFill/>
          <a:ln w="38100">
            <a:solidFill>
              <a:srgbClr val="00AF5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23556" name="object 5"/>
          <p:cNvSpPr>
            <a:spLocks/>
          </p:cNvSpPr>
          <p:nvPr/>
        </p:nvSpPr>
        <p:spPr bwMode="auto">
          <a:xfrm>
            <a:off x="3954463" y="2927350"/>
            <a:ext cx="576262" cy="720725"/>
          </a:xfrm>
          <a:custGeom>
            <a:avLst/>
            <a:gdLst/>
            <a:ahLst/>
            <a:cxnLst>
              <a:cxn ang="0">
                <a:pos x="576059" y="0"/>
              </a:cxn>
              <a:cxn ang="0">
                <a:pos x="0" y="720077"/>
              </a:cxn>
            </a:cxnLst>
            <a:rect l="0" t="0" r="r" b="b"/>
            <a:pathLst>
              <a:path w="576579" h="720089">
                <a:moveTo>
                  <a:pt x="576059" y="0"/>
                </a:moveTo>
                <a:lnTo>
                  <a:pt x="0" y="720077"/>
                </a:lnTo>
              </a:path>
            </a:pathLst>
          </a:custGeom>
          <a:noFill/>
          <a:ln w="38100">
            <a:solidFill>
              <a:srgbClr val="00AF5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23557" name="object 6"/>
          <p:cNvSpPr>
            <a:spLocks/>
          </p:cNvSpPr>
          <p:nvPr/>
        </p:nvSpPr>
        <p:spPr bwMode="auto">
          <a:xfrm>
            <a:off x="4529138" y="2927350"/>
            <a:ext cx="577850" cy="720725"/>
          </a:xfrm>
          <a:custGeom>
            <a:avLst/>
            <a:gdLst/>
            <a:ahLst/>
            <a:cxnLst>
              <a:cxn ang="0">
                <a:pos x="576059" y="720077"/>
              </a:cxn>
              <a:cxn ang="0">
                <a:pos x="0" y="0"/>
              </a:cxn>
            </a:cxnLst>
            <a:rect l="0" t="0" r="r" b="b"/>
            <a:pathLst>
              <a:path w="576579" h="720089">
                <a:moveTo>
                  <a:pt x="576059" y="720077"/>
                </a:moveTo>
                <a:lnTo>
                  <a:pt x="0" y="0"/>
                </a:lnTo>
              </a:path>
            </a:pathLst>
          </a:custGeom>
          <a:noFill/>
          <a:ln w="38100">
            <a:solidFill>
              <a:srgbClr val="00AF5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23558" name="object 7"/>
          <p:cNvSpPr>
            <a:spLocks noChangeArrowheads="1"/>
          </p:cNvSpPr>
          <p:nvPr/>
        </p:nvSpPr>
        <p:spPr bwMode="auto">
          <a:xfrm>
            <a:off x="3733800" y="3406775"/>
            <a:ext cx="452438" cy="450850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23559" name="object 8"/>
          <p:cNvSpPr>
            <a:spLocks noChangeArrowheads="1"/>
          </p:cNvSpPr>
          <p:nvPr/>
        </p:nvSpPr>
        <p:spPr bwMode="auto">
          <a:xfrm>
            <a:off x="3695700" y="3362325"/>
            <a:ext cx="527050" cy="463550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23560" name="object 9"/>
          <p:cNvSpPr>
            <a:spLocks noChangeArrowheads="1"/>
          </p:cNvSpPr>
          <p:nvPr/>
        </p:nvSpPr>
        <p:spPr bwMode="auto">
          <a:xfrm>
            <a:off x="3779838" y="3432175"/>
            <a:ext cx="357187" cy="357188"/>
          </a:xfrm>
          <a:prstGeom prst="rect">
            <a:avLst/>
          </a:prstGeom>
          <a:blipFill dpi="0" rotWithShape="1">
            <a:blip r:embed="rId6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23561" name="object 10"/>
          <p:cNvSpPr>
            <a:spLocks/>
          </p:cNvSpPr>
          <p:nvPr/>
        </p:nvSpPr>
        <p:spPr bwMode="auto">
          <a:xfrm>
            <a:off x="3779838" y="3432175"/>
            <a:ext cx="357187" cy="357188"/>
          </a:xfrm>
          <a:custGeom>
            <a:avLst/>
            <a:gdLst/>
            <a:ahLst/>
            <a:cxnLst>
              <a:cxn ang="0">
                <a:pos x="0" y="178600"/>
              </a:cxn>
              <a:cxn ang="0">
                <a:pos x="6379" y="131120"/>
              </a:cxn>
              <a:cxn ang="0">
                <a:pos x="24383" y="88455"/>
              </a:cxn>
              <a:cxn ang="0">
                <a:pos x="52309" y="52309"/>
              </a:cxn>
              <a:cxn ang="0">
                <a:pos x="88455" y="24383"/>
              </a:cxn>
              <a:cxn ang="0">
                <a:pos x="131120" y="6379"/>
              </a:cxn>
              <a:cxn ang="0">
                <a:pos x="178600" y="0"/>
              </a:cxn>
              <a:cxn ang="0">
                <a:pos x="226074" y="6379"/>
              </a:cxn>
              <a:cxn ang="0">
                <a:pos x="268735" y="24383"/>
              </a:cxn>
              <a:cxn ang="0">
                <a:pos x="304879" y="52309"/>
              </a:cxn>
              <a:cxn ang="0">
                <a:pos x="332804" y="88455"/>
              </a:cxn>
              <a:cxn ang="0">
                <a:pos x="350807" y="131120"/>
              </a:cxn>
              <a:cxn ang="0">
                <a:pos x="357187" y="178600"/>
              </a:cxn>
              <a:cxn ang="0">
                <a:pos x="350807" y="226080"/>
              </a:cxn>
              <a:cxn ang="0">
                <a:pos x="332804" y="268744"/>
              </a:cxn>
              <a:cxn ang="0">
                <a:pos x="304879" y="304890"/>
              </a:cxn>
              <a:cxn ang="0">
                <a:pos x="268735" y="332816"/>
              </a:cxn>
              <a:cxn ang="0">
                <a:pos x="226074" y="350820"/>
              </a:cxn>
              <a:cxn ang="0">
                <a:pos x="178600" y="357200"/>
              </a:cxn>
              <a:cxn ang="0">
                <a:pos x="131120" y="350820"/>
              </a:cxn>
              <a:cxn ang="0">
                <a:pos x="88455" y="332816"/>
              </a:cxn>
              <a:cxn ang="0">
                <a:pos x="52309" y="304890"/>
              </a:cxn>
              <a:cxn ang="0">
                <a:pos x="24383" y="268744"/>
              </a:cxn>
              <a:cxn ang="0">
                <a:pos x="6379" y="226080"/>
              </a:cxn>
              <a:cxn ang="0">
                <a:pos x="0" y="178600"/>
              </a:cxn>
            </a:cxnLst>
            <a:rect l="0" t="0" r="r" b="b"/>
            <a:pathLst>
              <a:path w="357504" h="357504">
                <a:moveTo>
                  <a:pt x="0" y="178600"/>
                </a:moveTo>
                <a:lnTo>
                  <a:pt x="6379" y="131120"/>
                </a:lnTo>
                <a:lnTo>
                  <a:pt x="24383" y="88455"/>
                </a:lnTo>
                <a:lnTo>
                  <a:pt x="52309" y="52309"/>
                </a:lnTo>
                <a:lnTo>
                  <a:pt x="88455" y="24383"/>
                </a:lnTo>
                <a:lnTo>
                  <a:pt x="131120" y="6379"/>
                </a:lnTo>
                <a:lnTo>
                  <a:pt x="178600" y="0"/>
                </a:lnTo>
                <a:lnTo>
                  <a:pt x="226074" y="6379"/>
                </a:lnTo>
                <a:lnTo>
                  <a:pt x="268735" y="24383"/>
                </a:lnTo>
                <a:lnTo>
                  <a:pt x="304879" y="52309"/>
                </a:lnTo>
                <a:lnTo>
                  <a:pt x="332804" y="88455"/>
                </a:lnTo>
                <a:lnTo>
                  <a:pt x="350807" y="131120"/>
                </a:lnTo>
                <a:lnTo>
                  <a:pt x="357187" y="178600"/>
                </a:lnTo>
                <a:lnTo>
                  <a:pt x="350807" y="226080"/>
                </a:lnTo>
                <a:lnTo>
                  <a:pt x="332804" y="268744"/>
                </a:lnTo>
                <a:lnTo>
                  <a:pt x="304879" y="304890"/>
                </a:lnTo>
                <a:lnTo>
                  <a:pt x="268735" y="332816"/>
                </a:lnTo>
                <a:lnTo>
                  <a:pt x="226074" y="350820"/>
                </a:lnTo>
                <a:lnTo>
                  <a:pt x="178600" y="357200"/>
                </a:lnTo>
                <a:lnTo>
                  <a:pt x="131120" y="350820"/>
                </a:lnTo>
                <a:lnTo>
                  <a:pt x="88455" y="332816"/>
                </a:lnTo>
                <a:lnTo>
                  <a:pt x="52309" y="304890"/>
                </a:lnTo>
                <a:lnTo>
                  <a:pt x="24383" y="268744"/>
                </a:lnTo>
                <a:lnTo>
                  <a:pt x="6379" y="226080"/>
                </a:lnTo>
                <a:lnTo>
                  <a:pt x="0" y="178600"/>
                </a:lnTo>
                <a:close/>
              </a:path>
            </a:pathLst>
          </a:custGeom>
          <a:noFill/>
          <a:ln w="12699">
            <a:solidFill>
              <a:srgbClr val="97B853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23562" name="object 11"/>
          <p:cNvSpPr>
            <a:spLocks noChangeArrowheads="1"/>
          </p:cNvSpPr>
          <p:nvPr/>
        </p:nvSpPr>
        <p:spPr bwMode="auto">
          <a:xfrm>
            <a:off x="4843463" y="3406775"/>
            <a:ext cx="452437" cy="450850"/>
          </a:xfrm>
          <a:prstGeom prst="rect">
            <a:avLst/>
          </a:prstGeom>
          <a:blipFill dpi="0" rotWithShape="1">
            <a:blip r:embed="rId7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23563" name="object 12"/>
          <p:cNvSpPr>
            <a:spLocks noChangeArrowheads="1"/>
          </p:cNvSpPr>
          <p:nvPr/>
        </p:nvSpPr>
        <p:spPr bwMode="auto">
          <a:xfrm>
            <a:off x="4806950" y="3362325"/>
            <a:ext cx="527050" cy="463550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23564" name="object 13"/>
          <p:cNvSpPr>
            <a:spLocks noChangeArrowheads="1"/>
          </p:cNvSpPr>
          <p:nvPr/>
        </p:nvSpPr>
        <p:spPr bwMode="auto">
          <a:xfrm>
            <a:off x="4889500" y="3432175"/>
            <a:ext cx="357188" cy="357188"/>
          </a:xfrm>
          <a:prstGeom prst="rect">
            <a:avLst/>
          </a:prstGeom>
          <a:blipFill dpi="0" rotWithShape="1">
            <a:blip r:embed="rId6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23565" name="object 14"/>
          <p:cNvSpPr>
            <a:spLocks/>
          </p:cNvSpPr>
          <p:nvPr/>
        </p:nvSpPr>
        <p:spPr bwMode="auto">
          <a:xfrm>
            <a:off x="4889500" y="3432175"/>
            <a:ext cx="357188" cy="357188"/>
          </a:xfrm>
          <a:custGeom>
            <a:avLst/>
            <a:gdLst/>
            <a:ahLst/>
            <a:cxnLst>
              <a:cxn ang="0">
                <a:pos x="0" y="178600"/>
              </a:cxn>
              <a:cxn ang="0">
                <a:pos x="6379" y="131120"/>
              </a:cxn>
              <a:cxn ang="0">
                <a:pos x="24383" y="88455"/>
              </a:cxn>
              <a:cxn ang="0">
                <a:pos x="52309" y="52309"/>
              </a:cxn>
              <a:cxn ang="0">
                <a:pos x="88455" y="24383"/>
              </a:cxn>
              <a:cxn ang="0">
                <a:pos x="131120" y="6379"/>
              </a:cxn>
              <a:cxn ang="0">
                <a:pos x="178600" y="0"/>
              </a:cxn>
              <a:cxn ang="0">
                <a:pos x="226074" y="6379"/>
              </a:cxn>
              <a:cxn ang="0">
                <a:pos x="268735" y="24383"/>
              </a:cxn>
              <a:cxn ang="0">
                <a:pos x="304879" y="52309"/>
              </a:cxn>
              <a:cxn ang="0">
                <a:pos x="332804" y="88455"/>
              </a:cxn>
              <a:cxn ang="0">
                <a:pos x="350807" y="131120"/>
              </a:cxn>
              <a:cxn ang="0">
                <a:pos x="357187" y="178600"/>
              </a:cxn>
              <a:cxn ang="0">
                <a:pos x="350807" y="226080"/>
              </a:cxn>
              <a:cxn ang="0">
                <a:pos x="332804" y="268744"/>
              </a:cxn>
              <a:cxn ang="0">
                <a:pos x="304879" y="304890"/>
              </a:cxn>
              <a:cxn ang="0">
                <a:pos x="268735" y="332816"/>
              </a:cxn>
              <a:cxn ang="0">
                <a:pos x="226074" y="350820"/>
              </a:cxn>
              <a:cxn ang="0">
                <a:pos x="178600" y="357200"/>
              </a:cxn>
              <a:cxn ang="0">
                <a:pos x="131120" y="350820"/>
              </a:cxn>
              <a:cxn ang="0">
                <a:pos x="88455" y="332816"/>
              </a:cxn>
              <a:cxn ang="0">
                <a:pos x="52309" y="304890"/>
              </a:cxn>
              <a:cxn ang="0">
                <a:pos x="24383" y="268744"/>
              </a:cxn>
              <a:cxn ang="0">
                <a:pos x="6379" y="226080"/>
              </a:cxn>
              <a:cxn ang="0">
                <a:pos x="0" y="178600"/>
              </a:cxn>
            </a:cxnLst>
            <a:rect l="0" t="0" r="r" b="b"/>
            <a:pathLst>
              <a:path w="357504" h="357504">
                <a:moveTo>
                  <a:pt x="0" y="178600"/>
                </a:moveTo>
                <a:lnTo>
                  <a:pt x="6379" y="131120"/>
                </a:lnTo>
                <a:lnTo>
                  <a:pt x="24383" y="88455"/>
                </a:lnTo>
                <a:lnTo>
                  <a:pt x="52309" y="52309"/>
                </a:lnTo>
                <a:lnTo>
                  <a:pt x="88455" y="24383"/>
                </a:lnTo>
                <a:lnTo>
                  <a:pt x="131120" y="6379"/>
                </a:lnTo>
                <a:lnTo>
                  <a:pt x="178600" y="0"/>
                </a:lnTo>
                <a:lnTo>
                  <a:pt x="226074" y="6379"/>
                </a:lnTo>
                <a:lnTo>
                  <a:pt x="268735" y="24383"/>
                </a:lnTo>
                <a:lnTo>
                  <a:pt x="304879" y="52309"/>
                </a:lnTo>
                <a:lnTo>
                  <a:pt x="332804" y="88455"/>
                </a:lnTo>
                <a:lnTo>
                  <a:pt x="350807" y="131120"/>
                </a:lnTo>
                <a:lnTo>
                  <a:pt x="357187" y="178600"/>
                </a:lnTo>
                <a:lnTo>
                  <a:pt x="350807" y="226080"/>
                </a:lnTo>
                <a:lnTo>
                  <a:pt x="332804" y="268744"/>
                </a:lnTo>
                <a:lnTo>
                  <a:pt x="304879" y="304890"/>
                </a:lnTo>
                <a:lnTo>
                  <a:pt x="268735" y="332816"/>
                </a:lnTo>
                <a:lnTo>
                  <a:pt x="226074" y="350820"/>
                </a:lnTo>
                <a:lnTo>
                  <a:pt x="178600" y="357200"/>
                </a:lnTo>
                <a:lnTo>
                  <a:pt x="131120" y="350820"/>
                </a:lnTo>
                <a:lnTo>
                  <a:pt x="88455" y="332816"/>
                </a:lnTo>
                <a:lnTo>
                  <a:pt x="52309" y="304890"/>
                </a:lnTo>
                <a:lnTo>
                  <a:pt x="24383" y="268744"/>
                </a:lnTo>
                <a:lnTo>
                  <a:pt x="6379" y="226080"/>
                </a:lnTo>
                <a:lnTo>
                  <a:pt x="0" y="178600"/>
                </a:lnTo>
                <a:close/>
              </a:path>
            </a:pathLst>
          </a:custGeom>
          <a:noFill/>
          <a:ln w="12699">
            <a:solidFill>
              <a:srgbClr val="97B853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23566" name="object 15"/>
          <p:cNvSpPr>
            <a:spLocks noChangeArrowheads="1"/>
          </p:cNvSpPr>
          <p:nvPr/>
        </p:nvSpPr>
        <p:spPr bwMode="auto">
          <a:xfrm>
            <a:off x="4297363" y="2757488"/>
            <a:ext cx="452437" cy="452437"/>
          </a:xfrm>
          <a:prstGeom prst="rect">
            <a:avLst/>
          </a:prstGeom>
          <a:blipFill dpi="0" rotWithShape="1">
            <a:blip r:embed="rId8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23567" name="object 16"/>
          <p:cNvSpPr>
            <a:spLocks noChangeArrowheads="1"/>
          </p:cNvSpPr>
          <p:nvPr/>
        </p:nvSpPr>
        <p:spPr bwMode="auto">
          <a:xfrm>
            <a:off x="4260850" y="2714625"/>
            <a:ext cx="525463" cy="463550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23568" name="object 17"/>
          <p:cNvSpPr>
            <a:spLocks noChangeArrowheads="1"/>
          </p:cNvSpPr>
          <p:nvPr/>
        </p:nvSpPr>
        <p:spPr bwMode="auto">
          <a:xfrm>
            <a:off x="4343400" y="2784475"/>
            <a:ext cx="357188" cy="357188"/>
          </a:xfrm>
          <a:prstGeom prst="rect">
            <a:avLst/>
          </a:prstGeom>
          <a:blipFill dpi="0" rotWithShape="1">
            <a:blip r:embed="rId6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23569" name="object 18"/>
          <p:cNvSpPr>
            <a:spLocks/>
          </p:cNvSpPr>
          <p:nvPr/>
        </p:nvSpPr>
        <p:spPr bwMode="auto">
          <a:xfrm>
            <a:off x="4343400" y="2784475"/>
            <a:ext cx="357188" cy="357188"/>
          </a:xfrm>
          <a:custGeom>
            <a:avLst/>
            <a:gdLst/>
            <a:ahLst/>
            <a:cxnLst>
              <a:cxn ang="0">
                <a:pos x="0" y="178600"/>
              </a:cxn>
              <a:cxn ang="0">
                <a:pos x="6379" y="131120"/>
              </a:cxn>
              <a:cxn ang="0">
                <a:pos x="24383" y="88455"/>
              </a:cxn>
              <a:cxn ang="0">
                <a:pos x="52309" y="52309"/>
              </a:cxn>
              <a:cxn ang="0">
                <a:pos x="88455" y="24383"/>
              </a:cxn>
              <a:cxn ang="0">
                <a:pos x="131120" y="6379"/>
              </a:cxn>
              <a:cxn ang="0">
                <a:pos x="178600" y="0"/>
              </a:cxn>
              <a:cxn ang="0">
                <a:pos x="226074" y="6379"/>
              </a:cxn>
              <a:cxn ang="0">
                <a:pos x="268735" y="24383"/>
              </a:cxn>
              <a:cxn ang="0">
                <a:pos x="304879" y="52309"/>
              </a:cxn>
              <a:cxn ang="0">
                <a:pos x="332804" y="88455"/>
              </a:cxn>
              <a:cxn ang="0">
                <a:pos x="350807" y="131120"/>
              </a:cxn>
              <a:cxn ang="0">
                <a:pos x="357187" y="178600"/>
              </a:cxn>
              <a:cxn ang="0">
                <a:pos x="350807" y="226080"/>
              </a:cxn>
              <a:cxn ang="0">
                <a:pos x="332804" y="268744"/>
              </a:cxn>
              <a:cxn ang="0">
                <a:pos x="304879" y="304890"/>
              </a:cxn>
              <a:cxn ang="0">
                <a:pos x="268735" y="332816"/>
              </a:cxn>
              <a:cxn ang="0">
                <a:pos x="226074" y="350820"/>
              </a:cxn>
              <a:cxn ang="0">
                <a:pos x="178600" y="357200"/>
              </a:cxn>
              <a:cxn ang="0">
                <a:pos x="131120" y="350820"/>
              </a:cxn>
              <a:cxn ang="0">
                <a:pos x="88455" y="332816"/>
              </a:cxn>
              <a:cxn ang="0">
                <a:pos x="52309" y="304890"/>
              </a:cxn>
              <a:cxn ang="0">
                <a:pos x="24383" y="268744"/>
              </a:cxn>
              <a:cxn ang="0">
                <a:pos x="6379" y="226080"/>
              </a:cxn>
              <a:cxn ang="0">
                <a:pos x="0" y="178600"/>
              </a:cxn>
            </a:cxnLst>
            <a:rect l="0" t="0" r="r" b="b"/>
            <a:pathLst>
              <a:path w="357504" h="357505">
                <a:moveTo>
                  <a:pt x="0" y="178600"/>
                </a:moveTo>
                <a:lnTo>
                  <a:pt x="6379" y="131120"/>
                </a:lnTo>
                <a:lnTo>
                  <a:pt x="24383" y="88455"/>
                </a:lnTo>
                <a:lnTo>
                  <a:pt x="52309" y="52309"/>
                </a:lnTo>
                <a:lnTo>
                  <a:pt x="88455" y="24383"/>
                </a:lnTo>
                <a:lnTo>
                  <a:pt x="131120" y="6379"/>
                </a:lnTo>
                <a:lnTo>
                  <a:pt x="178600" y="0"/>
                </a:lnTo>
                <a:lnTo>
                  <a:pt x="226074" y="6379"/>
                </a:lnTo>
                <a:lnTo>
                  <a:pt x="268735" y="24383"/>
                </a:lnTo>
                <a:lnTo>
                  <a:pt x="304879" y="52309"/>
                </a:lnTo>
                <a:lnTo>
                  <a:pt x="332804" y="88455"/>
                </a:lnTo>
                <a:lnTo>
                  <a:pt x="350807" y="131120"/>
                </a:lnTo>
                <a:lnTo>
                  <a:pt x="357187" y="178600"/>
                </a:lnTo>
                <a:lnTo>
                  <a:pt x="350807" y="226080"/>
                </a:lnTo>
                <a:lnTo>
                  <a:pt x="332804" y="268744"/>
                </a:lnTo>
                <a:lnTo>
                  <a:pt x="304879" y="304890"/>
                </a:lnTo>
                <a:lnTo>
                  <a:pt x="268735" y="332816"/>
                </a:lnTo>
                <a:lnTo>
                  <a:pt x="226074" y="350820"/>
                </a:lnTo>
                <a:lnTo>
                  <a:pt x="178600" y="357200"/>
                </a:lnTo>
                <a:lnTo>
                  <a:pt x="131120" y="350820"/>
                </a:lnTo>
                <a:lnTo>
                  <a:pt x="88455" y="332816"/>
                </a:lnTo>
                <a:lnTo>
                  <a:pt x="52309" y="304890"/>
                </a:lnTo>
                <a:lnTo>
                  <a:pt x="24383" y="268744"/>
                </a:lnTo>
                <a:lnTo>
                  <a:pt x="6379" y="226080"/>
                </a:lnTo>
                <a:lnTo>
                  <a:pt x="0" y="178600"/>
                </a:lnTo>
                <a:close/>
              </a:path>
            </a:pathLst>
          </a:custGeom>
          <a:noFill/>
          <a:ln w="12700">
            <a:solidFill>
              <a:srgbClr val="97B853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9" name="object 19"/>
          <p:cNvSpPr txBox="1"/>
          <p:nvPr/>
        </p:nvSpPr>
        <p:spPr>
          <a:xfrm>
            <a:off x="536575" y="1116013"/>
            <a:ext cx="7880350" cy="3748087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355600" indent="-34290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  <a:tabLst>
                <a:tab pos="354965" algn="l"/>
                <a:tab pos="355600" algn="l"/>
              </a:tabLst>
              <a:defRPr/>
            </a:pPr>
            <a:r>
              <a:rPr sz="2400" spc="-30" dirty="0">
                <a:latin typeface="Tahoma"/>
                <a:cs typeface="Tahoma"/>
              </a:rPr>
              <a:t>Very </a:t>
            </a:r>
            <a:r>
              <a:rPr sz="2400" spc="-5" dirty="0">
                <a:latin typeface="Tahoma"/>
                <a:cs typeface="Tahoma"/>
              </a:rPr>
              <a:t>simple algorithm </a:t>
            </a:r>
            <a:r>
              <a:rPr sz="2400" dirty="0">
                <a:latin typeface="Tahoma"/>
                <a:cs typeface="Tahoma"/>
              </a:rPr>
              <a:t>to</a:t>
            </a:r>
            <a:r>
              <a:rPr sz="2400" spc="-20" dirty="0">
                <a:latin typeface="Tahoma"/>
                <a:cs typeface="Tahoma"/>
              </a:rPr>
              <a:t> </a:t>
            </a:r>
            <a:r>
              <a:rPr sz="2400" spc="-5" dirty="0">
                <a:latin typeface="Tahoma"/>
                <a:cs typeface="Tahoma"/>
              </a:rPr>
              <a:t>implement</a:t>
            </a:r>
            <a:endParaRPr sz="2400">
              <a:latin typeface="Tahoma"/>
              <a:cs typeface="Tahoma"/>
            </a:endParaRPr>
          </a:p>
          <a:p>
            <a:pPr fontAlgn="auto">
              <a:spcBef>
                <a:spcPts val="20"/>
              </a:spcBef>
              <a:spcAft>
                <a:spcPts val="0"/>
              </a:spcAft>
              <a:buFont typeface="Arial"/>
              <a:buChar char="•"/>
              <a:defRPr/>
            </a:pPr>
            <a:endParaRPr sz="3400">
              <a:latin typeface="Times New Roman"/>
              <a:cs typeface="Times New Roman"/>
            </a:endParaRPr>
          </a:p>
          <a:p>
            <a:pPr marL="355600" indent="-34290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  <a:tabLst>
                <a:tab pos="354965" algn="l"/>
                <a:tab pos="355600" algn="l"/>
              </a:tabLst>
              <a:defRPr/>
            </a:pPr>
            <a:r>
              <a:rPr sz="2400" spc="-5" dirty="0">
                <a:latin typeface="Tahoma"/>
                <a:cs typeface="Tahoma"/>
              </a:rPr>
              <a:t>Start with </a:t>
            </a:r>
            <a:r>
              <a:rPr sz="2400" dirty="0">
                <a:latin typeface="Tahoma"/>
                <a:cs typeface="Tahoma"/>
              </a:rPr>
              <a:t>an </a:t>
            </a:r>
            <a:r>
              <a:rPr sz="2400" spc="-5" dirty="0">
                <a:latin typeface="Tahoma"/>
                <a:cs typeface="Tahoma"/>
              </a:rPr>
              <a:t>initial </a:t>
            </a:r>
            <a:r>
              <a:rPr sz="2400" dirty="0">
                <a:latin typeface="Tahoma"/>
                <a:cs typeface="Tahoma"/>
              </a:rPr>
              <a:t>set </a:t>
            </a:r>
            <a:r>
              <a:rPr sz="2400" spc="-5" dirty="0">
                <a:latin typeface="Tahoma"/>
                <a:cs typeface="Tahoma"/>
              </a:rPr>
              <a:t>of </a:t>
            </a:r>
            <a:r>
              <a:rPr sz="2400" i="1" dirty="0">
                <a:latin typeface="Consolas"/>
                <a:cs typeface="Consolas"/>
              </a:rPr>
              <a:t>m</a:t>
            </a:r>
            <a:r>
              <a:rPr sz="2400" baseline="-20833" dirty="0">
                <a:latin typeface="Consolas"/>
                <a:cs typeface="Consolas"/>
              </a:rPr>
              <a:t>0 </a:t>
            </a:r>
            <a:r>
              <a:rPr sz="2400" spc="-10" dirty="0">
                <a:latin typeface="Tahoma"/>
                <a:cs typeface="Tahoma"/>
              </a:rPr>
              <a:t>fully </a:t>
            </a:r>
            <a:r>
              <a:rPr sz="2400" spc="-5" dirty="0">
                <a:latin typeface="Tahoma"/>
                <a:cs typeface="Tahoma"/>
              </a:rPr>
              <a:t>connected</a:t>
            </a:r>
            <a:r>
              <a:rPr sz="2400" spc="-355" dirty="0">
                <a:latin typeface="Tahoma"/>
                <a:cs typeface="Tahoma"/>
              </a:rPr>
              <a:t> </a:t>
            </a:r>
            <a:r>
              <a:rPr sz="2400" spc="-5" dirty="0">
                <a:latin typeface="Tahoma"/>
                <a:cs typeface="Tahoma"/>
              </a:rPr>
              <a:t>nodes</a:t>
            </a:r>
            <a:endParaRPr sz="2400">
              <a:latin typeface="Tahoma"/>
              <a:cs typeface="Tahoma"/>
            </a:endParaRPr>
          </a:p>
          <a:p>
            <a:pPr marL="469900" fontAlgn="auto">
              <a:spcBef>
                <a:spcPts val="500"/>
              </a:spcBef>
              <a:spcAft>
                <a:spcPts val="0"/>
              </a:spcAft>
              <a:tabLst>
                <a:tab pos="755015" algn="l"/>
              </a:tabLst>
              <a:defRPr/>
            </a:pPr>
            <a:r>
              <a:rPr sz="2000" spc="-5" dirty="0">
                <a:latin typeface="Arial"/>
                <a:cs typeface="Arial"/>
              </a:rPr>
              <a:t>–	</a:t>
            </a:r>
            <a:r>
              <a:rPr sz="2000" spc="-30" dirty="0">
                <a:latin typeface="Tahoma"/>
                <a:cs typeface="Tahoma"/>
              </a:rPr>
              <a:t>e.g., </a:t>
            </a:r>
            <a:r>
              <a:rPr sz="2000" i="1" spc="5" dirty="0">
                <a:latin typeface="Consolas"/>
                <a:cs typeface="Consolas"/>
              </a:rPr>
              <a:t>m</a:t>
            </a:r>
            <a:r>
              <a:rPr sz="1950" spc="7" baseline="-21367" dirty="0">
                <a:latin typeface="Consolas"/>
                <a:cs typeface="Consolas"/>
              </a:rPr>
              <a:t>0 </a:t>
            </a:r>
            <a:r>
              <a:rPr sz="2000" spc="-5" dirty="0">
                <a:latin typeface="Consolas"/>
                <a:cs typeface="Consolas"/>
              </a:rPr>
              <a:t>=</a:t>
            </a:r>
            <a:r>
              <a:rPr sz="2000" spc="-65" dirty="0">
                <a:latin typeface="Consolas"/>
                <a:cs typeface="Consolas"/>
              </a:rPr>
              <a:t> </a:t>
            </a:r>
            <a:r>
              <a:rPr sz="2000" spc="-5" dirty="0">
                <a:latin typeface="Consolas"/>
                <a:cs typeface="Consolas"/>
              </a:rPr>
              <a:t>3</a:t>
            </a:r>
            <a:endParaRPr sz="2000">
              <a:latin typeface="Consolas"/>
              <a:cs typeface="Consolas"/>
            </a:endParaRPr>
          </a:p>
          <a:p>
            <a:pPr marL="90805" algn="ctr" fontAlgn="auto">
              <a:spcBef>
                <a:spcPts val="630"/>
              </a:spcBef>
              <a:spcAft>
                <a:spcPts val="0"/>
              </a:spcAft>
              <a:defRPr/>
            </a:pPr>
            <a:r>
              <a:rPr sz="2000" spc="-5" dirty="0">
                <a:latin typeface="Consolas"/>
                <a:cs typeface="Consolas"/>
              </a:rPr>
              <a:t>3</a:t>
            </a:r>
            <a:endParaRPr sz="2000">
              <a:latin typeface="Consolas"/>
              <a:cs typeface="Consola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sz="2350">
              <a:latin typeface="Times New Roman"/>
              <a:cs typeface="Times New Roman"/>
            </a:endParaRPr>
          </a:p>
          <a:p>
            <a:pPr marL="73660" algn="ctr" fontAlgn="auto">
              <a:spcBef>
                <a:spcPts val="0"/>
              </a:spcBef>
              <a:spcAft>
                <a:spcPts val="0"/>
              </a:spcAft>
              <a:tabLst>
                <a:tab pos="1183640" algn="l"/>
              </a:tabLst>
              <a:defRPr/>
            </a:pPr>
            <a:r>
              <a:rPr sz="2000" spc="-5" dirty="0">
                <a:latin typeface="Consolas"/>
                <a:cs typeface="Consolas"/>
              </a:rPr>
              <a:t>1	2</a:t>
            </a:r>
            <a:endParaRPr sz="2000">
              <a:latin typeface="Consolas"/>
              <a:cs typeface="Consolas"/>
            </a:endParaRPr>
          </a:p>
          <a:p>
            <a:pPr fontAlgn="auto">
              <a:spcBef>
                <a:spcPts val="10"/>
              </a:spcBef>
              <a:spcAft>
                <a:spcPts val="0"/>
              </a:spcAft>
              <a:defRPr/>
            </a:pPr>
            <a:endParaRPr sz="2500">
              <a:latin typeface="Times New Roman"/>
              <a:cs typeface="Times New Roman"/>
            </a:endParaRPr>
          </a:p>
          <a:p>
            <a:pPr marL="355600" indent="-342900" fontAlgn="auto">
              <a:lnSpc>
                <a:spcPts val="283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tabLst>
                <a:tab pos="342265" algn="l"/>
                <a:tab pos="355600" algn="l"/>
              </a:tabLst>
              <a:defRPr/>
            </a:pPr>
            <a:r>
              <a:rPr sz="2400" spc="-25" dirty="0">
                <a:latin typeface="Tahoma"/>
                <a:cs typeface="Tahoma"/>
              </a:rPr>
              <a:t>Now, </a:t>
            </a:r>
            <a:r>
              <a:rPr sz="2400" spc="-5" dirty="0">
                <a:latin typeface="Tahoma"/>
                <a:cs typeface="Tahoma"/>
              </a:rPr>
              <a:t>add new nodes one by one, </a:t>
            </a:r>
            <a:r>
              <a:rPr sz="2400" dirty="0">
                <a:latin typeface="Tahoma"/>
                <a:cs typeface="Tahoma"/>
              </a:rPr>
              <a:t>each </a:t>
            </a:r>
            <a:r>
              <a:rPr sz="2400" spc="-5" dirty="0">
                <a:latin typeface="Tahoma"/>
                <a:cs typeface="Tahoma"/>
              </a:rPr>
              <a:t>one with</a:t>
            </a:r>
            <a:r>
              <a:rPr sz="2400" spc="5" dirty="0">
                <a:latin typeface="Tahoma"/>
                <a:cs typeface="Tahoma"/>
              </a:rPr>
              <a:t> </a:t>
            </a:r>
            <a:r>
              <a:rPr sz="2400" spc="-5" dirty="0">
                <a:latin typeface="Tahoma"/>
                <a:cs typeface="Tahoma"/>
              </a:rPr>
              <a:t>exactly</a:t>
            </a:r>
            <a:endParaRPr sz="2400">
              <a:latin typeface="Tahoma"/>
              <a:cs typeface="Tahoma"/>
            </a:endParaRPr>
          </a:p>
          <a:p>
            <a:pPr marL="355600" fontAlgn="auto">
              <a:lnSpc>
                <a:spcPts val="283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z="2400" i="1" dirty="0">
                <a:latin typeface="Consolas"/>
                <a:cs typeface="Consolas"/>
              </a:rPr>
              <a:t>m</a:t>
            </a:r>
            <a:r>
              <a:rPr sz="2400" i="1" spc="-660" dirty="0">
                <a:latin typeface="Consolas"/>
                <a:cs typeface="Consolas"/>
              </a:rPr>
              <a:t> </a:t>
            </a:r>
            <a:r>
              <a:rPr sz="2400" spc="-5" dirty="0">
                <a:latin typeface="Tahoma"/>
                <a:cs typeface="Tahoma"/>
              </a:rPr>
              <a:t>edges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20" name="object 20"/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marL="12700" fontAlgn="auto">
              <a:lnSpc>
                <a:spcPts val="113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>
                <a:latin typeface="Tahoma"/>
                <a:cs typeface="Tahoma"/>
              </a:rPr>
              <a:t>Lecture 4-1: Power </a:t>
            </a:r>
            <a:r>
              <a:rPr dirty="0">
                <a:latin typeface="Tahoma"/>
                <a:cs typeface="Tahoma"/>
              </a:rPr>
              <a:t>Laws and </a:t>
            </a:r>
            <a:r>
              <a:rPr spc="-5" dirty="0">
                <a:latin typeface="Tahoma"/>
                <a:cs typeface="Tahoma"/>
              </a:rPr>
              <a:t>Preferential</a:t>
            </a:r>
            <a:r>
              <a:rPr spc="-10" dirty="0">
                <a:latin typeface="Tahoma"/>
                <a:cs typeface="Tahoma"/>
              </a:rPr>
              <a:t> </a:t>
            </a:r>
            <a:r>
              <a:rPr spc="-5" dirty="0">
                <a:latin typeface="Tahoma"/>
                <a:cs typeface="Tahoma"/>
              </a:rPr>
              <a:t>Attachment</a:t>
            </a:r>
          </a:p>
        </p:txBody>
      </p:sp>
      <p:sp>
        <p:nvSpPr>
          <p:cNvPr id="23572" name="object 21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marL="25400"/>
            <a:fld id="{6D58F70E-22BD-4AEB-A404-D0EFD1D80CDA}" type="slidenum">
              <a:rPr lang="th-TH"/>
              <a:pPr marL="25400"/>
              <a:t>17</a:t>
            </a:fld>
            <a:endParaRPr lang="th-TH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63550" indent="-342900" eaLnBrk="1" hangingPunct="1">
              <a:spcBef>
                <a:spcPct val="0"/>
              </a:spcBef>
              <a:buFontTx/>
              <a:buChar char="•"/>
              <a:tabLst>
                <a:tab pos="463550" algn="l"/>
              </a:tabLst>
            </a:pPr>
            <a:r>
              <a:rPr lang="th-TH" smtClean="0">
                <a:latin typeface="Tahoma" pitchFamily="34" charset="0"/>
                <a:cs typeface="Tahoma" pitchFamily="34" charset="0"/>
              </a:rPr>
              <a:t>Each new edge connects to an existing node in proportion  to the number of edges that node already has</a:t>
            </a:r>
          </a:p>
          <a:p>
            <a:pPr marL="463550" indent="-342900" eaLnBrk="1" hangingPunct="1">
              <a:spcBef>
                <a:spcPts val="438"/>
              </a:spcBef>
              <a:tabLst>
                <a:tab pos="463550" algn="l"/>
              </a:tabLst>
            </a:pPr>
            <a:r>
              <a:rPr lang="th-TH" sz="2000" smtClean="0">
                <a:solidFill>
                  <a:srgbClr val="001F5F"/>
                </a:solidFill>
                <a:latin typeface="Wingdings" pitchFamily="2" charset="2"/>
                <a:cs typeface="Cordia New" pitchFamily="34" charset="-34"/>
              </a:rPr>
              <a:t></a:t>
            </a:r>
            <a:r>
              <a:rPr lang="th-TH" sz="2000" smtClean="0">
                <a:solidFill>
                  <a:srgbClr val="001F5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th-TH" sz="2000" smtClean="0">
                <a:solidFill>
                  <a:srgbClr val="006FC0"/>
                </a:solidFill>
                <a:latin typeface="Tahoma" pitchFamily="34" charset="0"/>
                <a:cs typeface="Tahoma" pitchFamily="34" charset="0"/>
              </a:rPr>
              <a:t>Preferential attachment</a:t>
            </a:r>
            <a:endParaRPr lang="th-TH" sz="2000" smtClean="0">
              <a:latin typeface="Times New Roman" pitchFamily="18" charset="0"/>
              <a:cs typeface="Times New Roman" pitchFamily="18" charset="0"/>
            </a:endParaRPr>
          </a:p>
          <a:p>
            <a:pPr marL="463550" indent="-342900" eaLnBrk="1" hangingPunct="1">
              <a:spcBef>
                <a:spcPct val="0"/>
              </a:spcBef>
              <a:tabLst>
                <a:tab pos="463550" algn="l"/>
              </a:tabLst>
            </a:pPr>
            <a:endParaRPr lang="th-TH" sz="2000" smtClean="0">
              <a:latin typeface="Times New Roman" pitchFamily="18" charset="0"/>
              <a:cs typeface="Times New Roman" pitchFamily="18" charset="0"/>
            </a:endParaRPr>
          </a:p>
          <a:p>
            <a:pPr marL="463550" indent="-342900" eaLnBrk="1" hangingPunct="1">
              <a:spcBef>
                <a:spcPts val="1775"/>
              </a:spcBef>
              <a:buFontTx/>
              <a:buChar char="•"/>
              <a:tabLst>
                <a:tab pos="463550" algn="l"/>
              </a:tabLst>
            </a:pPr>
            <a:r>
              <a:rPr lang="th-TH" smtClean="0">
                <a:latin typeface="Tahoma" pitchFamily="34" charset="0"/>
                <a:cs typeface="Tahoma" pitchFamily="34" charset="0"/>
              </a:rPr>
              <a:t>Easiest if you keep track of edge endpoints in one large  array and select an element from this array at random</a:t>
            </a:r>
          </a:p>
          <a:p>
            <a:pPr marL="463550" indent="-342900" eaLnBrk="1" hangingPunct="1">
              <a:spcBef>
                <a:spcPts val="488"/>
              </a:spcBef>
              <a:tabLst>
                <a:tab pos="463550" algn="l"/>
              </a:tabLst>
            </a:pPr>
            <a:r>
              <a:rPr lang="th-TH" sz="2000" smtClean="0">
                <a:latin typeface="Arial" charset="0"/>
                <a:cs typeface="Arial" charset="0"/>
              </a:rPr>
              <a:t>–	</a:t>
            </a:r>
            <a:r>
              <a:rPr lang="th-TH" sz="2000" smtClean="0">
                <a:latin typeface="Tahoma" pitchFamily="34" charset="0"/>
                <a:cs typeface="Tahoma" pitchFamily="34" charset="0"/>
              </a:rPr>
              <a:t>The probability of selecting any one node will be proportional to  the number of times it appears in the array (corresponds to its  degree)</a:t>
            </a:r>
            <a:endParaRPr lang="th-TH" sz="2000" smtClean="0">
              <a:latin typeface="Arial" charset="0"/>
              <a:cs typeface="Arial" charset="0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93775" y="4494213"/>
            <a:ext cx="3792538" cy="314325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tabLst>
                <a:tab pos="297815" algn="l"/>
              </a:tabLst>
              <a:defRPr/>
            </a:pPr>
            <a:r>
              <a:rPr sz="2000" spc="-5" dirty="0">
                <a:latin typeface="Arial"/>
                <a:cs typeface="Arial"/>
              </a:rPr>
              <a:t>–	</a:t>
            </a:r>
            <a:r>
              <a:rPr sz="2000" spc="-30" dirty="0">
                <a:latin typeface="Tahoma"/>
                <a:cs typeface="Tahoma"/>
              </a:rPr>
              <a:t>e.g., </a:t>
            </a:r>
            <a:r>
              <a:rPr sz="2000" spc="-5" dirty="0">
                <a:latin typeface="Tahoma"/>
                <a:cs typeface="Tahoma"/>
              </a:rPr>
              <a:t>at the beginning, we</a:t>
            </a:r>
            <a:r>
              <a:rPr sz="2000" spc="-50" dirty="0">
                <a:latin typeface="Tahoma"/>
                <a:cs typeface="Tahoma"/>
              </a:rPr>
              <a:t> </a:t>
            </a:r>
            <a:r>
              <a:rPr sz="2000" spc="-10" dirty="0">
                <a:latin typeface="Tahoma"/>
                <a:cs typeface="Tahoma"/>
              </a:rPr>
              <a:t>have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24579" name="object 4"/>
          <p:cNvSpPr>
            <a:spLocks noChangeArrowheads="1"/>
          </p:cNvSpPr>
          <p:nvPr/>
        </p:nvSpPr>
        <p:spPr bwMode="auto">
          <a:xfrm>
            <a:off x="258763" y="254000"/>
            <a:ext cx="4100512" cy="754063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marL="12700" eaLnBrk="1" fontAlgn="auto" hangingPunct="1">
              <a:lnSpc>
                <a:spcPts val="4315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/>
              <a:t>Basic </a:t>
            </a:r>
            <a:r>
              <a:rPr dirty="0"/>
              <a:t>BA</a:t>
            </a:r>
            <a:r>
              <a:rPr spc="-85" dirty="0"/>
              <a:t> </a:t>
            </a:r>
            <a:r>
              <a:rPr spc="-5" dirty="0"/>
              <a:t>Model</a:t>
            </a:r>
          </a:p>
        </p:txBody>
      </p:sp>
      <p:sp>
        <p:nvSpPr>
          <p:cNvPr id="24581" name="object 6"/>
          <p:cNvSpPr>
            <a:spLocks/>
          </p:cNvSpPr>
          <p:nvPr/>
        </p:nvSpPr>
        <p:spPr bwMode="auto">
          <a:xfrm>
            <a:off x="2124075" y="4983163"/>
            <a:ext cx="2160588" cy="461962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159914" y="0"/>
              </a:cxn>
              <a:cxn ang="0">
                <a:pos x="2159914" y="461670"/>
              </a:cxn>
              <a:cxn ang="0">
                <a:pos x="0" y="461670"/>
              </a:cxn>
              <a:cxn ang="0">
                <a:pos x="0" y="0"/>
              </a:cxn>
            </a:cxnLst>
            <a:rect l="0" t="0" r="r" b="b"/>
            <a:pathLst>
              <a:path w="2160270" h="462279">
                <a:moveTo>
                  <a:pt x="0" y="0"/>
                </a:moveTo>
                <a:lnTo>
                  <a:pt x="2159914" y="0"/>
                </a:lnTo>
                <a:lnTo>
                  <a:pt x="2159914" y="461670"/>
                </a:lnTo>
                <a:lnTo>
                  <a:pt x="0" y="46167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7" name="object 7"/>
          <p:cNvSpPr txBox="1"/>
          <p:nvPr/>
        </p:nvSpPr>
        <p:spPr>
          <a:xfrm>
            <a:off x="2124075" y="4983163"/>
            <a:ext cx="2160588" cy="461962"/>
          </a:xfrm>
          <a:prstGeom prst="rect">
            <a:avLst/>
          </a:prstGeom>
          <a:solidFill>
            <a:srgbClr val="FFFFFF"/>
          </a:solidFill>
          <a:ln w="25400">
            <a:solidFill>
              <a:srgbClr val="4F81BC"/>
            </a:solidFill>
          </a:ln>
        </p:spPr>
        <p:txBody>
          <a:bodyPr lIns="0" tIns="17780" rIns="0" bIns="0">
            <a:spAutoFit/>
          </a:bodyPr>
          <a:lstStyle/>
          <a:p>
            <a:pPr marL="141605" fontAlgn="auto">
              <a:spcBef>
                <a:spcPts val="140"/>
              </a:spcBef>
              <a:spcAft>
                <a:spcPts val="0"/>
              </a:spcAft>
              <a:defRPr/>
            </a:pPr>
            <a:r>
              <a:rPr sz="2400" dirty="0">
                <a:latin typeface="Consolas"/>
                <a:cs typeface="Consolas"/>
              </a:rPr>
              <a:t>1 1 2 2 3</a:t>
            </a:r>
            <a:r>
              <a:rPr sz="2400" spc="-70" dirty="0">
                <a:latin typeface="Consolas"/>
                <a:cs typeface="Consolas"/>
              </a:rPr>
              <a:t> </a:t>
            </a:r>
            <a:r>
              <a:rPr sz="2400" dirty="0">
                <a:latin typeface="Consolas"/>
                <a:cs typeface="Consolas"/>
              </a:rPr>
              <a:t>3</a:t>
            </a:r>
            <a:endParaRPr sz="2400">
              <a:latin typeface="Consolas"/>
              <a:cs typeface="Consolas"/>
            </a:endParaRPr>
          </a:p>
        </p:txBody>
      </p:sp>
      <p:sp>
        <p:nvSpPr>
          <p:cNvPr id="24583" name="object 8"/>
          <p:cNvSpPr>
            <a:spLocks/>
          </p:cNvSpPr>
          <p:nvPr/>
        </p:nvSpPr>
        <p:spPr bwMode="auto">
          <a:xfrm>
            <a:off x="5681663" y="5445125"/>
            <a:ext cx="1152525" cy="0"/>
          </a:xfrm>
          <a:custGeom>
            <a:avLst/>
            <a:gdLst/>
            <a:ahLst/>
            <a:cxnLst>
              <a:cxn ang="0">
                <a:pos x="1152131" y="0"/>
              </a:cxn>
              <a:cxn ang="0">
                <a:pos x="0" y="0"/>
              </a:cxn>
            </a:cxnLst>
            <a:rect l="0" t="0" r="r" b="b"/>
            <a:pathLst>
              <a:path w="1152525">
                <a:moveTo>
                  <a:pt x="1152131" y="0"/>
                </a:moveTo>
                <a:lnTo>
                  <a:pt x="0" y="0"/>
                </a:lnTo>
              </a:path>
            </a:pathLst>
          </a:custGeom>
          <a:noFill/>
          <a:ln w="38100">
            <a:solidFill>
              <a:srgbClr val="00AF5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24584" name="object 9"/>
          <p:cNvSpPr>
            <a:spLocks/>
          </p:cNvSpPr>
          <p:nvPr/>
        </p:nvSpPr>
        <p:spPr bwMode="auto">
          <a:xfrm>
            <a:off x="5681663" y="4724400"/>
            <a:ext cx="576262" cy="720725"/>
          </a:xfrm>
          <a:custGeom>
            <a:avLst/>
            <a:gdLst/>
            <a:ahLst/>
            <a:cxnLst>
              <a:cxn ang="0">
                <a:pos x="576059" y="0"/>
              </a:cxn>
              <a:cxn ang="0">
                <a:pos x="0" y="720077"/>
              </a:cxn>
            </a:cxnLst>
            <a:rect l="0" t="0" r="r" b="b"/>
            <a:pathLst>
              <a:path w="576579" h="720089">
                <a:moveTo>
                  <a:pt x="576059" y="0"/>
                </a:moveTo>
                <a:lnTo>
                  <a:pt x="0" y="720077"/>
                </a:lnTo>
              </a:path>
            </a:pathLst>
          </a:custGeom>
          <a:noFill/>
          <a:ln w="38100">
            <a:solidFill>
              <a:srgbClr val="00AF5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24585" name="object 10"/>
          <p:cNvSpPr>
            <a:spLocks/>
          </p:cNvSpPr>
          <p:nvPr/>
        </p:nvSpPr>
        <p:spPr bwMode="auto">
          <a:xfrm>
            <a:off x="6257925" y="4724400"/>
            <a:ext cx="576263" cy="720725"/>
          </a:xfrm>
          <a:custGeom>
            <a:avLst/>
            <a:gdLst/>
            <a:ahLst/>
            <a:cxnLst>
              <a:cxn ang="0">
                <a:pos x="576059" y="720077"/>
              </a:cxn>
              <a:cxn ang="0">
                <a:pos x="0" y="0"/>
              </a:cxn>
            </a:cxnLst>
            <a:rect l="0" t="0" r="r" b="b"/>
            <a:pathLst>
              <a:path w="576579" h="720089">
                <a:moveTo>
                  <a:pt x="576059" y="720077"/>
                </a:moveTo>
                <a:lnTo>
                  <a:pt x="0" y="0"/>
                </a:lnTo>
              </a:path>
            </a:pathLst>
          </a:custGeom>
          <a:noFill/>
          <a:ln w="38100">
            <a:solidFill>
              <a:srgbClr val="00AF5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24586" name="object 11"/>
          <p:cNvSpPr>
            <a:spLocks noChangeArrowheads="1"/>
          </p:cNvSpPr>
          <p:nvPr/>
        </p:nvSpPr>
        <p:spPr bwMode="auto">
          <a:xfrm>
            <a:off x="5462588" y="5202238"/>
            <a:ext cx="452437" cy="454025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24587" name="object 12"/>
          <p:cNvSpPr>
            <a:spLocks noChangeArrowheads="1"/>
          </p:cNvSpPr>
          <p:nvPr/>
        </p:nvSpPr>
        <p:spPr bwMode="auto">
          <a:xfrm>
            <a:off x="5424488" y="5159375"/>
            <a:ext cx="527050" cy="463550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24588" name="object 13"/>
          <p:cNvSpPr>
            <a:spLocks noChangeArrowheads="1"/>
          </p:cNvSpPr>
          <p:nvPr/>
        </p:nvSpPr>
        <p:spPr bwMode="auto">
          <a:xfrm>
            <a:off x="5508625" y="5229225"/>
            <a:ext cx="357188" cy="357188"/>
          </a:xfrm>
          <a:prstGeom prst="rect">
            <a:avLst/>
          </a:prstGeom>
          <a:blipFill dpi="0" rotWithShape="1">
            <a:blip r:embed="rId6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24589" name="object 14"/>
          <p:cNvSpPr>
            <a:spLocks/>
          </p:cNvSpPr>
          <p:nvPr/>
        </p:nvSpPr>
        <p:spPr bwMode="auto">
          <a:xfrm>
            <a:off x="5508625" y="5229225"/>
            <a:ext cx="357188" cy="357188"/>
          </a:xfrm>
          <a:custGeom>
            <a:avLst/>
            <a:gdLst/>
            <a:ahLst/>
            <a:cxnLst>
              <a:cxn ang="0">
                <a:pos x="0" y="178600"/>
              </a:cxn>
              <a:cxn ang="0">
                <a:pos x="6379" y="131120"/>
              </a:cxn>
              <a:cxn ang="0">
                <a:pos x="24383" y="88455"/>
              </a:cxn>
              <a:cxn ang="0">
                <a:pos x="52309" y="52309"/>
              </a:cxn>
              <a:cxn ang="0">
                <a:pos x="88455" y="24383"/>
              </a:cxn>
              <a:cxn ang="0">
                <a:pos x="131120" y="6379"/>
              </a:cxn>
              <a:cxn ang="0">
                <a:pos x="178600" y="0"/>
              </a:cxn>
              <a:cxn ang="0">
                <a:pos x="226074" y="6379"/>
              </a:cxn>
              <a:cxn ang="0">
                <a:pos x="268735" y="24383"/>
              </a:cxn>
              <a:cxn ang="0">
                <a:pos x="304879" y="52309"/>
              </a:cxn>
              <a:cxn ang="0">
                <a:pos x="332804" y="88455"/>
              </a:cxn>
              <a:cxn ang="0">
                <a:pos x="350807" y="131120"/>
              </a:cxn>
              <a:cxn ang="0">
                <a:pos x="357187" y="178600"/>
              </a:cxn>
              <a:cxn ang="0">
                <a:pos x="350807" y="226080"/>
              </a:cxn>
              <a:cxn ang="0">
                <a:pos x="332804" y="268744"/>
              </a:cxn>
              <a:cxn ang="0">
                <a:pos x="304879" y="304890"/>
              </a:cxn>
              <a:cxn ang="0">
                <a:pos x="268735" y="332816"/>
              </a:cxn>
              <a:cxn ang="0">
                <a:pos x="226074" y="350820"/>
              </a:cxn>
              <a:cxn ang="0">
                <a:pos x="178600" y="357200"/>
              </a:cxn>
              <a:cxn ang="0">
                <a:pos x="131120" y="350820"/>
              </a:cxn>
              <a:cxn ang="0">
                <a:pos x="88455" y="332816"/>
              </a:cxn>
              <a:cxn ang="0">
                <a:pos x="52309" y="304890"/>
              </a:cxn>
              <a:cxn ang="0">
                <a:pos x="24383" y="268744"/>
              </a:cxn>
              <a:cxn ang="0">
                <a:pos x="6379" y="226080"/>
              </a:cxn>
              <a:cxn ang="0">
                <a:pos x="0" y="178600"/>
              </a:cxn>
            </a:cxnLst>
            <a:rect l="0" t="0" r="r" b="b"/>
            <a:pathLst>
              <a:path w="357504" h="357504">
                <a:moveTo>
                  <a:pt x="0" y="178600"/>
                </a:moveTo>
                <a:lnTo>
                  <a:pt x="6379" y="131120"/>
                </a:lnTo>
                <a:lnTo>
                  <a:pt x="24383" y="88455"/>
                </a:lnTo>
                <a:lnTo>
                  <a:pt x="52309" y="52309"/>
                </a:lnTo>
                <a:lnTo>
                  <a:pt x="88455" y="24383"/>
                </a:lnTo>
                <a:lnTo>
                  <a:pt x="131120" y="6379"/>
                </a:lnTo>
                <a:lnTo>
                  <a:pt x="178600" y="0"/>
                </a:lnTo>
                <a:lnTo>
                  <a:pt x="226074" y="6379"/>
                </a:lnTo>
                <a:lnTo>
                  <a:pt x="268735" y="24383"/>
                </a:lnTo>
                <a:lnTo>
                  <a:pt x="304879" y="52309"/>
                </a:lnTo>
                <a:lnTo>
                  <a:pt x="332804" y="88455"/>
                </a:lnTo>
                <a:lnTo>
                  <a:pt x="350807" y="131120"/>
                </a:lnTo>
                <a:lnTo>
                  <a:pt x="357187" y="178600"/>
                </a:lnTo>
                <a:lnTo>
                  <a:pt x="350807" y="226080"/>
                </a:lnTo>
                <a:lnTo>
                  <a:pt x="332804" y="268744"/>
                </a:lnTo>
                <a:lnTo>
                  <a:pt x="304879" y="304890"/>
                </a:lnTo>
                <a:lnTo>
                  <a:pt x="268735" y="332816"/>
                </a:lnTo>
                <a:lnTo>
                  <a:pt x="226074" y="350820"/>
                </a:lnTo>
                <a:lnTo>
                  <a:pt x="178600" y="357200"/>
                </a:lnTo>
                <a:lnTo>
                  <a:pt x="131120" y="350820"/>
                </a:lnTo>
                <a:lnTo>
                  <a:pt x="88455" y="332816"/>
                </a:lnTo>
                <a:lnTo>
                  <a:pt x="52309" y="304890"/>
                </a:lnTo>
                <a:lnTo>
                  <a:pt x="24383" y="268744"/>
                </a:lnTo>
                <a:lnTo>
                  <a:pt x="6379" y="226080"/>
                </a:lnTo>
                <a:lnTo>
                  <a:pt x="0" y="178600"/>
                </a:lnTo>
                <a:close/>
              </a:path>
            </a:pathLst>
          </a:custGeom>
          <a:noFill/>
          <a:ln w="12700">
            <a:solidFill>
              <a:srgbClr val="97B853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5" name="object 15"/>
          <p:cNvSpPr txBox="1"/>
          <p:nvPr/>
        </p:nvSpPr>
        <p:spPr>
          <a:xfrm>
            <a:off x="5603875" y="5240338"/>
            <a:ext cx="165100" cy="331787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2000" spc="-5" dirty="0">
                <a:latin typeface="Consolas"/>
                <a:cs typeface="Consolas"/>
              </a:rPr>
              <a:t>1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24591" name="object 16"/>
          <p:cNvSpPr>
            <a:spLocks noChangeArrowheads="1"/>
          </p:cNvSpPr>
          <p:nvPr/>
        </p:nvSpPr>
        <p:spPr bwMode="auto">
          <a:xfrm>
            <a:off x="6572250" y="5202238"/>
            <a:ext cx="452438" cy="454025"/>
          </a:xfrm>
          <a:prstGeom prst="rect">
            <a:avLst/>
          </a:prstGeom>
          <a:blipFill dpi="0" rotWithShape="1">
            <a:blip r:embed="rId7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24592" name="object 17"/>
          <p:cNvSpPr>
            <a:spLocks noChangeArrowheads="1"/>
          </p:cNvSpPr>
          <p:nvPr/>
        </p:nvSpPr>
        <p:spPr bwMode="auto">
          <a:xfrm>
            <a:off x="6534150" y="5159375"/>
            <a:ext cx="527050" cy="463550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24593" name="object 18"/>
          <p:cNvSpPr>
            <a:spLocks noChangeArrowheads="1"/>
          </p:cNvSpPr>
          <p:nvPr/>
        </p:nvSpPr>
        <p:spPr bwMode="auto">
          <a:xfrm>
            <a:off x="6618288" y="5229225"/>
            <a:ext cx="357187" cy="357188"/>
          </a:xfrm>
          <a:prstGeom prst="rect">
            <a:avLst/>
          </a:prstGeom>
          <a:blipFill dpi="0" rotWithShape="1">
            <a:blip r:embed="rId6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24594" name="object 19"/>
          <p:cNvSpPr>
            <a:spLocks/>
          </p:cNvSpPr>
          <p:nvPr/>
        </p:nvSpPr>
        <p:spPr bwMode="auto">
          <a:xfrm>
            <a:off x="6618288" y="5229225"/>
            <a:ext cx="357187" cy="357188"/>
          </a:xfrm>
          <a:custGeom>
            <a:avLst/>
            <a:gdLst/>
            <a:ahLst/>
            <a:cxnLst>
              <a:cxn ang="0">
                <a:pos x="0" y="178600"/>
              </a:cxn>
              <a:cxn ang="0">
                <a:pos x="6379" y="131120"/>
              </a:cxn>
              <a:cxn ang="0">
                <a:pos x="24383" y="88455"/>
              </a:cxn>
              <a:cxn ang="0">
                <a:pos x="52309" y="52309"/>
              </a:cxn>
              <a:cxn ang="0">
                <a:pos x="88455" y="24383"/>
              </a:cxn>
              <a:cxn ang="0">
                <a:pos x="131120" y="6379"/>
              </a:cxn>
              <a:cxn ang="0">
                <a:pos x="178600" y="0"/>
              </a:cxn>
              <a:cxn ang="0">
                <a:pos x="226074" y="6379"/>
              </a:cxn>
              <a:cxn ang="0">
                <a:pos x="268735" y="24383"/>
              </a:cxn>
              <a:cxn ang="0">
                <a:pos x="304879" y="52309"/>
              </a:cxn>
              <a:cxn ang="0">
                <a:pos x="332804" y="88455"/>
              </a:cxn>
              <a:cxn ang="0">
                <a:pos x="350807" y="131120"/>
              </a:cxn>
              <a:cxn ang="0">
                <a:pos x="357187" y="178600"/>
              </a:cxn>
              <a:cxn ang="0">
                <a:pos x="350807" y="226080"/>
              </a:cxn>
              <a:cxn ang="0">
                <a:pos x="332804" y="268744"/>
              </a:cxn>
              <a:cxn ang="0">
                <a:pos x="304879" y="304890"/>
              </a:cxn>
              <a:cxn ang="0">
                <a:pos x="268735" y="332816"/>
              </a:cxn>
              <a:cxn ang="0">
                <a:pos x="226074" y="350820"/>
              </a:cxn>
              <a:cxn ang="0">
                <a:pos x="178600" y="357200"/>
              </a:cxn>
              <a:cxn ang="0">
                <a:pos x="131120" y="350820"/>
              </a:cxn>
              <a:cxn ang="0">
                <a:pos x="88455" y="332816"/>
              </a:cxn>
              <a:cxn ang="0">
                <a:pos x="52309" y="304890"/>
              </a:cxn>
              <a:cxn ang="0">
                <a:pos x="24383" y="268744"/>
              </a:cxn>
              <a:cxn ang="0">
                <a:pos x="6379" y="226080"/>
              </a:cxn>
              <a:cxn ang="0">
                <a:pos x="0" y="178600"/>
              </a:cxn>
            </a:cxnLst>
            <a:rect l="0" t="0" r="r" b="b"/>
            <a:pathLst>
              <a:path w="357504" h="357504">
                <a:moveTo>
                  <a:pt x="0" y="178600"/>
                </a:moveTo>
                <a:lnTo>
                  <a:pt x="6379" y="131120"/>
                </a:lnTo>
                <a:lnTo>
                  <a:pt x="24383" y="88455"/>
                </a:lnTo>
                <a:lnTo>
                  <a:pt x="52309" y="52309"/>
                </a:lnTo>
                <a:lnTo>
                  <a:pt x="88455" y="24383"/>
                </a:lnTo>
                <a:lnTo>
                  <a:pt x="131120" y="6379"/>
                </a:lnTo>
                <a:lnTo>
                  <a:pt x="178600" y="0"/>
                </a:lnTo>
                <a:lnTo>
                  <a:pt x="226074" y="6379"/>
                </a:lnTo>
                <a:lnTo>
                  <a:pt x="268735" y="24383"/>
                </a:lnTo>
                <a:lnTo>
                  <a:pt x="304879" y="52309"/>
                </a:lnTo>
                <a:lnTo>
                  <a:pt x="332804" y="88455"/>
                </a:lnTo>
                <a:lnTo>
                  <a:pt x="350807" y="131120"/>
                </a:lnTo>
                <a:lnTo>
                  <a:pt x="357187" y="178600"/>
                </a:lnTo>
                <a:lnTo>
                  <a:pt x="350807" y="226080"/>
                </a:lnTo>
                <a:lnTo>
                  <a:pt x="332804" y="268744"/>
                </a:lnTo>
                <a:lnTo>
                  <a:pt x="304879" y="304890"/>
                </a:lnTo>
                <a:lnTo>
                  <a:pt x="268735" y="332816"/>
                </a:lnTo>
                <a:lnTo>
                  <a:pt x="226074" y="350820"/>
                </a:lnTo>
                <a:lnTo>
                  <a:pt x="178600" y="357200"/>
                </a:lnTo>
                <a:lnTo>
                  <a:pt x="131120" y="350820"/>
                </a:lnTo>
                <a:lnTo>
                  <a:pt x="88455" y="332816"/>
                </a:lnTo>
                <a:lnTo>
                  <a:pt x="52309" y="304890"/>
                </a:lnTo>
                <a:lnTo>
                  <a:pt x="24383" y="268744"/>
                </a:lnTo>
                <a:lnTo>
                  <a:pt x="6379" y="226080"/>
                </a:lnTo>
                <a:lnTo>
                  <a:pt x="0" y="178600"/>
                </a:lnTo>
                <a:close/>
              </a:path>
            </a:pathLst>
          </a:custGeom>
          <a:noFill/>
          <a:ln w="12700">
            <a:solidFill>
              <a:srgbClr val="97B853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20" name="object 20"/>
          <p:cNvSpPr txBox="1"/>
          <p:nvPr/>
        </p:nvSpPr>
        <p:spPr>
          <a:xfrm>
            <a:off x="6713538" y="5240338"/>
            <a:ext cx="165100" cy="331787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2000" spc="-5" dirty="0">
                <a:latin typeface="Consolas"/>
                <a:cs typeface="Consolas"/>
              </a:rPr>
              <a:t>2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24596" name="object 21"/>
          <p:cNvSpPr>
            <a:spLocks noChangeArrowheads="1"/>
          </p:cNvSpPr>
          <p:nvPr/>
        </p:nvSpPr>
        <p:spPr bwMode="auto">
          <a:xfrm>
            <a:off x="6026150" y="4554538"/>
            <a:ext cx="450850" cy="452437"/>
          </a:xfrm>
          <a:prstGeom prst="rect">
            <a:avLst/>
          </a:prstGeom>
          <a:blipFill dpi="0" rotWithShape="1">
            <a:blip r:embed="rId8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24597" name="object 22"/>
          <p:cNvSpPr>
            <a:spLocks noChangeArrowheads="1"/>
          </p:cNvSpPr>
          <p:nvPr/>
        </p:nvSpPr>
        <p:spPr bwMode="auto">
          <a:xfrm>
            <a:off x="5988050" y="4511675"/>
            <a:ext cx="527050" cy="463550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24598" name="object 23"/>
          <p:cNvSpPr>
            <a:spLocks noChangeArrowheads="1"/>
          </p:cNvSpPr>
          <p:nvPr/>
        </p:nvSpPr>
        <p:spPr bwMode="auto">
          <a:xfrm>
            <a:off x="6072188" y="4581525"/>
            <a:ext cx="357187" cy="357188"/>
          </a:xfrm>
          <a:prstGeom prst="rect">
            <a:avLst/>
          </a:prstGeom>
          <a:blipFill dpi="0" rotWithShape="1">
            <a:blip r:embed="rId9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24599" name="object 24"/>
          <p:cNvSpPr>
            <a:spLocks/>
          </p:cNvSpPr>
          <p:nvPr/>
        </p:nvSpPr>
        <p:spPr bwMode="auto">
          <a:xfrm>
            <a:off x="6072188" y="4581525"/>
            <a:ext cx="357187" cy="357188"/>
          </a:xfrm>
          <a:custGeom>
            <a:avLst/>
            <a:gdLst/>
            <a:ahLst/>
            <a:cxnLst>
              <a:cxn ang="0">
                <a:pos x="0" y="178600"/>
              </a:cxn>
              <a:cxn ang="0">
                <a:pos x="6379" y="131120"/>
              </a:cxn>
              <a:cxn ang="0">
                <a:pos x="24383" y="88455"/>
              </a:cxn>
              <a:cxn ang="0">
                <a:pos x="52309" y="52309"/>
              </a:cxn>
              <a:cxn ang="0">
                <a:pos x="88455" y="24383"/>
              </a:cxn>
              <a:cxn ang="0">
                <a:pos x="131120" y="6379"/>
              </a:cxn>
              <a:cxn ang="0">
                <a:pos x="178600" y="0"/>
              </a:cxn>
              <a:cxn ang="0">
                <a:pos x="226074" y="6379"/>
              </a:cxn>
              <a:cxn ang="0">
                <a:pos x="268735" y="24383"/>
              </a:cxn>
              <a:cxn ang="0">
                <a:pos x="304879" y="52309"/>
              </a:cxn>
              <a:cxn ang="0">
                <a:pos x="332804" y="88455"/>
              </a:cxn>
              <a:cxn ang="0">
                <a:pos x="350807" y="131120"/>
              </a:cxn>
              <a:cxn ang="0">
                <a:pos x="357187" y="178600"/>
              </a:cxn>
              <a:cxn ang="0">
                <a:pos x="350807" y="226080"/>
              </a:cxn>
              <a:cxn ang="0">
                <a:pos x="332804" y="268744"/>
              </a:cxn>
              <a:cxn ang="0">
                <a:pos x="304879" y="304890"/>
              </a:cxn>
              <a:cxn ang="0">
                <a:pos x="268735" y="332816"/>
              </a:cxn>
              <a:cxn ang="0">
                <a:pos x="226074" y="350820"/>
              </a:cxn>
              <a:cxn ang="0">
                <a:pos x="178600" y="357200"/>
              </a:cxn>
              <a:cxn ang="0">
                <a:pos x="131120" y="350820"/>
              </a:cxn>
              <a:cxn ang="0">
                <a:pos x="88455" y="332816"/>
              </a:cxn>
              <a:cxn ang="0">
                <a:pos x="52309" y="304890"/>
              </a:cxn>
              <a:cxn ang="0">
                <a:pos x="24383" y="268744"/>
              </a:cxn>
              <a:cxn ang="0">
                <a:pos x="6379" y="226080"/>
              </a:cxn>
              <a:cxn ang="0">
                <a:pos x="0" y="178600"/>
              </a:cxn>
            </a:cxnLst>
            <a:rect l="0" t="0" r="r" b="b"/>
            <a:pathLst>
              <a:path w="357504" h="357504">
                <a:moveTo>
                  <a:pt x="0" y="178600"/>
                </a:moveTo>
                <a:lnTo>
                  <a:pt x="6379" y="131120"/>
                </a:lnTo>
                <a:lnTo>
                  <a:pt x="24383" y="88455"/>
                </a:lnTo>
                <a:lnTo>
                  <a:pt x="52309" y="52309"/>
                </a:lnTo>
                <a:lnTo>
                  <a:pt x="88455" y="24383"/>
                </a:lnTo>
                <a:lnTo>
                  <a:pt x="131120" y="6379"/>
                </a:lnTo>
                <a:lnTo>
                  <a:pt x="178600" y="0"/>
                </a:lnTo>
                <a:lnTo>
                  <a:pt x="226074" y="6379"/>
                </a:lnTo>
                <a:lnTo>
                  <a:pt x="268735" y="24383"/>
                </a:lnTo>
                <a:lnTo>
                  <a:pt x="304879" y="52309"/>
                </a:lnTo>
                <a:lnTo>
                  <a:pt x="332804" y="88455"/>
                </a:lnTo>
                <a:lnTo>
                  <a:pt x="350807" y="131120"/>
                </a:lnTo>
                <a:lnTo>
                  <a:pt x="357187" y="178600"/>
                </a:lnTo>
                <a:lnTo>
                  <a:pt x="350807" y="226080"/>
                </a:lnTo>
                <a:lnTo>
                  <a:pt x="332804" y="268744"/>
                </a:lnTo>
                <a:lnTo>
                  <a:pt x="304879" y="304890"/>
                </a:lnTo>
                <a:lnTo>
                  <a:pt x="268735" y="332816"/>
                </a:lnTo>
                <a:lnTo>
                  <a:pt x="226074" y="350820"/>
                </a:lnTo>
                <a:lnTo>
                  <a:pt x="178600" y="357200"/>
                </a:lnTo>
                <a:lnTo>
                  <a:pt x="131120" y="350820"/>
                </a:lnTo>
                <a:lnTo>
                  <a:pt x="88455" y="332816"/>
                </a:lnTo>
                <a:lnTo>
                  <a:pt x="52309" y="304890"/>
                </a:lnTo>
                <a:lnTo>
                  <a:pt x="24383" y="268744"/>
                </a:lnTo>
                <a:lnTo>
                  <a:pt x="6379" y="226080"/>
                </a:lnTo>
                <a:lnTo>
                  <a:pt x="0" y="178600"/>
                </a:lnTo>
                <a:close/>
              </a:path>
            </a:pathLst>
          </a:custGeom>
          <a:noFill/>
          <a:ln w="12700">
            <a:solidFill>
              <a:srgbClr val="97B853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25" name="object 25"/>
          <p:cNvSpPr txBox="1"/>
          <p:nvPr/>
        </p:nvSpPr>
        <p:spPr>
          <a:xfrm>
            <a:off x="6167438" y="4592638"/>
            <a:ext cx="165100" cy="331787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2000" spc="-5" dirty="0">
                <a:latin typeface="Consolas"/>
                <a:cs typeface="Consolas"/>
              </a:rPr>
              <a:t>3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26" name="object 26"/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marL="12700" fontAlgn="auto">
              <a:lnSpc>
                <a:spcPts val="113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>
                <a:latin typeface="Tahoma"/>
                <a:cs typeface="Tahoma"/>
              </a:rPr>
              <a:t>Lecture 4-1: Power </a:t>
            </a:r>
            <a:r>
              <a:rPr dirty="0">
                <a:latin typeface="Tahoma"/>
                <a:cs typeface="Tahoma"/>
              </a:rPr>
              <a:t>Laws and </a:t>
            </a:r>
            <a:r>
              <a:rPr spc="-5" dirty="0">
                <a:latin typeface="Tahoma"/>
                <a:cs typeface="Tahoma"/>
              </a:rPr>
              <a:t>Preferential</a:t>
            </a:r>
            <a:r>
              <a:rPr spc="-10" dirty="0">
                <a:latin typeface="Tahoma"/>
                <a:cs typeface="Tahoma"/>
              </a:rPr>
              <a:t> </a:t>
            </a:r>
            <a:r>
              <a:rPr spc="-5" dirty="0">
                <a:latin typeface="Tahoma"/>
                <a:cs typeface="Tahoma"/>
              </a:rPr>
              <a:t>Attachment</a:t>
            </a:r>
          </a:p>
        </p:txBody>
      </p:sp>
      <p:sp>
        <p:nvSpPr>
          <p:cNvPr id="24602" name="object 27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marL="25400"/>
            <a:fld id="{D23C5201-6A46-478F-8216-CEF67B8C0B72}" type="slidenum">
              <a:rPr lang="th-TH"/>
              <a:pPr marL="25400"/>
              <a:t>18</a:t>
            </a:fld>
            <a:endParaRPr lang="th-TH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6575" y="1096963"/>
            <a:ext cx="3962400" cy="4926012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355600" indent="-342900">
              <a:lnSpc>
                <a:spcPct val="102000"/>
              </a:lnSpc>
              <a:buFont typeface="Arial" charset="0"/>
              <a:buChar char="•"/>
              <a:tabLst>
                <a:tab pos="354013" algn="l"/>
                <a:tab pos="355600" algn="l"/>
              </a:tabLst>
            </a:pPr>
            <a:r>
              <a:rPr lang="th-TH" sz="2400">
                <a:latin typeface="Tahoma" pitchFamily="34" charset="0"/>
                <a:cs typeface="Tahoma" pitchFamily="34" charset="0"/>
              </a:rPr>
              <a:t>Start with </a:t>
            </a:r>
            <a:r>
              <a:rPr lang="th-TH" sz="2400" i="1">
                <a:latin typeface="Consolas" pitchFamily="49" charset="0"/>
                <a:cs typeface="Consolas" pitchFamily="49" charset="0"/>
              </a:rPr>
              <a:t>m</a:t>
            </a:r>
            <a:r>
              <a:rPr lang="th-TH" sz="2400" baseline="-21000">
                <a:latin typeface="Consolas" pitchFamily="49" charset="0"/>
                <a:cs typeface="Consolas" pitchFamily="49" charset="0"/>
              </a:rPr>
              <a:t>0</a:t>
            </a:r>
            <a:r>
              <a:rPr lang="th-TH" sz="2400">
                <a:latin typeface="Consolas" pitchFamily="49" charset="0"/>
                <a:cs typeface="Consolas" pitchFamily="49" charset="0"/>
              </a:rPr>
              <a:t>=3</a:t>
            </a:r>
            <a:r>
              <a:rPr lang="th-TH" sz="2400">
                <a:latin typeface="Tahoma" pitchFamily="34" charset="0"/>
                <a:cs typeface="Tahoma" pitchFamily="34" charset="0"/>
              </a:rPr>
              <a:t>, each node  has an equal number of  edges</a:t>
            </a:r>
          </a:p>
          <a:p>
            <a:pPr marL="755650" lvl="1" indent="-285750">
              <a:lnSpc>
                <a:spcPts val="2325"/>
              </a:lnSpc>
              <a:spcBef>
                <a:spcPts val="625"/>
              </a:spcBef>
              <a:buFont typeface="Arial" charset="0"/>
              <a:buChar char="–"/>
              <a:tabLst>
                <a:tab pos="354013" algn="l"/>
                <a:tab pos="355600" algn="l"/>
              </a:tabLst>
            </a:pPr>
            <a:r>
              <a:rPr lang="th-TH" sz="2000">
                <a:latin typeface="Tahoma" pitchFamily="34" charset="0"/>
                <a:cs typeface="Tahoma" pitchFamily="34" charset="0"/>
              </a:rPr>
              <a:t>The probability of choosing  any node is </a:t>
            </a:r>
            <a:r>
              <a:rPr lang="th-TH" sz="2000">
                <a:latin typeface="Consolas" pitchFamily="49" charset="0"/>
                <a:cs typeface="Consolas" pitchFamily="49" charset="0"/>
              </a:rPr>
              <a:t>1/3</a:t>
            </a:r>
            <a:r>
              <a:rPr lang="th-TH" sz="2000">
                <a:latin typeface="Tahoma" pitchFamily="34" charset="0"/>
                <a:cs typeface="Tahoma" pitchFamily="34" charset="0"/>
              </a:rPr>
              <a:t>.</a:t>
            </a:r>
          </a:p>
          <a:p>
            <a:pPr marL="755650" lvl="1" indent="-285750">
              <a:buFont typeface="Arial" charset="0"/>
              <a:buChar char="–"/>
              <a:tabLst>
                <a:tab pos="354013" algn="l"/>
                <a:tab pos="355600" algn="l"/>
              </a:tabLst>
            </a:pPr>
            <a:endParaRPr lang="th-TH" sz="2100">
              <a:latin typeface="Times New Roman" pitchFamily="18" charset="0"/>
              <a:cs typeface="Times New Roman" pitchFamily="18" charset="0"/>
            </a:endParaRPr>
          </a:p>
          <a:p>
            <a:pPr marL="355600" indent="-342900">
              <a:lnSpc>
                <a:spcPts val="2775"/>
              </a:lnSpc>
              <a:spcBef>
                <a:spcPts val="1225"/>
              </a:spcBef>
              <a:buFont typeface="Arial" charset="0"/>
              <a:buChar char="•"/>
              <a:tabLst>
                <a:tab pos="354013" algn="l"/>
                <a:tab pos="355600" algn="l"/>
              </a:tabLst>
            </a:pPr>
            <a:r>
              <a:rPr lang="th-TH" sz="2400">
                <a:latin typeface="Tahoma" pitchFamily="34" charset="0"/>
                <a:cs typeface="Tahoma" pitchFamily="34" charset="0"/>
              </a:rPr>
              <a:t>Then, add a new node  with </a:t>
            </a:r>
            <a:r>
              <a:rPr lang="th-TH" sz="2400" i="1">
                <a:latin typeface="Consolas" pitchFamily="49" charset="0"/>
                <a:cs typeface="Consolas" pitchFamily="49" charset="0"/>
              </a:rPr>
              <a:t>m </a:t>
            </a:r>
            <a:r>
              <a:rPr lang="th-TH" sz="2400">
                <a:latin typeface="Tahoma" pitchFamily="34" charset="0"/>
                <a:cs typeface="Tahoma" pitchFamily="34" charset="0"/>
              </a:rPr>
              <a:t>edges (e.g., </a:t>
            </a:r>
            <a:r>
              <a:rPr lang="th-TH" sz="2400" i="1">
                <a:latin typeface="Consolas" pitchFamily="49" charset="0"/>
                <a:cs typeface="Consolas" pitchFamily="49" charset="0"/>
              </a:rPr>
              <a:t>m</a:t>
            </a:r>
            <a:r>
              <a:rPr lang="th-TH" sz="2400">
                <a:latin typeface="Consolas" pitchFamily="49" charset="0"/>
                <a:cs typeface="Consolas" pitchFamily="49" charset="0"/>
              </a:rPr>
              <a:t>=2</a:t>
            </a:r>
            <a:r>
              <a:rPr lang="th-TH" sz="2400">
                <a:latin typeface="Tahoma" pitchFamily="34" charset="0"/>
                <a:cs typeface="Tahoma" pitchFamily="34" charset="0"/>
              </a:rPr>
              <a:t>)</a:t>
            </a:r>
          </a:p>
          <a:p>
            <a:pPr marL="755650" lvl="1" indent="-285750">
              <a:spcBef>
                <a:spcPts val="513"/>
              </a:spcBef>
              <a:buFont typeface="Arial" charset="0"/>
              <a:buChar char="–"/>
              <a:tabLst>
                <a:tab pos="354013" algn="l"/>
                <a:tab pos="355600" algn="l"/>
              </a:tabLst>
            </a:pPr>
            <a:r>
              <a:rPr lang="th-TH" sz="2000">
                <a:latin typeface="Tahoma" pitchFamily="34" charset="0"/>
                <a:cs typeface="Tahoma" pitchFamily="34" charset="0"/>
              </a:rPr>
              <a:t>Draw 2 random elements  from the array (suppose  they are 2 and 3)</a:t>
            </a:r>
          </a:p>
          <a:p>
            <a:pPr marL="755650" lvl="1" indent="-285750">
              <a:lnSpc>
                <a:spcPct val="98000"/>
              </a:lnSpc>
              <a:spcBef>
                <a:spcPts val="525"/>
              </a:spcBef>
              <a:buFont typeface="Arial" charset="0"/>
              <a:buChar char="–"/>
              <a:tabLst>
                <a:tab pos="354013" algn="l"/>
                <a:tab pos="355600" algn="l"/>
              </a:tabLst>
            </a:pPr>
            <a:r>
              <a:rPr lang="th-TH" sz="2000">
                <a:latin typeface="Tahoma" pitchFamily="34" charset="0"/>
                <a:cs typeface="Tahoma" pitchFamily="34" charset="0"/>
              </a:rPr>
              <a:t>Now, the probability of the  node 1, 2, 3, and 4 are  </a:t>
            </a:r>
            <a:r>
              <a:rPr lang="th-TH" sz="2000">
                <a:latin typeface="Consolas" pitchFamily="49" charset="0"/>
                <a:cs typeface="Consolas" pitchFamily="49" charset="0"/>
              </a:rPr>
              <a:t>1/5</a:t>
            </a:r>
            <a:r>
              <a:rPr lang="th-TH" sz="2000">
                <a:latin typeface="Tahoma" pitchFamily="34" charset="0"/>
                <a:cs typeface="Tahoma" pitchFamily="34" charset="0"/>
              </a:rPr>
              <a:t>, </a:t>
            </a:r>
            <a:r>
              <a:rPr lang="th-TH" sz="2000">
                <a:latin typeface="Consolas" pitchFamily="49" charset="0"/>
                <a:cs typeface="Consolas" pitchFamily="49" charset="0"/>
              </a:rPr>
              <a:t>3/10</a:t>
            </a:r>
            <a:r>
              <a:rPr lang="th-TH" sz="2000">
                <a:latin typeface="Tahoma" pitchFamily="34" charset="0"/>
                <a:cs typeface="Tahoma" pitchFamily="34" charset="0"/>
              </a:rPr>
              <a:t>, </a:t>
            </a:r>
            <a:r>
              <a:rPr lang="th-TH" sz="2000">
                <a:latin typeface="Consolas" pitchFamily="49" charset="0"/>
                <a:cs typeface="Consolas" pitchFamily="49" charset="0"/>
              </a:rPr>
              <a:t>3/10</a:t>
            </a:r>
            <a:r>
              <a:rPr lang="th-TH" sz="2000">
                <a:latin typeface="Tahoma" pitchFamily="34" charset="0"/>
                <a:cs typeface="Tahoma" pitchFamily="34" charset="0"/>
              </a:rPr>
              <a:t>, and </a:t>
            </a:r>
            <a:r>
              <a:rPr lang="th-TH" sz="2000">
                <a:latin typeface="Consolas" pitchFamily="49" charset="0"/>
                <a:cs typeface="Consolas" pitchFamily="49" charset="0"/>
              </a:rPr>
              <a:t>1/5</a:t>
            </a:r>
            <a:r>
              <a:rPr lang="th-TH" sz="2000">
                <a:latin typeface="Tahoma" pitchFamily="34" charset="0"/>
                <a:cs typeface="Tahoma" pitchFamily="34" charset="0"/>
              </a:rPr>
              <a:t>.</a:t>
            </a:r>
          </a:p>
        </p:txBody>
      </p:sp>
      <p:sp>
        <p:nvSpPr>
          <p:cNvPr id="25602" name="object 3"/>
          <p:cNvSpPr>
            <a:spLocks noChangeArrowheads="1"/>
          </p:cNvSpPr>
          <p:nvPr/>
        </p:nvSpPr>
        <p:spPr bwMode="auto">
          <a:xfrm>
            <a:off x="258763" y="254000"/>
            <a:ext cx="7958137" cy="754063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marL="12700" eaLnBrk="1" fontAlgn="auto" hangingPunct="1">
              <a:lnSpc>
                <a:spcPts val="4315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/>
              <a:t>Example: Generating </a:t>
            </a:r>
            <a:r>
              <a:rPr dirty="0"/>
              <a:t>BA</a:t>
            </a:r>
            <a:r>
              <a:rPr spc="-75" dirty="0"/>
              <a:t> </a:t>
            </a:r>
            <a:r>
              <a:rPr spc="-5" dirty="0"/>
              <a:t>Graphs</a:t>
            </a:r>
          </a:p>
        </p:txBody>
      </p:sp>
      <p:sp>
        <p:nvSpPr>
          <p:cNvPr id="25604" name="object 5"/>
          <p:cNvSpPr>
            <a:spLocks/>
          </p:cNvSpPr>
          <p:nvPr/>
        </p:nvSpPr>
        <p:spPr bwMode="auto">
          <a:xfrm>
            <a:off x="4602163" y="2492375"/>
            <a:ext cx="1843087" cy="40163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842515" y="0"/>
              </a:cxn>
              <a:cxn ang="0">
                <a:pos x="1842515" y="400113"/>
              </a:cxn>
              <a:cxn ang="0">
                <a:pos x="0" y="400113"/>
              </a:cxn>
              <a:cxn ang="0">
                <a:pos x="0" y="0"/>
              </a:cxn>
            </a:cxnLst>
            <a:rect l="0" t="0" r="r" b="b"/>
            <a:pathLst>
              <a:path w="1842770" h="400685">
                <a:moveTo>
                  <a:pt x="0" y="0"/>
                </a:moveTo>
                <a:lnTo>
                  <a:pt x="1842515" y="0"/>
                </a:lnTo>
                <a:lnTo>
                  <a:pt x="1842515" y="400113"/>
                </a:lnTo>
                <a:lnTo>
                  <a:pt x="0" y="400113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6" name="object 6"/>
          <p:cNvSpPr txBox="1"/>
          <p:nvPr/>
        </p:nvSpPr>
        <p:spPr>
          <a:xfrm>
            <a:off x="4602163" y="2492375"/>
            <a:ext cx="1843087" cy="401638"/>
          </a:xfrm>
          <a:prstGeom prst="rect">
            <a:avLst/>
          </a:prstGeom>
          <a:solidFill>
            <a:srgbClr val="FFFFFF"/>
          </a:solidFill>
          <a:ln w="25400">
            <a:solidFill>
              <a:srgbClr val="4F81BC"/>
            </a:solidFill>
          </a:ln>
        </p:spPr>
        <p:txBody>
          <a:bodyPr lIns="0" tIns="20320" rIns="0" bIns="0">
            <a:spAutoFit/>
          </a:bodyPr>
          <a:lstStyle/>
          <a:p>
            <a:pPr marL="139700" fontAlgn="auto">
              <a:spcBef>
                <a:spcPts val="160"/>
              </a:spcBef>
              <a:spcAft>
                <a:spcPts val="0"/>
              </a:spcAft>
              <a:defRPr/>
            </a:pPr>
            <a:r>
              <a:rPr sz="2000" spc="-5" dirty="0">
                <a:latin typeface="Consolas"/>
                <a:cs typeface="Consolas"/>
              </a:rPr>
              <a:t>1 1 2 2 3</a:t>
            </a:r>
            <a:r>
              <a:rPr sz="2000" spc="-75" dirty="0">
                <a:latin typeface="Consolas"/>
                <a:cs typeface="Consolas"/>
              </a:rPr>
              <a:t> </a:t>
            </a:r>
            <a:r>
              <a:rPr sz="2000" spc="-5" dirty="0">
                <a:latin typeface="Consolas"/>
                <a:cs typeface="Consolas"/>
              </a:rPr>
              <a:t>3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25606" name="object 7"/>
          <p:cNvSpPr>
            <a:spLocks/>
          </p:cNvSpPr>
          <p:nvPr/>
        </p:nvSpPr>
        <p:spPr bwMode="auto">
          <a:xfrm>
            <a:off x="6905625" y="2208213"/>
            <a:ext cx="1152525" cy="0"/>
          </a:xfrm>
          <a:custGeom>
            <a:avLst/>
            <a:gdLst/>
            <a:ahLst/>
            <a:cxnLst>
              <a:cxn ang="0">
                <a:pos x="1152131" y="0"/>
              </a:cxn>
              <a:cxn ang="0">
                <a:pos x="0" y="0"/>
              </a:cxn>
            </a:cxnLst>
            <a:rect l="0" t="0" r="r" b="b"/>
            <a:pathLst>
              <a:path w="1152525">
                <a:moveTo>
                  <a:pt x="1152131" y="0"/>
                </a:moveTo>
                <a:lnTo>
                  <a:pt x="0" y="0"/>
                </a:lnTo>
              </a:path>
            </a:pathLst>
          </a:custGeom>
          <a:noFill/>
          <a:ln w="38100">
            <a:solidFill>
              <a:srgbClr val="00AF5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25607" name="object 8"/>
          <p:cNvSpPr>
            <a:spLocks/>
          </p:cNvSpPr>
          <p:nvPr/>
        </p:nvSpPr>
        <p:spPr bwMode="auto">
          <a:xfrm>
            <a:off x="6905625" y="1487488"/>
            <a:ext cx="576263" cy="720725"/>
          </a:xfrm>
          <a:custGeom>
            <a:avLst/>
            <a:gdLst/>
            <a:ahLst/>
            <a:cxnLst>
              <a:cxn ang="0">
                <a:pos x="576059" y="0"/>
              </a:cxn>
              <a:cxn ang="0">
                <a:pos x="0" y="720077"/>
              </a:cxn>
            </a:cxnLst>
            <a:rect l="0" t="0" r="r" b="b"/>
            <a:pathLst>
              <a:path w="576579" h="720089">
                <a:moveTo>
                  <a:pt x="576059" y="0"/>
                </a:moveTo>
                <a:lnTo>
                  <a:pt x="0" y="720077"/>
                </a:lnTo>
              </a:path>
            </a:pathLst>
          </a:custGeom>
          <a:noFill/>
          <a:ln w="38100">
            <a:solidFill>
              <a:srgbClr val="00AF5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25608" name="object 9"/>
          <p:cNvSpPr>
            <a:spLocks/>
          </p:cNvSpPr>
          <p:nvPr/>
        </p:nvSpPr>
        <p:spPr bwMode="auto">
          <a:xfrm>
            <a:off x="7481888" y="1487488"/>
            <a:ext cx="576262" cy="720725"/>
          </a:xfrm>
          <a:custGeom>
            <a:avLst/>
            <a:gdLst/>
            <a:ahLst/>
            <a:cxnLst>
              <a:cxn ang="0">
                <a:pos x="576059" y="720077"/>
              </a:cxn>
              <a:cxn ang="0">
                <a:pos x="0" y="0"/>
              </a:cxn>
            </a:cxnLst>
            <a:rect l="0" t="0" r="r" b="b"/>
            <a:pathLst>
              <a:path w="576579" h="720089">
                <a:moveTo>
                  <a:pt x="576059" y="720077"/>
                </a:moveTo>
                <a:lnTo>
                  <a:pt x="0" y="0"/>
                </a:lnTo>
              </a:path>
            </a:pathLst>
          </a:custGeom>
          <a:noFill/>
          <a:ln w="38100">
            <a:solidFill>
              <a:srgbClr val="00AF5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25609" name="object 10"/>
          <p:cNvSpPr>
            <a:spLocks noChangeArrowheads="1"/>
          </p:cNvSpPr>
          <p:nvPr/>
        </p:nvSpPr>
        <p:spPr bwMode="auto">
          <a:xfrm>
            <a:off x="6686550" y="1965325"/>
            <a:ext cx="452438" cy="452438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25610" name="object 11"/>
          <p:cNvSpPr>
            <a:spLocks noChangeArrowheads="1"/>
          </p:cNvSpPr>
          <p:nvPr/>
        </p:nvSpPr>
        <p:spPr bwMode="auto">
          <a:xfrm>
            <a:off x="6648450" y="1922463"/>
            <a:ext cx="527050" cy="461962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25611" name="object 12"/>
          <p:cNvSpPr>
            <a:spLocks noChangeArrowheads="1"/>
          </p:cNvSpPr>
          <p:nvPr/>
        </p:nvSpPr>
        <p:spPr bwMode="auto">
          <a:xfrm>
            <a:off x="6732588" y="1992313"/>
            <a:ext cx="357187" cy="357187"/>
          </a:xfrm>
          <a:prstGeom prst="rect">
            <a:avLst/>
          </a:prstGeom>
          <a:blipFill dpi="0" rotWithShape="1">
            <a:blip r:embed="rId6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25612" name="object 13"/>
          <p:cNvSpPr>
            <a:spLocks/>
          </p:cNvSpPr>
          <p:nvPr/>
        </p:nvSpPr>
        <p:spPr bwMode="auto">
          <a:xfrm>
            <a:off x="6732588" y="1992313"/>
            <a:ext cx="357187" cy="357187"/>
          </a:xfrm>
          <a:custGeom>
            <a:avLst/>
            <a:gdLst/>
            <a:ahLst/>
            <a:cxnLst>
              <a:cxn ang="0">
                <a:pos x="0" y="178600"/>
              </a:cxn>
              <a:cxn ang="0">
                <a:pos x="6379" y="131120"/>
              </a:cxn>
              <a:cxn ang="0">
                <a:pos x="24383" y="88455"/>
              </a:cxn>
              <a:cxn ang="0">
                <a:pos x="52309" y="52309"/>
              </a:cxn>
              <a:cxn ang="0">
                <a:pos x="88455" y="24383"/>
              </a:cxn>
              <a:cxn ang="0">
                <a:pos x="131120" y="6379"/>
              </a:cxn>
              <a:cxn ang="0">
                <a:pos x="178600" y="0"/>
              </a:cxn>
              <a:cxn ang="0">
                <a:pos x="226074" y="6379"/>
              </a:cxn>
              <a:cxn ang="0">
                <a:pos x="268735" y="24383"/>
              </a:cxn>
              <a:cxn ang="0">
                <a:pos x="304879" y="52309"/>
              </a:cxn>
              <a:cxn ang="0">
                <a:pos x="332804" y="88455"/>
              </a:cxn>
              <a:cxn ang="0">
                <a:pos x="350807" y="131120"/>
              </a:cxn>
              <a:cxn ang="0">
                <a:pos x="357187" y="178600"/>
              </a:cxn>
              <a:cxn ang="0">
                <a:pos x="350807" y="226080"/>
              </a:cxn>
              <a:cxn ang="0">
                <a:pos x="332804" y="268744"/>
              </a:cxn>
              <a:cxn ang="0">
                <a:pos x="304879" y="304890"/>
              </a:cxn>
              <a:cxn ang="0">
                <a:pos x="268735" y="332816"/>
              </a:cxn>
              <a:cxn ang="0">
                <a:pos x="226074" y="350820"/>
              </a:cxn>
              <a:cxn ang="0">
                <a:pos x="178600" y="357200"/>
              </a:cxn>
              <a:cxn ang="0">
                <a:pos x="131120" y="350820"/>
              </a:cxn>
              <a:cxn ang="0">
                <a:pos x="88455" y="332816"/>
              </a:cxn>
              <a:cxn ang="0">
                <a:pos x="52309" y="304890"/>
              </a:cxn>
              <a:cxn ang="0">
                <a:pos x="24383" y="268744"/>
              </a:cxn>
              <a:cxn ang="0">
                <a:pos x="6379" y="226080"/>
              </a:cxn>
              <a:cxn ang="0">
                <a:pos x="0" y="178600"/>
              </a:cxn>
            </a:cxnLst>
            <a:rect l="0" t="0" r="r" b="b"/>
            <a:pathLst>
              <a:path w="357504" h="357505">
                <a:moveTo>
                  <a:pt x="0" y="178600"/>
                </a:moveTo>
                <a:lnTo>
                  <a:pt x="6379" y="131120"/>
                </a:lnTo>
                <a:lnTo>
                  <a:pt x="24383" y="88455"/>
                </a:lnTo>
                <a:lnTo>
                  <a:pt x="52309" y="52309"/>
                </a:lnTo>
                <a:lnTo>
                  <a:pt x="88455" y="24383"/>
                </a:lnTo>
                <a:lnTo>
                  <a:pt x="131120" y="6379"/>
                </a:lnTo>
                <a:lnTo>
                  <a:pt x="178600" y="0"/>
                </a:lnTo>
                <a:lnTo>
                  <a:pt x="226074" y="6379"/>
                </a:lnTo>
                <a:lnTo>
                  <a:pt x="268735" y="24383"/>
                </a:lnTo>
                <a:lnTo>
                  <a:pt x="304879" y="52309"/>
                </a:lnTo>
                <a:lnTo>
                  <a:pt x="332804" y="88455"/>
                </a:lnTo>
                <a:lnTo>
                  <a:pt x="350807" y="131120"/>
                </a:lnTo>
                <a:lnTo>
                  <a:pt x="357187" y="178600"/>
                </a:lnTo>
                <a:lnTo>
                  <a:pt x="350807" y="226080"/>
                </a:lnTo>
                <a:lnTo>
                  <a:pt x="332804" y="268744"/>
                </a:lnTo>
                <a:lnTo>
                  <a:pt x="304879" y="304890"/>
                </a:lnTo>
                <a:lnTo>
                  <a:pt x="268735" y="332816"/>
                </a:lnTo>
                <a:lnTo>
                  <a:pt x="226074" y="350820"/>
                </a:lnTo>
                <a:lnTo>
                  <a:pt x="178600" y="357200"/>
                </a:lnTo>
                <a:lnTo>
                  <a:pt x="131120" y="350820"/>
                </a:lnTo>
                <a:lnTo>
                  <a:pt x="88455" y="332816"/>
                </a:lnTo>
                <a:lnTo>
                  <a:pt x="52309" y="304890"/>
                </a:lnTo>
                <a:lnTo>
                  <a:pt x="24383" y="268744"/>
                </a:lnTo>
                <a:lnTo>
                  <a:pt x="6379" y="226080"/>
                </a:lnTo>
                <a:lnTo>
                  <a:pt x="0" y="178600"/>
                </a:lnTo>
                <a:close/>
              </a:path>
            </a:pathLst>
          </a:custGeom>
          <a:noFill/>
          <a:ln w="12700">
            <a:solidFill>
              <a:srgbClr val="97B853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4" name="object 14"/>
          <p:cNvSpPr txBox="1"/>
          <p:nvPr/>
        </p:nvSpPr>
        <p:spPr>
          <a:xfrm>
            <a:off x="6827838" y="2003425"/>
            <a:ext cx="165100" cy="331788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2000" spc="-5" dirty="0">
                <a:latin typeface="Consolas"/>
                <a:cs typeface="Consolas"/>
              </a:rPr>
              <a:t>1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25614" name="object 15"/>
          <p:cNvSpPr>
            <a:spLocks noChangeArrowheads="1"/>
          </p:cNvSpPr>
          <p:nvPr/>
        </p:nvSpPr>
        <p:spPr bwMode="auto">
          <a:xfrm>
            <a:off x="7796213" y="1965325"/>
            <a:ext cx="452437" cy="452438"/>
          </a:xfrm>
          <a:prstGeom prst="rect">
            <a:avLst/>
          </a:prstGeom>
          <a:blipFill dpi="0" rotWithShape="1">
            <a:blip r:embed="rId7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25615" name="object 16"/>
          <p:cNvSpPr>
            <a:spLocks noChangeArrowheads="1"/>
          </p:cNvSpPr>
          <p:nvPr/>
        </p:nvSpPr>
        <p:spPr bwMode="auto">
          <a:xfrm>
            <a:off x="7758113" y="1922463"/>
            <a:ext cx="527050" cy="461962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25616" name="object 17"/>
          <p:cNvSpPr>
            <a:spLocks noChangeArrowheads="1"/>
          </p:cNvSpPr>
          <p:nvPr/>
        </p:nvSpPr>
        <p:spPr bwMode="auto">
          <a:xfrm>
            <a:off x="7842250" y="1992313"/>
            <a:ext cx="357188" cy="357187"/>
          </a:xfrm>
          <a:prstGeom prst="rect">
            <a:avLst/>
          </a:prstGeom>
          <a:blipFill dpi="0" rotWithShape="1">
            <a:blip r:embed="rId8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25617" name="object 18"/>
          <p:cNvSpPr>
            <a:spLocks/>
          </p:cNvSpPr>
          <p:nvPr/>
        </p:nvSpPr>
        <p:spPr bwMode="auto">
          <a:xfrm>
            <a:off x="7842250" y="1992313"/>
            <a:ext cx="357188" cy="357187"/>
          </a:xfrm>
          <a:custGeom>
            <a:avLst/>
            <a:gdLst/>
            <a:ahLst/>
            <a:cxnLst>
              <a:cxn ang="0">
                <a:pos x="0" y="178600"/>
              </a:cxn>
              <a:cxn ang="0">
                <a:pos x="6379" y="131120"/>
              </a:cxn>
              <a:cxn ang="0">
                <a:pos x="24383" y="88455"/>
              </a:cxn>
              <a:cxn ang="0">
                <a:pos x="52309" y="52309"/>
              </a:cxn>
              <a:cxn ang="0">
                <a:pos x="88455" y="24383"/>
              </a:cxn>
              <a:cxn ang="0">
                <a:pos x="131120" y="6379"/>
              </a:cxn>
              <a:cxn ang="0">
                <a:pos x="178600" y="0"/>
              </a:cxn>
              <a:cxn ang="0">
                <a:pos x="226074" y="6379"/>
              </a:cxn>
              <a:cxn ang="0">
                <a:pos x="268735" y="24383"/>
              </a:cxn>
              <a:cxn ang="0">
                <a:pos x="304879" y="52309"/>
              </a:cxn>
              <a:cxn ang="0">
                <a:pos x="332804" y="88455"/>
              </a:cxn>
              <a:cxn ang="0">
                <a:pos x="350807" y="131120"/>
              </a:cxn>
              <a:cxn ang="0">
                <a:pos x="357187" y="178600"/>
              </a:cxn>
              <a:cxn ang="0">
                <a:pos x="350807" y="226080"/>
              </a:cxn>
              <a:cxn ang="0">
                <a:pos x="332804" y="268744"/>
              </a:cxn>
              <a:cxn ang="0">
                <a:pos x="304879" y="304890"/>
              </a:cxn>
              <a:cxn ang="0">
                <a:pos x="268735" y="332816"/>
              </a:cxn>
              <a:cxn ang="0">
                <a:pos x="226074" y="350820"/>
              </a:cxn>
              <a:cxn ang="0">
                <a:pos x="178600" y="357200"/>
              </a:cxn>
              <a:cxn ang="0">
                <a:pos x="131120" y="350820"/>
              </a:cxn>
              <a:cxn ang="0">
                <a:pos x="88455" y="332816"/>
              </a:cxn>
              <a:cxn ang="0">
                <a:pos x="52309" y="304890"/>
              </a:cxn>
              <a:cxn ang="0">
                <a:pos x="24383" y="268744"/>
              </a:cxn>
              <a:cxn ang="0">
                <a:pos x="6379" y="226080"/>
              </a:cxn>
              <a:cxn ang="0">
                <a:pos x="0" y="178600"/>
              </a:cxn>
            </a:cxnLst>
            <a:rect l="0" t="0" r="r" b="b"/>
            <a:pathLst>
              <a:path w="357504" h="357505">
                <a:moveTo>
                  <a:pt x="0" y="178600"/>
                </a:moveTo>
                <a:lnTo>
                  <a:pt x="6379" y="131120"/>
                </a:lnTo>
                <a:lnTo>
                  <a:pt x="24383" y="88455"/>
                </a:lnTo>
                <a:lnTo>
                  <a:pt x="52309" y="52309"/>
                </a:lnTo>
                <a:lnTo>
                  <a:pt x="88455" y="24383"/>
                </a:lnTo>
                <a:lnTo>
                  <a:pt x="131120" y="6379"/>
                </a:lnTo>
                <a:lnTo>
                  <a:pt x="178600" y="0"/>
                </a:lnTo>
                <a:lnTo>
                  <a:pt x="226074" y="6379"/>
                </a:lnTo>
                <a:lnTo>
                  <a:pt x="268735" y="24383"/>
                </a:lnTo>
                <a:lnTo>
                  <a:pt x="304879" y="52309"/>
                </a:lnTo>
                <a:lnTo>
                  <a:pt x="332804" y="88455"/>
                </a:lnTo>
                <a:lnTo>
                  <a:pt x="350807" y="131120"/>
                </a:lnTo>
                <a:lnTo>
                  <a:pt x="357187" y="178600"/>
                </a:lnTo>
                <a:lnTo>
                  <a:pt x="350807" y="226080"/>
                </a:lnTo>
                <a:lnTo>
                  <a:pt x="332804" y="268744"/>
                </a:lnTo>
                <a:lnTo>
                  <a:pt x="304879" y="304890"/>
                </a:lnTo>
                <a:lnTo>
                  <a:pt x="268735" y="332816"/>
                </a:lnTo>
                <a:lnTo>
                  <a:pt x="226074" y="350820"/>
                </a:lnTo>
                <a:lnTo>
                  <a:pt x="178600" y="357200"/>
                </a:lnTo>
                <a:lnTo>
                  <a:pt x="131120" y="350820"/>
                </a:lnTo>
                <a:lnTo>
                  <a:pt x="88455" y="332816"/>
                </a:lnTo>
                <a:lnTo>
                  <a:pt x="52309" y="304890"/>
                </a:lnTo>
                <a:lnTo>
                  <a:pt x="24383" y="268744"/>
                </a:lnTo>
                <a:lnTo>
                  <a:pt x="6379" y="226080"/>
                </a:lnTo>
                <a:lnTo>
                  <a:pt x="0" y="178600"/>
                </a:lnTo>
                <a:close/>
              </a:path>
            </a:pathLst>
          </a:custGeom>
          <a:noFill/>
          <a:ln w="12700">
            <a:solidFill>
              <a:srgbClr val="97B853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9" name="object 19"/>
          <p:cNvSpPr txBox="1"/>
          <p:nvPr/>
        </p:nvSpPr>
        <p:spPr>
          <a:xfrm>
            <a:off x="7937500" y="2003425"/>
            <a:ext cx="165100" cy="331788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2000" spc="-5" dirty="0">
                <a:latin typeface="Consolas"/>
                <a:cs typeface="Consolas"/>
              </a:rPr>
              <a:t>2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25619" name="object 20"/>
          <p:cNvSpPr>
            <a:spLocks noChangeArrowheads="1"/>
          </p:cNvSpPr>
          <p:nvPr/>
        </p:nvSpPr>
        <p:spPr bwMode="auto">
          <a:xfrm>
            <a:off x="7250113" y="1317625"/>
            <a:ext cx="452437" cy="452438"/>
          </a:xfrm>
          <a:prstGeom prst="rect">
            <a:avLst/>
          </a:prstGeom>
          <a:blipFill dpi="0" rotWithShape="1">
            <a:blip r:embed="rId9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25620" name="object 21"/>
          <p:cNvSpPr>
            <a:spLocks noChangeArrowheads="1"/>
          </p:cNvSpPr>
          <p:nvPr/>
        </p:nvSpPr>
        <p:spPr bwMode="auto">
          <a:xfrm>
            <a:off x="7212013" y="1274763"/>
            <a:ext cx="527050" cy="461962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25621" name="object 22"/>
          <p:cNvSpPr>
            <a:spLocks noChangeArrowheads="1"/>
          </p:cNvSpPr>
          <p:nvPr/>
        </p:nvSpPr>
        <p:spPr bwMode="auto">
          <a:xfrm>
            <a:off x="7296150" y="1343025"/>
            <a:ext cx="357188" cy="357188"/>
          </a:xfrm>
          <a:prstGeom prst="rect">
            <a:avLst/>
          </a:prstGeom>
          <a:blipFill dpi="0" rotWithShape="1">
            <a:blip r:embed="rId6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25622" name="object 23"/>
          <p:cNvSpPr>
            <a:spLocks/>
          </p:cNvSpPr>
          <p:nvPr/>
        </p:nvSpPr>
        <p:spPr bwMode="auto">
          <a:xfrm>
            <a:off x="7296150" y="1343025"/>
            <a:ext cx="357188" cy="358775"/>
          </a:xfrm>
          <a:custGeom>
            <a:avLst/>
            <a:gdLst/>
            <a:ahLst/>
            <a:cxnLst>
              <a:cxn ang="0">
                <a:pos x="0" y="178600"/>
              </a:cxn>
              <a:cxn ang="0">
                <a:pos x="6379" y="131120"/>
              </a:cxn>
              <a:cxn ang="0">
                <a:pos x="24383" y="88455"/>
              </a:cxn>
              <a:cxn ang="0">
                <a:pos x="52309" y="52309"/>
              </a:cxn>
              <a:cxn ang="0">
                <a:pos x="88455" y="24383"/>
              </a:cxn>
              <a:cxn ang="0">
                <a:pos x="131120" y="6379"/>
              </a:cxn>
              <a:cxn ang="0">
                <a:pos x="178600" y="0"/>
              </a:cxn>
              <a:cxn ang="0">
                <a:pos x="226074" y="6379"/>
              </a:cxn>
              <a:cxn ang="0">
                <a:pos x="268735" y="24383"/>
              </a:cxn>
              <a:cxn ang="0">
                <a:pos x="304879" y="52309"/>
              </a:cxn>
              <a:cxn ang="0">
                <a:pos x="332804" y="88455"/>
              </a:cxn>
              <a:cxn ang="0">
                <a:pos x="350807" y="131120"/>
              </a:cxn>
              <a:cxn ang="0">
                <a:pos x="357187" y="178600"/>
              </a:cxn>
              <a:cxn ang="0">
                <a:pos x="350807" y="226080"/>
              </a:cxn>
              <a:cxn ang="0">
                <a:pos x="332804" y="268744"/>
              </a:cxn>
              <a:cxn ang="0">
                <a:pos x="304879" y="304890"/>
              </a:cxn>
              <a:cxn ang="0">
                <a:pos x="268735" y="332816"/>
              </a:cxn>
              <a:cxn ang="0">
                <a:pos x="226074" y="350820"/>
              </a:cxn>
              <a:cxn ang="0">
                <a:pos x="178600" y="357200"/>
              </a:cxn>
              <a:cxn ang="0">
                <a:pos x="131120" y="350820"/>
              </a:cxn>
              <a:cxn ang="0">
                <a:pos x="88455" y="332816"/>
              </a:cxn>
              <a:cxn ang="0">
                <a:pos x="52309" y="304890"/>
              </a:cxn>
              <a:cxn ang="0">
                <a:pos x="24383" y="268744"/>
              </a:cxn>
              <a:cxn ang="0">
                <a:pos x="6379" y="226080"/>
              </a:cxn>
              <a:cxn ang="0">
                <a:pos x="0" y="178600"/>
              </a:cxn>
            </a:cxnLst>
            <a:rect l="0" t="0" r="r" b="b"/>
            <a:pathLst>
              <a:path w="357504" h="357505">
                <a:moveTo>
                  <a:pt x="0" y="178600"/>
                </a:moveTo>
                <a:lnTo>
                  <a:pt x="6379" y="131120"/>
                </a:lnTo>
                <a:lnTo>
                  <a:pt x="24383" y="88455"/>
                </a:lnTo>
                <a:lnTo>
                  <a:pt x="52309" y="52309"/>
                </a:lnTo>
                <a:lnTo>
                  <a:pt x="88455" y="24383"/>
                </a:lnTo>
                <a:lnTo>
                  <a:pt x="131120" y="6379"/>
                </a:lnTo>
                <a:lnTo>
                  <a:pt x="178600" y="0"/>
                </a:lnTo>
                <a:lnTo>
                  <a:pt x="226074" y="6379"/>
                </a:lnTo>
                <a:lnTo>
                  <a:pt x="268735" y="24383"/>
                </a:lnTo>
                <a:lnTo>
                  <a:pt x="304879" y="52309"/>
                </a:lnTo>
                <a:lnTo>
                  <a:pt x="332804" y="88455"/>
                </a:lnTo>
                <a:lnTo>
                  <a:pt x="350807" y="131120"/>
                </a:lnTo>
                <a:lnTo>
                  <a:pt x="357187" y="178600"/>
                </a:lnTo>
                <a:lnTo>
                  <a:pt x="350807" y="226080"/>
                </a:lnTo>
                <a:lnTo>
                  <a:pt x="332804" y="268744"/>
                </a:lnTo>
                <a:lnTo>
                  <a:pt x="304879" y="304890"/>
                </a:lnTo>
                <a:lnTo>
                  <a:pt x="268735" y="332816"/>
                </a:lnTo>
                <a:lnTo>
                  <a:pt x="226074" y="350820"/>
                </a:lnTo>
                <a:lnTo>
                  <a:pt x="178600" y="357200"/>
                </a:lnTo>
                <a:lnTo>
                  <a:pt x="131120" y="350820"/>
                </a:lnTo>
                <a:lnTo>
                  <a:pt x="88455" y="332816"/>
                </a:lnTo>
                <a:lnTo>
                  <a:pt x="52309" y="304890"/>
                </a:lnTo>
                <a:lnTo>
                  <a:pt x="24383" y="268744"/>
                </a:lnTo>
                <a:lnTo>
                  <a:pt x="6379" y="226080"/>
                </a:lnTo>
                <a:lnTo>
                  <a:pt x="0" y="178600"/>
                </a:lnTo>
                <a:close/>
              </a:path>
            </a:pathLst>
          </a:custGeom>
          <a:noFill/>
          <a:ln w="12700">
            <a:solidFill>
              <a:srgbClr val="97B853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24" name="object 24"/>
          <p:cNvSpPr txBox="1"/>
          <p:nvPr/>
        </p:nvSpPr>
        <p:spPr>
          <a:xfrm>
            <a:off x="7391400" y="1355725"/>
            <a:ext cx="165100" cy="331788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2000" spc="-5" dirty="0">
                <a:latin typeface="Consolas"/>
                <a:cs typeface="Consolas"/>
              </a:rPr>
              <a:t>3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25624" name="object 25"/>
          <p:cNvSpPr>
            <a:spLocks/>
          </p:cNvSpPr>
          <p:nvPr/>
        </p:nvSpPr>
        <p:spPr bwMode="auto">
          <a:xfrm>
            <a:off x="4602163" y="5189538"/>
            <a:ext cx="2970212" cy="4000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971038" y="0"/>
              </a:cxn>
              <a:cxn ang="0">
                <a:pos x="2971038" y="400113"/>
              </a:cxn>
              <a:cxn ang="0">
                <a:pos x="0" y="400113"/>
              </a:cxn>
              <a:cxn ang="0">
                <a:pos x="0" y="0"/>
              </a:cxn>
            </a:cxnLst>
            <a:rect l="0" t="0" r="r" b="b"/>
            <a:pathLst>
              <a:path w="2971165" h="400685">
                <a:moveTo>
                  <a:pt x="0" y="0"/>
                </a:moveTo>
                <a:lnTo>
                  <a:pt x="2971038" y="0"/>
                </a:lnTo>
                <a:lnTo>
                  <a:pt x="2971038" y="400113"/>
                </a:lnTo>
                <a:lnTo>
                  <a:pt x="0" y="400113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26" name="object 26"/>
          <p:cNvSpPr txBox="1"/>
          <p:nvPr/>
        </p:nvSpPr>
        <p:spPr>
          <a:xfrm>
            <a:off x="4602163" y="5189538"/>
            <a:ext cx="2970212" cy="400050"/>
          </a:xfrm>
          <a:prstGeom prst="rect">
            <a:avLst/>
          </a:prstGeom>
          <a:solidFill>
            <a:srgbClr val="FFFFFF"/>
          </a:solidFill>
          <a:ln w="25400">
            <a:solidFill>
              <a:srgbClr val="4F81BC"/>
            </a:solidFill>
          </a:ln>
        </p:spPr>
        <p:txBody>
          <a:bodyPr lIns="0" tIns="20320" rIns="0" bIns="0">
            <a:spAutoFit/>
          </a:bodyPr>
          <a:lstStyle/>
          <a:p>
            <a:pPr marL="145415" fontAlgn="auto">
              <a:spcBef>
                <a:spcPts val="160"/>
              </a:spcBef>
              <a:spcAft>
                <a:spcPts val="0"/>
              </a:spcAft>
              <a:defRPr/>
            </a:pPr>
            <a:r>
              <a:rPr sz="2000" spc="-5" dirty="0">
                <a:latin typeface="Consolas"/>
                <a:cs typeface="Consolas"/>
              </a:rPr>
              <a:t>1 1 2 2 2 3 3 3 4</a:t>
            </a:r>
            <a:r>
              <a:rPr sz="2000" spc="-45" dirty="0">
                <a:latin typeface="Consolas"/>
                <a:cs typeface="Consolas"/>
              </a:rPr>
              <a:t> </a:t>
            </a:r>
            <a:r>
              <a:rPr sz="2000" spc="-5" dirty="0">
                <a:latin typeface="Consolas"/>
                <a:cs typeface="Consolas"/>
              </a:rPr>
              <a:t>4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25626" name="object 27"/>
          <p:cNvSpPr>
            <a:spLocks/>
          </p:cNvSpPr>
          <p:nvPr/>
        </p:nvSpPr>
        <p:spPr bwMode="auto">
          <a:xfrm>
            <a:off x="6905625" y="4903788"/>
            <a:ext cx="1152525" cy="0"/>
          </a:xfrm>
          <a:custGeom>
            <a:avLst/>
            <a:gdLst/>
            <a:ahLst/>
            <a:cxnLst>
              <a:cxn ang="0">
                <a:pos x="1152131" y="0"/>
              </a:cxn>
              <a:cxn ang="0">
                <a:pos x="0" y="0"/>
              </a:cxn>
            </a:cxnLst>
            <a:rect l="0" t="0" r="r" b="b"/>
            <a:pathLst>
              <a:path w="1152525">
                <a:moveTo>
                  <a:pt x="1152131" y="0"/>
                </a:moveTo>
                <a:lnTo>
                  <a:pt x="0" y="0"/>
                </a:lnTo>
              </a:path>
            </a:pathLst>
          </a:custGeom>
          <a:noFill/>
          <a:ln w="38100">
            <a:solidFill>
              <a:srgbClr val="00AF5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25627" name="object 28"/>
          <p:cNvSpPr>
            <a:spLocks/>
          </p:cNvSpPr>
          <p:nvPr/>
        </p:nvSpPr>
        <p:spPr bwMode="auto">
          <a:xfrm>
            <a:off x="6905625" y="4184650"/>
            <a:ext cx="576263" cy="719138"/>
          </a:xfrm>
          <a:custGeom>
            <a:avLst/>
            <a:gdLst/>
            <a:ahLst/>
            <a:cxnLst>
              <a:cxn ang="0">
                <a:pos x="576059" y="0"/>
              </a:cxn>
              <a:cxn ang="0">
                <a:pos x="0" y="720077"/>
              </a:cxn>
            </a:cxnLst>
            <a:rect l="0" t="0" r="r" b="b"/>
            <a:pathLst>
              <a:path w="576579" h="720089">
                <a:moveTo>
                  <a:pt x="576059" y="0"/>
                </a:moveTo>
                <a:lnTo>
                  <a:pt x="0" y="720077"/>
                </a:lnTo>
              </a:path>
            </a:pathLst>
          </a:custGeom>
          <a:noFill/>
          <a:ln w="38100">
            <a:solidFill>
              <a:srgbClr val="00AF5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25628" name="object 29"/>
          <p:cNvSpPr>
            <a:spLocks/>
          </p:cNvSpPr>
          <p:nvPr/>
        </p:nvSpPr>
        <p:spPr bwMode="auto">
          <a:xfrm>
            <a:off x="7481888" y="4184650"/>
            <a:ext cx="576262" cy="719138"/>
          </a:xfrm>
          <a:custGeom>
            <a:avLst/>
            <a:gdLst/>
            <a:ahLst/>
            <a:cxnLst>
              <a:cxn ang="0">
                <a:pos x="576059" y="720077"/>
              </a:cxn>
              <a:cxn ang="0">
                <a:pos x="0" y="0"/>
              </a:cxn>
            </a:cxnLst>
            <a:rect l="0" t="0" r="r" b="b"/>
            <a:pathLst>
              <a:path w="576579" h="720089">
                <a:moveTo>
                  <a:pt x="576059" y="720077"/>
                </a:moveTo>
                <a:lnTo>
                  <a:pt x="0" y="0"/>
                </a:lnTo>
              </a:path>
            </a:pathLst>
          </a:custGeom>
          <a:noFill/>
          <a:ln w="38100">
            <a:solidFill>
              <a:srgbClr val="00AF5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25629" name="object 30"/>
          <p:cNvSpPr>
            <a:spLocks noChangeArrowheads="1"/>
          </p:cNvSpPr>
          <p:nvPr/>
        </p:nvSpPr>
        <p:spPr bwMode="auto">
          <a:xfrm>
            <a:off x="6686550" y="4662488"/>
            <a:ext cx="452438" cy="450850"/>
          </a:xfrm>
          <a:prstGeom prst="rect">
            <a:avLst/>
          </a:prstGeom>
          <a:blipFill dpi="0" rotWithShape="1">
            <a:blip r:embed="rId10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25630" name="object 31"/>
          <p:cNvSpPr>
            <a:spLocks noChangeArrowheads="1"/>
          </p:cNvSpPr>
          <p:nvPr/>
        </p:nvSpPr>
        <p:spPr bwMode="auto">
          <a:xfrm>
            <a:off x="6648450" y="4618038"/>
            <a:ext cx="527050" cy="463550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25631" name="object 32"/>
          <p:cNvSpPr>
            <a:spLocks noChangeArrowheads="1"/>
          </p:cNvSpPr>
          <p:nvPr/>
        </p:nvSpPr>
        <p:spPr bwMode="auto">
          <a:xfrm>
            <a:off x="6732588" y="4687888"/>
            <a:ext cx="357187" cy="357187"/>
          </a:xfrm>
          <a:prstGeom prst="rect">
            <a:avLst/>
          </a:prstGeom>
          <a:blipFill dpi="0" rotWithShape="1">
            <a:blip r:embed="rId11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25632" name="object 33"/>
          <p:cNvSpPr>
            <a:spLocks/>
          </p:cNvSpPr>
          <p:nvPr/>
        </p:nvSpPr>
        <p:spPr bwMode="auto">
          <a:xfrm>
            <a:off x="6732588" y="4687888"/>
            <a:ext cx="357187" cy="357187"/>
          </a:xfrm>
          <a:custGeom>
            <a:avLst/>
            <a:gdLst/>
            <a:ahLst/>
            <a:cxnLst>
              <a:cxn ang="0">
                <a:pos x="0" y="178600"/>
              </a:cxn>
              <a:cxn ang="0">
                <a:pos x="6379" y="131120"/>
              </a:cxn>
              <a:cxn ang="0">
                <a:pos x="24383" y="88455"/>
              </a:cxn>
              <a:cxn ang="0">
                <a:pos x="52309" y="52309"/>
              </a:cxn>
              <a:cxn ang="0">
                <a:pos x="88455" y="24383"/>
              </a:cxn>
              <a:cxn ang="0">
                <a:pos x="131120" y="6379"/>
              </a:cxn>
              <a:cxn ang="0">
                <a:pos x="178600" y="0"/>
              </a:cxn>
              <a:cxn ang="0">
                <a:pos x="226074" y="6379"/>
              </a:cxn>
              <a:cxn ang="0">
                <a:pos x="268735" y="24383"/>
              </a:cxn>
              <a:cxn ang="0">
                <a:pos x="304879" y="52309"/>
              </a:cxn>
              <a:cxn ang="0">
                <a:pos x="332804" y="88455"/>
              </a:cxn>
              <a:cxn ang="0">
                <a:pos x="350807" y="131120"/>
              </a:cxn>
              <a:cxn ang="0">
                <a:pos x="357187" y="178600"/>
              </a:cxn>
              <a:cxn ang="0">
                <a:pos x="350807" y="226080"/>
              </a:cxn>
              <a:cxn ang="0">
                <a:pos x="332804" y="268744"/>
              </a:cxn>
              <a:cxn ang="0">
                <a:pos x="304879" y="304890"/>
              </a:cxn>
              <a:cxn ang="0">
                <a:pos x="268735" y="332816"/>
              </a:cxn>
              <a:cxn ang="0">
                <a:pos x="226074" y="350820"/>
              </a:cxn>
              <a:cxn ang="0">
                <a:pos x="178600" y="357200"/>
              </a:cxn>
              <a:cxn ang="0">
                <a:pos x="131120" y="350820"/>
              </a:cxn>
              <a:cxn ang="0">
                <a:pos x="88455" y="332816"/>
              </a:cxn>
              <a:cxn ang="0">
                <a:pos x="52309" y="304890"/>
              </a:cxn>
              <a:cxn ang="0">
                <a:pos x="24383" y="268744"/>
              </a:cxn>
              <a:cxn ang="0">
                <a:pos x="6379" y="226080"/>
              </a:cxn>
              <a:cxn ang="0">
                <a:pos x="0" y="178600"/>
              </a:cxn>
            </a:cxnLst>
            <a:rect l="0" t="0" r="r" b="b"/>
            <a:pathLst>
              <a:path w="357504" h="357504">
                <a:moveTo>
                  <a:pt x="0" y="178600"/>
                </a:moveTo>
                <a:lnTo>
                  <a:pt x="6379" y="131120"/>
                </a:lnTo>
                <a:lnTo>
                  <a:pt x="24383" y="88455"/>
                </a:lnTo>
                <a:lnTo>
                  <a:pt x="52309" y="52309"/>
                </a:lnTo>
                <a:lnTo>
                  <a:pt x="88455" y="24383"/>
                </a:lnTo>
                <a:lnTo>
                  <a:pt x="131120" y="6379"/>
                </a:lnTo>
                <a:lnTo>
                  <a:pt x="178600" y="0"/>
                </a:lnTo>
                <a:lnTo>
                  <a:pt x="226074" y="6379"/>
                </a:lnTo>
                <a:lnTo>
                  <a:pt x="268735" y="24383"/>
                </a:lnTo>
                <a:lnTo>
                  <a:pt x="304879" y="52309"/>
                </a:lnTo>
                <a:lnTo>
                  <a:pt x="332804" y="88455"/>
                </a:lnTo>
                <a:lnTo>
                  <a:pt x="350807" y="131120"/>
                </a:lnTo>
                <a:lnTo>
                  <a:pt x="357187" y="178600"/>
                </a:lnTo>
                <a:lnTo>
                  <a:pt x="350807" y="226080"/>
                </a:lnTo>
                <a:lnTo>
                  <a:pt x="332804" y="268744"/>
                </a:lnTo>
                <a:lnTo>
                  <a:pt x="304879" y="304890"/>
                </a:lnTo>
                <a:lnTo>
                  <a:pt x="268735" y="332816"/>
                </a:lnTo>
                <a:lnTo>
                  <a:pt x="226074" y="350820"/>
                </a:lnTo>
                <a:lnTo>
                  <a:pt x="178600" y="357200"/>
                </a:lnTo>
                <a:lnTo>
                  <a:pt x="131120" y="350820"/>
                </a:lnTo>
                <a:lnTo>
                  <a:pt x="88455" y="332816"/>
                </a:lnTo>
                <a:lnTo>
                  <a:pt x="52309" y="304890"/>
                </a:lnTo>
                <a:lnTo>
                  <a:pt x="24383" y="268744"/>
                </a:lnTo>
                <a:lnTo>
                  <a:pt x="6379" y="226080"/>
                </a:lnTo>
                <a:lnTo>
                  <a:pt x="0" y="178600"/>
                </a:lnTo>
                <a:close/>
              </a:path>
            </a:pathLst>
          </a:custGeom>
          <a:noFill/>
          <a:ln w="12700">
            <a:solidFill>
              <a:srgbClr val="97B853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34" name="object 34"/>
          <p:cNvSpPr txBox="1"/>
          <p:nvPr/>
        </p:nvSpPr>
        <p:spPr>
          <a:xfrm>
            <a:off x="6827838" y="4699000"/>
            <a:ext cx="165100" cy="331788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2000" spc="-5" dirty="0">
                <a:latin typeface="Consolas"/>
                <a:cs typeface="Consolas"/>
              </a:rPr>
              <a:t>1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25634" name="object 35"/>
          <p:cNvSpPr>
            <a:spLocks/>
          </p:cNvSpPr>
          <p:nvPr/>
        </p:nvSpPr>
        <p:spPr bwMode="auto">
          <a:xfrm>
            <a:off x="7524750" y="4221163"/>
            <a:ext cx="647700" cy="0"/>
          </a:xfrm>
          <a:custGeom>
            <a:avLst/>
            <a:gdLst/>
            <a:ahLst/>
            <a:cxnLst>
              <a:cxn ang="0">
                <a:pos x="648068" y="0"/>
              </a:cxn>
              <a:cxn ang="0">
                <a:pos x="0" y="0"/>
              </a:cxn>
            </a:cxnLst>
            <a:rect l="0" t="0" r="r" b="b"/>
            <a:pathLst>
              <a:path w="648334">
                <a:moveTo>
                  <a:pt x="648068" y="0"/>
                </a:moveTo>
                <a:lnTo>
                  <a:pt x="0" y="0"/>
                </a:lnTo>
              </a:path>
            </a:pathLst>
          </a:custGeom>
          <a:noFill/>
          <a:ln w="38100">
            <a:solidFill>
              <a:srgbClr val="00AF5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25635" name="object 36"/>
          <p:cNvSpPr>
            <a:spLocks/>
          </p:cNvSpPr>
          <p:nvPr/>
        </p:nvSpPr>
        <p:spPr bwMode="auto">
          <a:xfrm>
            <a:off x="8027988" y="4221163"/>
            <a:ext cx="144462" cy="647700"/>
          </a:xfrm>
          <a:custGeom>
            <a:avLst/>
            <a:gdLst/>
            <a:ahLst/>
            <a:cxnLst>
              <a:cxn ang="0">
                <a:pos x="144018" y="0"/>
              </a:cxn>
              <a:cxn ang="0">
                <a:pos x="0" y="648068"/>
              </a:cxn>
            </a:cxnLst>
            <a:rect l="0" t="0" r="r" b="b"/>
            <a:pathLst>
              <a:path w="144145" h="648335">
                <a:moveTo>
                  <a:pt x="144018" y="0"/>
                </a:moveTo>
                <a:lnTo>
                  <a:pt x="0" y="648068"/>
                </a:lnTo>
              </a:path>
            </a:pathLst>
          </a:custGeom>
          <a:noFill/>
          <a:ln w="38100">
            <a:solidFill>
              <a:srgbClr val="00AF5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25636" name="object 37"/>
          <p:cNvSpPr>
            <a:spLocks noChangeArrowheads="1"/>
          </p:cNvSpPr>
          <p:nvPr/>
        </p:nvSpPr>
        <p:spPr bwMode="auto">
          <a:xfrm>
            <a:off x="7948613" y="4051300"/>
            <a:ext cx="452437" cy="452438"/>
          </a:xfrm>
          <a:prstGeom prst="rect">
            <a:avLst/>
          </a:prstGeom>
          <a:blipFill dpi="0" rotWithShape="1">
            <a:blip r:embed="rId12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25637" name="object 38"/>
          <p:cNvSpPr>
            <a:spLocks noChangeArrowheads="1"/>
          </p:cNvSpPr>
          <p:nvPr/>
        </p:nvSpPr>
        <p:spPr bwMode="auto">
          <a:xfrm>
            <a:off x="7910513" y="4006850"/>
            <a:ext cx="527050" cy="463550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25638" name="object 39"/>
          <p:cNvSpPr>
            <a:spLocks noChangeArrowheads="1"/>
          </p:cNvSpPr>
          <p:nvPr/>
        </p:nvSpPr>
        <p:spPr bwMode="auto">
          <a:xfrm>
            <a:off x="7994650" y="4076700"/>
            <a:ext cx="357188" cy="357188"/>
          </a:xfrm>
          <a:prstGeom prst="rect">
            <a:avLst/>
          </a:prstGeom>
          <a:blipFill dpi="0" rotWithShape="1">
            <a:blip r:embed="rId6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25639" name="object 40"/>
          <p:cNvSpPr>
            <a:spLocks/>
          </p:cNvSpPr>
          <p:nvPr/>
        </p:nvSpPr>
        <p:spPr bwMode="auto">
          <a:xfrm>
            <a:off x="7994650" y="4076700"/>
            <a:ext cx="357188" cy="357188"/>
          </a:xfrm>
          <a:custGeom>
            <a:avLst/>
            <a:gdLst/>
            <a:ahLst/>
            <a:cxnLst>
              <a:cxn ang="0">
                <a:pos x="0" y="178600"/>
              </a:cxn>
              <a:cxn ang="0">
                <a:pos x="6379" y="131120"/>
              </a:cxn>
              <a:cxn ang="0">
                <a:pos x="24383" y="88455"/>
              </a:cxn>
              <a:cxn ang="0">
                <a:pos x="52309" y="52309"/>
              </a:cxn>
              <a:cxn ang="0">
                <a:pos x="88455" y="24383"/>
              </a:cxn>
              <a:cxn ang="0">
                <a:pos x="131120" y="6379"/>
              </a:cxn>
              <a:cxn ang="0">
                <a:pos x="178600" y="0"/>
              </a:cxn>
              <a:cxn ang="0">
                <a:pos x="226074" y="6379"/>
              </a:cxn>
              <a:cxn ang="0">
                <a:pos x="268735" y="24383"/>
              </a:cxn>
              <a:cxn ang="0">
                <a:pos x="304879" y="52309"/>
              </a:cxn>
              <a:cxn ang="0">
                <a:pos x="332804" y="88455"/>
              </a:cxn>
              <a:cxn ang="0">
                <a:pos x="350807" y="131120"/>
              </a:cxn>
              <a:cxn ang="0">
                <a:pos x="357187" y="178600"/>
              </a:cxn>
              <a:cxn ang="0">
                <a:pos x="350807" y="226080"/>
              </a:cxn>
              <a:cxn ang="0">
                <a:pos x="332804" y="268744"/>
              </a:cxn>
              <a:cxn ang="0">
                <a:pos x="304879" y="304890"/>
              </a:cxn>
              <a:cxn ang="0">
                <a:pos x="268735" y="332816"/>
              </a:cxn>
              <a:cxn ang="0">
                <a:pos x="226074" y="350820"/>
              </a:cxn>
              <a:cxn ang="0">
                <a:pos x="178600" y="357200"/>
              </a:cxn>
              <a:cxn ang="0">
                <a:pos x="131120" y="350820"/>
              </a:cxn>
              <a:cxn ang="0">
                <a:pos x="88455" y="332816"/>
              </a:cxn>
              <a:cxn ang="0">
                <a:pos x="52309" y="304890"/>
              </a:cxn>
              <a:cxn ang="0">
                <a:pos x="24383" y="268744"/>
              </a:cxn>
              <a:cxn ang="0">
                <a:pos x="6379" y="226080"/>
              </a:cxn>
              <a:cxn ang="0">
                <a:pos x="0" y="178600"/>
              </a:cxn>
            </a:cxnLst>
            <a:rect l="0" t="0" r="r" b="b"/>
            <a:pathLst>
              <a:path w="357504" h="357504">
                <a:moveTo>
                  <a:pt x="0" y="178600"/>
                </a:moveTo>
                <a:lnTo>
                  <a:pt x="6379" y="131120"/>
                </a:lnTo>
                <a:lnTo>
                  <a:pt x="24383" y="88455"/>
                </a:lnTo>
                <a:lnTo>
                  <a:pt x="52309" y="52309"/>
                </a:lnTo>
                <a:lnTo>
                  <a:pt x="88455" y="24383"/>
                </a:lnTo>
                <a:lnTo>
                  <a:pt x="131120" y="6379"/>
                </a:lnTo>
                <a:lnTo>
                  <a:pt x="178600" y="0"/>
                </a:lnTo>
                <a:lnTo>
                  <a:pt x="226074" y="6379"/>
                </a:lnTo>
                <a:lnTo>
                  <a:pt x="268735" y="24383"/>
                </a:lnTo>
                <a:lnTo>
                  <a:pt x="304879" y="52309"/>
                </a:lnTo>
                <a:lnTo>
                  <a:pt x="332804" y="88455"/>
                </a:lnTo>
                <a:lnTo>
                  <a:pt x="350807" y="131120"/>
                </a:lnTo>
                <a:lnTo>
                  <a:pt x="357187" y="178600"/>
                </a:lnTo>
                <a:lnTo>
                  <a:pt x="350807" y="226080"/>
                </a:lnTo>
                <a:lnTo>
                  <a:pt x="332804" y="268744"/>
                </a:lnTo>
                <a:lnTo>
                  <a:pt x="304879" y="304890"/>
                </a:lnTo>
                <a:lnTo>
                  <a:pt x="268735" y="332816"/>
                </a:lnTo>
                <a:lnTo>
                  <a:pt x="226074" y="350820"/>
                </a:lnTo>
                <a:lnTo>
                  <a:pt x="178600" y="357200"/>
                </a:lnTo>
                <a:lnTo>
                  <a:pt x="131120" y="350820"/>
                </a:lnTo>
                <a:lnTo>
                  <a:pt x="88455" y="332816"/>
                </a:lnTo>
                <a:lnTo>
                  <a:pt x="52309" y="304890"/>
                </a:lnTo>
                <a:lnTo>
                  <a:pt x="24383" y="268744"/>
                </a:lnTo>
                <a:lnTo>
                  <a:pt x="6379" y="226080"/>
                </a:lnTo>
                <a:lnTo>
                  <a:pt x="0" y="178600"/>
                </a:lnTo>
                <a:close/>
              </a:path>
            </a:pathLst>
          </a:custGeom>
          <a:noFill/>
          <a:ln w="12700">
            <a:solidFill>
              <a:srgbClr val="97B853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41" name="object 41"/>
          <p:cNvSpPr txBox="1"/>
          <p:nvPr/>
        </p:nvSpPr>
        <p:spPr>
          <a:xfrm>
            <a:off x="8089900" y="4087813"/>
            <a:ext cx="165100" cy="333375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2000" spc="-5" dirty="0">
                <a:latin typeface="Consolas"/>
                <a:cs typeface="Consolas"/>
              </a:rPr>
              <a:t>4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25641" name="object 42"/>
          <p:cNvSpPr>
            <a:spLocks noChangeArrowheads="1"/>
          </p:cNvSpPr>
          <p:nvPr/>
        </p:nvSpPr>
        <p:spPr bwMode="auto">
          <a:xfrm>
            <a:off x="7796213" y="4662488"/>
            <a:ext cx="452437" cy="450850"/>
          </a:xfrm>
          <a:prstGeom prst="rect">
            <a:avLst/>
          </a:prstGeom>
          <a:blipFill dpi="0" rotWithShape="1">
            <a:blip r:embed="rId13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25642" name="object 43"/>
          <p:cNvSpPr>
            <a:spLocks noChangeArrowheads="1"/>
          </p:cNvSpPr>
          <p:nvPr/>
        </p:nvSpPr>
        <p:spPr bwMode="auto">
          <a:xfrm>
            <a:off x="7758113" y="4618038"/>
            <a:ext cx="527050" cy="463550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25643" name="object 44"/>
          <p:cNvSpPr>
            <a:spLocks noChangeArrowheads="1"/>
          </p:cNvSpPr>
          <p:nvPr/>
        </p:nvSpPr>
        <p:spPr bwMode="auto">
          <a:xfrm>
            <a:off x="7842250" y="4687888"/>
            <a:ext cx="357188" cy="357187"/>
          </a:xfrm>
          <a:prstGeom prst="rect">
            <a:avLst/>
          </a:prstGeom>
          <a:blipFill dpi="0" rotWithShape="1">
            <a:blip r:embed="rId11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25644" name="object 45"/>
          <p:cNvSpPr>
            <a:spLocks/>
          </p:cNvSpPr>
          <p:nvPr/>
        </p:nvSpPr>
        <p:spPr bwMode="auto">
          <a:xfrm>
            <a:off x="7842250" y="4687888"/>
            <a:ext cx="357188" cy="357187"/>
          </a:xfrm>
          <a:custGeom>
            <a:avLst/>
            <a:gdLst/>
            <a:ahLst/>
            <a:cxnLst>
              <a:cxn ang="0">
                <a:pos x="0" y="178600"/>
              </a:cxn>
              <a:cxn ang="0">
                <a:pos x="6379" y="131120"/>
              </a:cxn>
              <a:cxn ang="0">
                <a:pos x="24383" y="88455"/>
              </a:cxn>
              <a:cxn ang="0">
                <a:pos x="52309" y="52309"/>
              </a:cxn>
              <a:cxn ang="0">
                <a:pos x="88455" y="24383"/>
              </a:cxn>
              <a:cxn ang="0">
                <a:pos x="131120" y="6379"/>
              </a:cxn>
              <a:cxn ang="0">
                <a:pos x="178600" y="0"/>
              </a:cxn>
              <a:cxn ang="0">
                <a:pos x="226074" y="6379"/>
              </a:cxn>
              <a:cxn ang="0">
                <a:pos x="268735" y="24383"/>
              </a:cxn>
              <a:cxn ang="0">
                <a:pos x="304879" y="52309"/>
              </a:cxn>
              <a:cxn ang="0">
                <a:pos x="332804" y="88455"/>
              </a:cxn>
              <a:cxn ang="0">
                <a:pos x="350807" y="131120"/>
              </a:cxn>
              <a:cxn ang="0">
                <a:pos x="357187" y="178600"/>
              </a:cxn>
              <a:cxn ang="0">
                <a:pos x="350807" y="226080"/>
              </a:cxn>
              <a:cxn ang="0">
                <a:pos x="332804" y="268744"/>
              </a:cxn>
              <a:cxn ang="0">
                <a:pos x="304879" y="304890"/>
              </a:cxn>
              <a:cxn ang="0">
                <a:pos x="268735" y="332816"/>
              </a:cxn>
              <a:cxn ang="0">
                <a:pos x="226074" y="350820"/>
              </a:cxn>
              <a:cxn ang="0">
                <a:pos x="178600" y="357200"/>
              </a:cxn>
              <a:cxn ang="0">
                <a:pos x="131120" y="350820"/>
              </a:cxn>
              <a:cxn ang="0">
                <a:pos x="88455" y="332816"/>
              </a:cxn>
              <a:cxn ang="0">
                <a:pos x="52309" y="304890"/>
              </a:cxn>
              <a:cxn ang="0">
                <a:pos x="24383" y="268744"/>
              </a:cxn>
              <a:cxn ang="0">
                <a:pos x="6379" y="226080"/>
              </a:cxn>
              <a:cxn ang="0">
                <a:pos x="0" y="178600"/>
              </a:cxn>
            </a:cxnLst>
            <a:rect l="0" t="0" r="r" b="b"/>
            <a:pathLst>
              <a:path w="357504" h="357504">
                <a:moveTo>
                  <a:pt x="0" y="178600"/>
                </a:moveTo>
                <a:lnTo>
                  <a:pt x="6379" y="131120"/>
                </a:lnTo>
                <a:lnTo>
                  <a:pt x="24383" y="88455"/>
                </a:lnTo>
                <a:lnTo>
                  <a:pt x="52309" y="52309"/>
                </a:lnTo>
                <a:lnTo>
                  <a:pt x="88455" y="24383"/>
                </a:lnTo>
                <a:lnTo>
                  <a:pt x="131120" y="6379"/>
                </a:lnTo>
                <a:lnTo>
                  <a:pt x="178600" y="0"/>
                </a:lnTo>
                <a:lnTo>
                  <a:pt x="226074" y="6379"/>
                </a:lnTo>
                <a:lnTo>
                  <a:pt x="268735" y="24383"/>
                </a:lnTo>
                <a:lnTo>
                  <a:pt x="304879" y="52309"/>
                </a:lnTo>
                <a:lnTo>
                  <a:pt x="332804" y="88455"/>
                </a:lnTo>
                <a:lnTo>
                  <a:pt x="350807" y="131120"/>
                </a:lnTo>
                <a:lnTo>
                  <a:pt x="357187" y="178600"/>
                </a:lnTo>
                <a:lnTo>
                  <a:pt x="350807" y="226080"/>
                </a:lnTo>
                <a:lnTo>
                  <a:pt x="332804" y="268744"/>
                </a:lnTo>
                <a:lnTo>
                  <a:pt x="304879" y="304890"/>
                </a:lnTo>
                <a:lnTo>
                  <a:pt x="268735" y="332816"/>
                </a:lnTo>
                <a:lnTo>
                  <a:pt x="226074" y="350820"/>
                </a:lnTo>
                <a:lnTo>
                  <a:pt x="178600" y="357200"/>
                </a:lnTo>
                <a:lnTo>
                  <a:pt x="131120" y="350820"/>
                </a:lnTo>
                <a:lnTo>
                  <a:pt x="88455" y="332816"/>
                </a:lnTo>
                <a:lnTo>
                  <a:pt x="52309" y="304890"/>
                </a:lnTo>
                <a:lnTo>
                  <a:pt x="24383" y="268744"/>
                </a:lnTo>
                <a:lnTo>
                  <a:pt x="6379" y="226080"/>
                </a:lnTo>
                <a:lnTo>
                  <a:pt x="0" y="178600"/>
                </a:lnTo>
                <a:close/>
              </a:path>
            </a:pathLst>
          </a:custGeom>
          <a:noFill/>
          <a:ln w="12700">
            <a:solidFill>
              <a:srgbClr val="97B853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46" name="object 46"/>
          <p:cNvSpPr txBox="1"/>
          <p:nvPr/>
        </p:nvSpPr>
        <p:spPr>
          <a:xfrm>
            <a:off x="7937500" y="4699000"/>
            <a:ext cx="165100" cy="331788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2000" spc="-5" dirty="0">
                <a:latin typeface="Consolas"/>
                <a:cs typeface="Consolas"/>
              </a:rPr>
              <a:t>2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25646" name="object 47"/>
          <p:cNvSpPr>
            <a:spLocks noChangeArrowheads="1"/>
          </p:cNvSpPr>
          <p:nvPr/>
        </p:nvSpPr>
        <p:spPr bwMode="auto">
          <a:xfrm>
            <a:off x="7250113" y="4014788"/>
            <a:ext cx="452437" cy="450850"/>
          </a:xfrm>
          <a:prstGeom prst="rect">
            <a:avLst/>
          </a:prstGeom>
          <a:blipFill dpi="0" rotWithShape="1">
            <a:blip r:embed="rId14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25647" name="object 48"/>
          <p:cNvSpPr>
            <a:spLocks noChangeArrowheads="1"/>
          </p:cNvSpPr>
          <p:nvPr/>
        </p:nvSpPr>
        <p:spPr bwMode="auto">
          <a:xfrm>
            <a:off x="7212013" y="3970338"/>
            <a:ext cx="527050" cy="463550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25648" name="object 49"/>
          <p:cNvSpPr>
            <a:spLocks noChangeArrowheads="1"/>
          </p:cNvSpPr>
          <p:nvPr/>
        </p:nvSpPr>
        <p:spPr bwMode="auto">
          <a:xfrm>
            <a:off x="7296150" y="4040188"/>
            <a:ext cx="357188" cy="357187"/>
          </a:xfrm>
          <a:prstGeom prst="rect">
            <a:avLst/>
          </a:prstGeom>
          <a:blipFill dpi="0" rotWithShape="1">
            <a:blip r:embed="rId6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25649" name="object 50"/>
          <p:cNvSpPr>
            <a:spLocks/>
          </p:cNvSpPr>
          <p:nvPr/>
        </p:nvSpPr>
        <p:spPr bwMode="auto">
          <a:xfrm>
            <a:off x="7296150" y="4040188"/>
            <a:ext cx="357188" cy="357187"/>
          </a:xfrm>
          <a:custGeom>
            <a:avLst/>
            <a:gdLst/>
            <a:ahLst/>
            <a:cxnLst>
              <a:cxn ang="0">
                <a:pos x="0" y="178600"/>
              </a:cxn>
              <a:cxn ang="0">
                <a:pos x="6379" y="131120"/>
              </a:cxn>
              <a:cxn ang="0">
                <a:pos x="24383" y="88455"/>
              </a:cxn>
              <a:cxn ang="0">
                <a:pos x="52309" y="52309"/>
              </a:cxn>
              <a:cxn ang="0">
                <a:pos x="88455" y="24383"/>
              </a:cxn>
              <a:cxn ang="0">
                <a:pos x="131120" y="6379"/>
              </a:cxn>
              <a:cxn ang="0">
                <a:pos x="178600" y="0"/>
              </a:cxn>
              <a:cxn ang="0">
                <a:pos x="226074" y="6379"/>
              </a:cxn>
              <a:cxn ang="0">
                <a:pos x="268735" y="24383"/>
              </a:cxn>
              <a:cxn ang="0">
                <a:pos x="304879" y="52309"/>
              </a:cxn>
              <a:cxn ang="0">
                <a:pos x="332804" y="88455"/>
              </a:cxn>
              <a:cxn ang="0">
                <a:pos x="350807" y="131120"/>
              </a:cxn>
              <a:cxn ang="0">
                <a:pos x="357187" y="178600"/>
              </a:cxn>
              <a:cxn ang="0">
                <a:pos x="350807" y="226080"/>
              </a:cxn>
              <a:cxn ang="0">
                <a:pos x="332804" y="268744"/>
              </a:cxn>
              <a:cxn ang="0">
                <a:pos x="304879" y="304890"/>
              </a:cxn>
              <a:cxn ang="0">
                <a:pos x="268735" y="332816"/>
              </a:cxn>
              <a:cxn ang="0">
                <a:pos x="226074" y="350820"/>
              </a:cxn>
              <a:cxn ang="0">
                <a:pos x="178600" y="357200"/>
              </a:cxn>
              <a:cxn ang="0">
                <a:pos x="131120" y="350820"/>
              </a:cxn>
              <a:cxn ang="0">
                <a:pos x="88455" y="332816"/>
              </a:cxn>
              <a:cxn ang="0">
                <a:pos x="52309" y="304890"/>
              </a:cxn>
              <a:cxn ang="0">
                <a:pos x="24383" y="268744"/>
              </a:cxn>
              <a:cxn ang="0">
                <a:pos x="6379" y="226080"/>
              </a:cxn>
              <a:cxn ang="0">
                <a:pos x="0" y="178600"/>
              </a:cxn>
            </a:cxnLst>
            <a:rect l="0" t="0" r="r" b="b"/>
            <a:pathLst>
              <a:path w="357504" h="357504">
                <a:moveTo>
                  <a:pt x="0" y="178600"/>
                </a:moveTo>
                <a:lnTo>
                  <a:pt x="6379" y="131120"/>
                </a:lnTo>
                <a:lnTo>
                  <a:pt x="24383" y="88455"/>
                </a:lnTo>
                <a:lnTo>
                  <a:pt x="52309" y="52309"/>
                </a:lnTo>
                <a:lnTo>
                  <a:pt x="88455" y="24383"/>
                </a:lnTo>
                <a:lnTo>
                  <a:pt x="131120" y="6379"/>
                </a:lnTo>
                <a:lnTo>
                  <a:pt x="178600" y="0"/>
                </a:lnTo>
                <a:lnTo>
                  <a:pt x="226074" y="6379"/>
                </a:lnTo>
                <a:lnTo>
                  <a:pt x="268735" y="24383"/>
                </a:lnTo>
                <a:lnTo>
                  <a:pt x="304879" y="52309"/>
                </a:lnTo>
                <a:lnTo>
                  <a:pt x="332804" y="88455"/>
                </a:lnTo>
                <a:lnTo>
                  <a:pt x="350807" y="131120"/>
                </a:lnTo>
                <a:lnTo>
                  <a:pt x="357187" y="178600"/>
                </a:lnTo>
                <a:lnTo>
                  <a:pt x="350807" y="226080"/>
                </a:lnTo>
                <a:lnTo>
                  <a:pt x="332804" y="268744"/>
                </a:lnTo>
                <a:lnTo>
                  <a:pt x="304879" y="304890"/>
                </a:lnTo>
                <a:lnTo>
                  <a:pt x="268735" y="332816"/>
                </a:lnTo>
                <a:lnTo>
                  <a:pt x="226074" y="350820"/>
                </a:lnTo>
                <a:lnTo>
                  <a:pt x="178600" y="357200"/>
                </a:lnTo>
                <a:lnTo>
                  <a:pt x="131120" y="350820"/>
                </a:lnTo>
                <a:lnTo>
                  <a:pt x="88455" y="332816"/>
                </a:lnTo>
                <a:lnTo>
                  <a:pt x="52309" y="304890"/>
                </a:lnTo>
                <a:lnTo>
                  <a:pt x="24383" y="268744"/>
                </a:lnTo>
                <a:lnTo>
                  <a:pt x="6379" y="226080"/>
                </a:lnTo>
                <a:lnTo>
                  <a:pt x="0" y="178600"/>
                </a:lnTo>
                <a:close/>
              </a:path>
            </a:pathLst>
          </a:custGeom>
          <a:noFill/>
          <a:ln w="12700">
            <a:solidFill>
              <a:srgbClr val="97B853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51" name="object 51"/>
          <p:cNvSpPr txBox="1"/>
          <p:nvPr/>
        </p:nvSpPr>
        <p:spPr>
          <a:xfrm>
            <a:off x="7391400" y="4051300"/>
            <a:ext cx="165100" cy="331788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2000" spc="-5" dirty="0">
                <a:latin typeface="Consolas"/>
                <a:cs typeface="Consolas"/>
              </a:rPr>
              <a:t>3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52" name="object 52"/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marL="12700" fontAlgn="auto">
              <a:lnSpc>
                <a:spcPts val="113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>
                <a:latin typeface="Tahoma"/>
                <a:cs typeface="Tahoma"/>
              </a:rPr>
              <a:t>Lecture 4-1: Power </a:t>
            </a:r>
            <a:r>
              <a:rPr dirty="0">
                <a:latin typeface="Tahoma"/>
                <a:cs typeface="Tahoma"/>
              </a:rPr>
              <a:t>Laws and </a:t>
            </a:r>
            <a:r>
              <a:rPr spc="-5" dirty="0">
                <a:latin typeface="Tahoma"/>
                <a:cs typeface="Tahoma"/>
              </a:rPr>
              <a:t>Preferential</a:t>
            </a:r>
            <a:r>
              <a:rPr spc="-10" dirty="0">
                <a:latin typeface="Tahoma"/>
                <a:cs typeface="Tahoma"/>
              </a:rPr>
              <a:t> </a:t>
            </a:r>
            <a:r>
              <a:rPr spc="-5" dirty="0">
                <a:latin typeface="Tahoma"/>
                <a:cs typeface="Tahoma"/>
              </a:rPr>
              <a:t>Attachment</a:t>
            </a:r>
          </a:p>
        </p:txBody>
      </p:sp>
      <p:sp>
        <p:nvSpPr>
          <p:cNvPr id="25652" name="object 53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marL="25400"/>
            <a:fld id="{B3CF4F5C-2CF6-4E7C-B2C1-13877EAFF950}" type="slidenum">
              <a:rPr lang="th-TH"/>
              <a:pPr marL="25400"/>
              <a:t>19</a:t>
            </a:fld>
            <a:endParaRPr lang="th-TH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6575" y="1116013"/>
            <a:ext cx="4151313" cy="4252912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355600" indent="-34290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  <a:tabLst>
                <a:tab pos="354965" algn="l"/>
                <a:tab pos="355600" algn="l"/>
              </a:tabLst>
              <a:defRPr/>
            </a:pPr>
            <a:r>
              <a:rPr sz="2400" spc="-10" dirty="0">
                <a:latin typeface="Tahoma"/>
                <a:cs typeface="Tahoma"/>
              </a:rPr>
              <a:t>Growing Random</a:t>
            </a:r>
            <a:r>
              <a:rPr sz="2400" spc="-50" dirty="0">
                <a:latin typeface="Tahoma"/>
                <a:cs typeface="Tahoma"/>
              </a:rPr>
              <a:t> </a:t>
            </a:r>
            <a:r>
              <a:rPr sz="2400" spc="-5" dirty="0">
                <a:latin typeface="Tahoma"/>
                <a:cs typeface="Tahoma"/>
              </a:rPr>
              <a:t>Network</a:t>
            </a:r>
            <a:endParaRPr sz="2400">
              <a:latin typeface="Tahoma"/>
              <a:cs typeface="Tahoma"/>
            </a:endParaRPr>
          </a:p>
          <a:p>
            <a:pPr fontAlgn="auto">
              <a:spcBef>
                <a:spcPts val="5"/>
              </a:spcBef>
              <a:spcAft>
                <a:spcPts val="0"/>
              </a:spcAft>
              <a:buFont typeface="Arial"/>
              <a:buChar char="•"/>
              <a:defRPr/>
            </a:pPr>
            <a:endParaRPr sz="3000">
              <a:latin typeface="Times New Roman"/>
              <a:cs typeface="Times New Roman"/>
            </a:endParaRPr>
          </a:p>
          <a:p>
            <a:pPr marL="355600" indent="-34290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  <a:tabLst>
                <a:tab pos="354965" algn="l"/>
                <a:tab pos="355600" algn="l"/>
              </a:tabLst>
              <a:defRPr/>
            </a:pPr>
            <a:r>
              <a:rPr sz="2400" spc="-15" dirty="0">
                <a:latin typeface="Tahoma"/>
                <a:cs typeface="Tahoma"/>
              </a:rPr>
              <a:t>Power </a:t>
            </a:r>
            <a:r>
              <a:rPr sz="2400" spc="-10" dirty="0">
                <a:latin typeface="Tahoma"/>
                <a:cs typeface="Tahoma"/>
              </a:rPr>
              <a:t>Law</a:t>
            </a:r>
            <a:r>
              <a:rPr sz="2400" spc="-45" dirty="0">
                <a:latin typeface="Tahoma"/>
                <a:cs typeface="Tahoma"/>
              </a:rPr>
              <a:t> </a:t>
            </a:r>
            <a:r>
              <a:rPr sz="2400" spc="-5" dirty="0">
                <a:latin typeface="Tahoma"/>
                <a:cs typeface="Tahoma"/>
              </a:rPr>
              <a:t>Distribution</a:t>
            </a:r>
            <a:endParaRPr sz="2400">
              <a:latin typeface="Tahoma"/>
              <a:cs typeface="Tahoma"/>
            </a:endParaRPr>
          </a:p>
          <a:p>
            <a:pPr fontAlgn="auto">
              <a:spcBef>
                <a:spcPts val="5"/>
              </a:spcBef>
              <a:spcAft>
                <a:spcPts val="0"/>
              </a:spcAft>
              <a:buFont typeface="Arial"/>
              <a:buChar char="•"/>
              <a:defRPr/>
            </a:pPr>
            <a:endParaRPr sz="3000">
              <a:latin typeface="Times New Roman"/>
              <a:cs typeface="Times New Roman"/>
            </a:endParaRPr>
          </a:p>
          <a:p>
            <a:pPr marL="355600" indent="-34290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  <a:tabLst>
                <a:tab pos="354965" algn="l"/>
                <a:tab pos="355600" algn="l"/>
              </a:tabLst>
              <a:defRPr/>
            </a:pPr>
            <a:r>
              <a:rPr sz="2400" spc="-5" dirty="0">
                <a:latin typeface="Tahoma"/>
                <a:cs typeface="Tahoma"/>
              </a:rPr>
              <a:t>Models:</a:t>
            </a:r>
            <a:endParaRPr sz="2400">
              <a:latin typeface="Tahoma"/>
              <a:cs typeface="Tahoma"/>
            </a:endParaRPr>
          </a:p>
          <a:p>
            <a:pPr marL="755650" lvl="1" indent="-285750" fontAlgn="auto">
              <a:spcBef>
                <a:spcPts val="480"/>
              </a:spcBef>
              <a:spcAft>
                <a:spcPts val="0"/>
              </a:spcAft>
              <a:buFont typeface="Arial"/>
              <a:buChar char="–"/>
              <a:tabLst>
                <a:tab pos="755015" algn="l"/>
                <a:tab pos="755650" algn="l"/>
              </a:tabLst>
              <a:defRPr/>
            </a:pPr>
            <a:r>
              <a:rPr sz="2000" spc="-5" dirty="0">
                <a:latin typeface="Tahoma"/>
                <a:cs typeface="Tahoma"/>
              </a:rPr>
              <a:t>Uniform </a:t>
            </a:r>
            <a:r>
              <a:rPr sz="2000" spc="-10" dirty="0">
                <a:latin typeface="Tahoma"/>
                <a:cs typeface="Tahoma"/>
              </a:rPr>
              <a:t>Attachment</a:t>
            </a:r>
            <a:r>
              <a:rPr sz="2000" spc="-35" dirty="0">
                <a:latin typeface="Tahoma"/>
                <a:cs typeface="Tahoma"/>
              </a:rPr>
              <a:t> </a:t>
            </a:r>
            <a:r>
              <a:rPr sz="2000" spc="-5" dirty="0">
                <a:latin typeface="Tahoma"/>
                <a:cs typeface="Tahoma"/>
              </a:rPr>
              <a:t>Model</a:t>
            </a:r>
            <a:endParaRPr sz="2000">
              <a:latin typeface="Tahoma"/>
              <a:cs typeface="Tahoma"/>
            </a:endParaRPr>
          </a:p>
          <a:p>
            <a:pPr marL="755650" lvl="1" indent="-285750" fontAlgn="auto">
              <a:spcBef>
                <a:spcPts val="480"/>
              </a:spcBef>
              <a:spcAft>
                <a:spcPts val="0"/>
              </a:spcAft>
              <a:buFont typeface="Arial"/>
              <a:buChar char="–"/>
              <a:tabLst>
                <a:tab pos="755015" algn="l"/>
                <a:tab pos="755650" algn="l"/>
              </a:tabLst>
              <a:defRPr/>
            </a:pPr>
            <a:r>
              <a:rPr sz="2000" spc="-10" dirty="0">
                <a:latin typeface="Tahoma"/>
                <a:cs typeface="Tahoma"/>
              </a:rPr>
              <a:t>Preferential Attachment</a:t>
            </a:r>
            <a:r>
              <a:rPr sz="2000" spc="20" dirty="0">
                <a:latin typeface="Tahoma"/>
                <a:cs typeface="Tahoma"/>
              </a:rPr>
              <a:t> </a:t>
            </a:r>
            <a:r>
              <a:rPr sz="2000" spc="-5" dirty="0">
                <a:latin typeface="Tahoma"/>
                <a:cs typeface="Tahoma"/>
              </a:rPr>
              <a:t>Model</a:t>
            </a:r>
            <a:endParaRPr sz="2000">
              <a:latin typeface="Tahoma"/>
              <a:cs typeface="Tahoma"/>
            </a:endParaRPr>
          </a:p>
          <a:p>
            <a:pPr lvl="1" fontAlgn="auto">
              <a:spcBef>
                <a:spcPts val="0"/>
              </a:spcBef>
              <a:spcAft>
                <a:spcPts val="0"/>
              </a:spcAft>
              <a:buFont typeface="Arial"/>
              <a:buChar char="–"/>
              <a:defRPr/>
            </a:pPr>
            <a:endParaRPr sz="2000">
              <a:latin typeface="Times New Roman"/>
              <a:cs typeface="Times New Roman"/>
            </a:endParaRPr>
          </a:p>
          <a:p>
            <a:pPr marL="355600" indent="-342900" fontAlgn="auto">
              <a:spcBef>
                <a:spcPts val="1150"/>
              </a:spcBef>
              <a:spcAft>
                <a:spcPts val="0"/>
              </a:spcAft>
              <a:buFont typeface="Arial"/>
              <a:buChar char="•"/>
              <a:tabLst>
                <a:tab pos="354965" algn="l"/>
                <a:tab pos="355600" algn="l"/>
              </a:tabLst>
              <a:defRPr/>
            </a:pPr>
            <a:r>
              <a:rPr sz="2400" spc="-5" dirty="0">
                <a:latin typeface="Tahoma"/>
                <a:cs typeface="Tahoma"/>
              </a:rPr>
              <a:t>Properties:</a:t>
            </a:r>
            <a:endParaRPr sz="2400">
              <a:latin typeface="Tahoma"/>
              <a:cs typeface="Tahoma"/>
            </a:endParaRPr>
          </a:p>
          <a:p>
            <a:pPr marL="755650" lvl="1" indent="-285750" fontAlgn="auto">
              <a:spcBef>
                <a:spcPts val="480"/>
              </a:spcBef>
              <a:spcAft>
                <a:spcPts val="0"/>
              </a:spcAft>
              <a:buFont typeface="Arial"/>
              <a:buChar char="–"/>
              <a:tabLst>
                <a:tab pos="755015" algn="l"/>
                <a:tab pos="755650" algn="l"/>
              </a:tabLst>
              <a:defRPr/>
            </a:pPr>
            <a:r>
              <a:rPr sz="2000" spc="-5" dirty="0">
                <a:latin typeface="Tahoma"/>
                <a:cs typeface="Tahoma"/>
              </a:rPr>
              <a:t>Long</a:t>
            </a:r>
            <a:r>
              <a:rPr sz="2000" spc="-90" dirty="0">
                <a:latin typeface="Tahoma"/>
                <a:cs typeface="Tahoma"/>
              </a:rPr>
              <a:t> </a:t>
            </a:r>
            <a:r>
              <a:rPr sz="2000" spc="-5" dirty="0">
                <a:latin typeface="Tahoma"/>
                <a:cs typeface="Tahoma"/>
              </a:rPr>
              <a:t>tail</a:t>
            </a:r>
            <a:endParaRPr sz="2000">
              <a:latin typeface="Tahoma"/>
              <a:cs typeface="Tahoma"/>
            </a:endParaRPr>
          </a:p>
          <a:p>
            <a:pPr marL="755650" lvl="1" indent="-285750" fontAlgn="auto">
              <a:spcBef>
                <a:spcPts val="480"/>
              </a:spcBef>
              <a:spcAft>
                <a:spcPts val="0"/>
              </a:spcAft>
              <a:buFont typeface="Arial"/>
              <a:buChar char="–"/>
              <a:tabLst>
                <a:tab pos="755015" algn="l"/>
                <a:tab pos="755650" algn="l"/>
              </a:tabLst>
              <a:defRPr/>
            </a:pPr>
            <a:r>
              <a:rPr sz="2000" spc="-5" dirty="0">
                <a:latin typeface="Tahoma"/>
                <a:cs typeface="Tahoma"/>
              </a:rPr>
              <a:t>Scale-free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8194" name="object 3"/>
          <p:cNvSpPr>
            <a:spLocks noChangeArrowheads="1"/>
          </p:cNvSpPr>
          <p:nvPr/>
        </p:nvSpPr>
        <p:spPr bwMode="auto">
          <a:xfrm>
            <a:off x="258763" y="254000"/>
            <a:ext cx="2292350" cy="754063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marL="12700" eaLnBrk="1" fontAlgn="auto" hangingPunct="1">
              <a:lnSpc>
                <a:spcPts val="4315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/>
              <a:t>Outline</a:t>
            </a:r>
          </a:p>
        </p:txBody>
      </p:sp>
      <p:sp>
        <p:nvSpPr>
          <p:cNvPr id="5" name="object 5"/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marL="12700" fontAlgn="auto">
              <a:lnSpc>
                <a:spcPts val="113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>
                <a:latin typeface="Tahoma"/>
                <a:cs typeface="Tahoma"/>
              </a:rPr>
              <a:t>Lecture 4-1: Power </a:t>
            </a:r>
            <a:r>
              <a:rPr dirty="0">
                <a:latin typeface="Tahoma"/>
                <a:cs typeface="Tahoma"/>
              </a:rPr>
              <a:t>Laws and </a:t>
            </a:r>
            <a:r>
              <a:rPr spc="-5" dirty="0">
                <a:latin typeface="Tahoma"/>
                <a:cs typeface="Tahoma"/>
              </a:rPr>
              <a:t>Preferential</a:t>
            </a:r>
            <a:r>
              <a:rPr spc="-10" dirty="0">
                <a:latin typeface="Tahoma"/>
                <a:cs typeface="Tahoma"/>
              </a:rPr>
              <a:t> </a:t>
            </a:r>
            <a:r>
              <a:rPr spc="-5" dirty="0">
                <a:latin typeface="Tahoma"/>
                <a:cs typeface="Tahoma"/>
              </a:rPr>
              <a:t>Attachment</a:t>
            </a:r>
          </a:p>
        </p:txBody>
      </p:sp>
      <p:sp>
        <p:nvSpPr>
          <p:cNvPr id="8197" name="object 6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marL="65088"/>
            <a:fld id="{8C468867-EB92-4722-AD0A-063484634F80}" type="slidenum">
              <a:rPr lang="th-TH"/>
              <a:pPr marL="65088"/>
              <a:t>2</a:t>
            </a:fld>
            <a:endParaRPr lang="th-TH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6575" y="1116013"/>
            <a:ext cx="3806825" cy="282575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355600" indent="-342900">
              <a:buFont typeface="Arial" charset="0"/>
              <a:buChar char="•"/>
              <a:tabLst>
                <a:tab pos="354013" algn="l"/>
                <a:tab pos="355600" algn="l"/>
              </a:tabLst>
            </a:pPr>
            <a:r>
              <a:rPr lang="th-TH" sz="2400">
                <a:latin typeface="Tahoma" pitchFamily="34" charset="0"/>
                <a:cs typeface="Tahoma" pitchFamily="34" charset="0"/>
              </a:rPr>
              <a:t>Later, add a new node</a:t>
            </a:r>
          </a:p>
          <a:p>
            <a:pPr marL="755650" lvl="1" indent="-285750">
              <a:spcBef>
                <a:spcPts val="475"/>
              </a:spcBef>
              <a:buFont typeface="Arial" charset="0"/>
              <a:buChar char="–"/>
              <a:tabLst>
                <a:tab pos="354013" algn="l"/>
                <a:tab pos="355600" algn="l"/>
              </a:tabLst>
            </a:pPr>
            <a:r>
              <a:rPr lang="th-TH" sz="2000">
                <a:latin typeface="Tahoma" pitchFamily="34" charset="0"/>
                <a:cs typeface="Tahoma" pitchFamily="34" charset="0"/>
              </a:rPr>
              <a:t>Draw that node to connect  ones from the array</a:t>
            </a:r>
          </a:p>
          <a:p>
            <a:pPr marL="755650" lvl="1" indent="-285750">
              <a:lnSpc>
                <a:spcPct val="98000"/>
              </a:lnSpc>
              <a:spcBef>
                <a:spcPts val="525"/>
              </a:spcBef>
              <a:buFont typeface="Arial" charset="0"/>
              <a:buChar char="–"/>
              <a:tabLst>
                <a:tab pos="354013" algn="l"/>
                <a:tab pos="355600" algn="l"/>
              </a:tabLst>
            </a:pPr>
            <a:r>
              <a:rPr lang="th-TH" sz="2000">
                <a:latin typeface="Tahoma" pitchFamily="34" charset="0"/>
                <a:cs typeface="Tahoma" pitchFamily="34" charset="0"/>
              </a:rPr>
              <a:t>The probability of the node  1, 2, 3, 4, and 5 are </a:t>
            </a:r>
            <a:r>
              <a:rPr lang="th-TH" sz="2000">
                <a:latin typeface="Consolas" pitchFamily="49" charset="0"/>
                <a:cs typeface="Consolas" pitchFamily="49" charset="0"/>
              </a:rPr>
              <a:t>1/7</a:t>
            </a:r>
            <a:r>
              <a:rPr lang="th-TH" sz="2000">
                <a:latin typeface="Tahoma" pitchFamily="34" charset="0"/>
                <a:cs typeface="Tahoma" pitchFamily="34" charset="0"/>
              </a:rPr>
              <a:t>,  </a:t>
            </a:r>
            <a:r>
              <a:rPr lang="th-TH" sz="2000">
                <a:latin typeface="Consolas" pitchFamily="49" charset="0"/>
                <a:cs typeface="Consolas" pitchFamily="49" charset="0"/>
              </a:rPr>
              <a:t>3/14</a:t>
            </a:r>
            <a:r>
              <a:rPr lang="th-TH" sz="2000">
                <a:latin typeface="Tahoma" pitchFamily="34" charset="0"/>
                <a:cs typeface="Tahoma" pitchFamily="34" charset="0"/>
              </a:rPr>
              <a:t>, </a:t>
            </a:r>
            <a:r>
              <a:rPr lang="th-TH" sz="2000">
                <a:latin typeface="Consolas" pitchFamily="49" charset="0"/>
                <a:cs typeface="Consolas" pitchFamily="49" charset="0"/>
              </a:rPr>
              <a:t>2/7</a:t>
            </a:r>
            <a:r>
              <a:rPr lang="th-TH" sz="2000">
                <a:latin typeface="Tahoma" pitchFamily="34" charset="0"/>
                <a:cs typeface="Tahoma" pitchFamily="34" charset="0"/>
              </a:rPr>
              <a:t>, </a:t>
            </a:r>
            <a:r>
              <a:rPr lang="th-TH" sz="2000">
                <a:latin typeface="Consolas" pitchFamily="49" charset="0"/>
                <a:cs typeface="Consolas" pitchFamily="49" charset="0"/>
              </a:rPr>
              <a:t>3/14</a:t>
            </a:r>
            <a:r>
              <a:rPr lang="th-TH" sz="2000">
                <a:latin typeface="Tahoma" pitchFamily="34" charset="0"/>
                <a:cs typeface="Tahoma" pitchFamily="34" charset="0"/>
              </a:rPr>
              <a:t>, and </a:t>
            </a:r>
            <a:r>
              <a:rPr lang="th-TH" sz="2000">
                <a:latin typeface="Consolas" pitchFamily="49" charset="0"/>
                <a:cs typeface="Consolas" pitchFamily="49" charset="0"/>
              </a:rPr>
              <a:t>1/7</a:t>
            </a:r>
            <a:r>
              <a:rPr lang="th-TH" sz="2000">
                <a:latin typeface="Tahoma" pitchFamily="34" charset="0"/>
                <a:cs typeface="Tahoma" pitchFamily="34" charset="0"/>
              </a:rPr>
              <a:t>.</a:t>
            </a:r>
          </a:p>
          <a:p>
            <a:pPr marL="755650" lvl="1" indent="-285750">
              <a:spcBef>
                <a:spcPts val="25"/>
              </a:spcBef>
              <a:buFont typeface="Arial" charset="0"/>
              <a:buChar char="–"/>
              <a:tabLst>
                <a:tab pos="354013" algn="l"/>
                <a:tab pos="355600" algn="l"/>
              </a:tabLst>
            </a:pPr>
            <a:endParaRPr lang="th-TH" sz="3000">
              <a:latin typeface="Times New Roman" pitchFamily="18" charset="0"/>
              <a:cs typeface="Times New Roman" pitchFamily="18" charset="0"/>
            </a:endParaRPr>
          </a:p>
          <a:p>
            <a:pPr marL="355600" indent="-342900">
              <a:buFont typeface="Arial" charset="0"/>
              <a:buChar char="•"/>
              <a:tabLst>
                <a:tab pos="354013" algn="l"/>
                <a:tab pos="355600" algn="l"/>
              </a:tabLst>
            </a:pPr>
            <a:r>
              <a:rPr lang="th-TH" sz="2400">
                <a:latin typeface="Tahoma" pitchFamily="34" charset="0"/>
                <a:cs typeface="Tahoma" pitchFamily="34" charset="0"/>
              </a:rPr>
              <a:t>After a while …</a:t>
            </a:r>
          </a:p>
        </p:txBody>
      </p:sp>
      <p:sp>
        <p:nvSpPr>
          <p:cNvPr id="26626" name="object 3"/>
          <p:cNvSpPr>
            <a:spLocks noChangeArrowheads="1"/>
          </p:cNvSpPr>
          <p:nvPr/>
        </p:nvSpPr>
        <p:spPr bwMode="auto">
          <a:xfrm>
            <a:off x="258763" y="254000"/>
            <a:ext cx="7958137" cy="754063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marL="12700" eaLnBrk="1" fontAlgn="auto" hangingPunct="1">
              <a:lnSpc>
                <a:spcPts val="4315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/>
              <a:t>Example: Generating </a:t>
            </a:r>
            <a:r>
              <a:rPr dirty="0"/>
              <a:t>BA</a:t>
            </a:r>
            <a:r>
              <a:rPr spc="-75" dirty="0"/>
              <a:t> </a:t>
            </a:r>
            <a:r>
              <a:rPr spc="-5" dirty="0"/>
              <a:t>Graphs</a:t>
            </a:r>
          </a:p>
        </p:txBody>
      </p:sp>
      <p:sp>
        <p:nvSpPr>
          <p:cNvPr id="26628" name="object 5"/>
          <p:cNvSpPr>
            <a:spLocks/>
          </p:cNvSpPr>
          <p:nvPr/>
        </p:nvSpPr>
        <p:spPr bwMode="auto">
          <a:xfrm>
            <a:off x="4602163" y="2813050"/>
            <a:ext cx="4098925" cy="4000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4099547" y="0"/>
              </a:cxn>
              <a:cxn ang="0">
                <a:pos x="4099547" y="400113"/>
              </a:cxn>
              <a:cxn ang="0">
                <a:pos x="0" y="400113"/>
              </a:cxn>
              <a:cxn ang="0">
                <a:pos x="0" y="0"/>
              </a:cxn>
            </a:cxnLst>
            <a:rect l="0" t="0" r="r" b="b"/>
            <a:pathLst>
              <a:path w="4099559" h="400685">
                <a:moveTo>
                  <a:pt x="0" y="0"/>
                </a:moveTo>
                <a:lnTo>
                  <a:pt x="4099547" y="0"/>
                </a:lnTo>
                <a:lnTo>
                  <a:pt x="4099547" y="400113"/>
                </a:lnTo>
                <a:lnTo>
                  <a:pt x="0" y="400113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6" name="object 6"/>
          <p:cNvSpPr txBox="1"/>
          <p:nvPr/>
        </p:nvSpPr>
        <p:spPr>
          <a:xfrm>
            <a:off x="4602163" y="2813050"/>
            <a:ext cx="4098925" cy="400050"/>
          </a:xfrm>
          <a:prstGeom prst="rect">
            <a:avLst/>
          </a:prstGeom>
          <a:solidFill>
            <a:srgbClr val="FFFFFF"/>
          </a:solidFill>
          <a:ln w="25399">
            <a:solidFill>
              <a:srgbClr val="4F81BC"/>
            </a:solidFill>
          </a:ln>
        </p:spPr>
        <p:txBody>
          <a:bodyPr lIns="0" tIns="20320" rIns="0" bIns="0">
            <a:spAutoFit/>
          </a:bodyPr>
          <a:lstStyle/>
          <a:p>
            <a:pPr marL="150495" fontAlgn="auto">
              <a:spcBef>
                <a:spcPts val="160"/>
              </a:spcBef>
              <a:spcAft>
                <a:spcPts val="0"/>
              </a:spcAft>
              <a:defRPr/>
            </a:pPr>
            <a:r>
              <a:rPr sz="2000" spc="-5" dirty="0">
                <a:latin typeface="Consolas"/>
                <a:cs typeface="Consolas"/>
              </a:rPr>
              <a:t>1 1 2 2 2 3 3 3 3 4 4 4 5</a:t>
            </a:r>
            <a:r>
              <a:rPr sz="2000" spc="-15" dirty="0">
                <a:latin typeface="Consolas"/>
                <a:cs typeface="Consolas"/>
              </a:rPr>
              <a:t> </a:t>
            </a:r>
            <a:r>
              <a:rPr sz="2000" spc="-5" dirty="0">
                <a:latin typeface="Consolas"/>
                <a:cs typeface="Consolas"/>
              </a:rPr>
              <a:t>5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26630" name="object 7"/>
          <p:cNvSpPr>
            <a:spLocks/>
          </p:cNvSpPr>
          <p:nvPr/>
        </p:nvSpPr>
        <p:spPr bwMode="auto">
          <a:xfrm>
            <a:off x="6905625" y="2527300"/>
            <a:ext cx="1152525" cy="0"/>
          </a:xfrm>
          <a:custGeom>
            <a:avLst/>
            <a:gdLst/>
            <a:ahLst/>
            <a:cxnLst>
              <a:cxn ang="0">
                <a:pos x="1152131" y="0"/>
              </a:cxn>
              <a:cxn ang="0">
                <a:pos x="0" y="0"/>
              </a:cxn>
            </a:cxnLst>
            <a:rect l="0" t="0" r="r" b="b"/>
            <a:pathLst>
              <a:path w="1152525">
                <a:moveTo>
                  <a:pt x="1152131" y="0"/>
                </a:moveTo>
                <a:lnTo>
                  <a:pt x="0" y="0"/>
                </a:lnTo>
              </a:path>
            </a:pathLst>
          </a:custGeom>
          <a:noFill/>
          <a:ln w="38100">
            <a:solidFill>
              <a:srgbClr val="00AF5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26631" name="object 8"/>
          <p:cNvSpPr>
            <a:spLocks/>
          </p:cNvSpPr>
          <p:nvPr/>
        </p:nvSpPr>
        <p:spPr bwMode="auto">
          <a:xfrm>
            <a:off x="6905625" y="1808163"/>
            <a:ext cx="576263" cy="719137"/>
          </a:xfrm>
          <a:custGeom>
            <a:avLst/>
            <a:gdLst/>
            <a:ahLst/>
            <a:cxnLst>
              <a:cxn ang="0">
                <a:pos x="576059" y="0"/>
              </a:cxn>
              <a:cxn ang="0">
                <a:pos x="0" y="720077"/>
              </a:cxn>
            </a:cxnLst>
            <a:rect l="0" t="0" r="r" b="b"/>
            <a:pathLst>
              <a:path w="576579" h="720089">
                <a:moveTo>
                  <a:pt x="576059" y="0"/>
                </a:moveTo>
                <a:lnTo>
                  <a:pt x="0" y="720077"/>
                </a:lnTo>
              </a:path>
            </a:pathLst>
          </a:custGeom>
          <a:noFill/>
          <a:ln w="38100">
            <a:solidFill>
              <a:srgbClr val="00AF5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26632" name="object 9"/>
          <p:cNvSpPr>
            <a:spLocks/>
          </p:cNvSpPr>
          <p:nvPr/>
        </p:nvSpPr>
        <p:spPr bwMode="auto">
          <a:xfrm>
            <a:off x="7481888" y="1808163"/>
            <a:ext cx="576262" cy="719137"/>
          </a:xfrm>
          <a:custGeom>
            <a:avLst/>
            <a:gdLst/>
            <a:ahLst/>
            <a:cxnLst>
              <a:cxn ang="0">
                <a:pos x="576059" y="720077"/>
              </a:cxn>
              <a:cxn ang="0">
                <a:pos x="0" y="0"/>
              </a:cxn>
            </a:cxnLst>
            <a:rect l="0" t="0" r="r" b="b"/>
            <a:pathLst>
              <a:path w="576579" h="720089">
                <a:moveTo>
                  <a:pt x="576059" y="720077"/>
                </a:moveTo>
                <a:lnTo>
                  <a:pt x="0" y="0"/>
                </a:lnTo>
              </a:path>
            </a:pathLst>
          </a:custGeom>
          <a:noFill/>
          <a:ln w="38100">
            <a:solidFill>
              <a:srgbClr val="00AF5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26633" name="object 10"/>
          <p:cNvSpPr>
            <a:spLocks noChangeArrowheads="1"/>
          </p:cNvSpPr>
          <p:nvPr/>
        </p:nvSpPr>
        <p:spPr bwMode="auto">
          <a:xfrm>
            <a:off x="6686550" y="2286000"/>
            <a:ext cx="452438" cy="452438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26634" name="object 11"/>
          <p:cNvSpPr>
            <a:spLocks noChangeArrowheads="1"/>
          </p:cNvSpPr>
          <p:nvPr/>
        </p:nvSpPr>
        <p:spPr bwMode="auto">
          <a:xfrm>
            <a:off x="6648450" y="2241550"/>
            <a:ext cx="527050" cy="463550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26635" name="object 12"/>
          <p:cNvSpPr>
            <a:spLocks noChangeArrowheads="1"/>
          </p:cNvSpPr>
          <p:nvPr/>
        </p:nvSpPr>
        <p:spPr bwMode="auto">
          <a:xfrm>
            <a:off x="6732588" y="2311400"/>
            <a:ext cx="357187" cy="357188"/>
          </a:xfrm>
          <a:prstGeom prst="rect">
            <a:avLst/>
          </a:prstGeom>
          <a:blipFill dpi="0" rotWithShape="1">
            <a:blip r:embed="rId6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26636" name="object 13"/>
          <p:cNvSpPr>
            <a:spLocks/>
          </p:cNvSpPr>
          <p:nvPr/>
        </p:nvSpPr>
        <p:spPr bwMode="auto">
          <a:xfrm>
            <a:off x="6732588" y="2311400"/>
            <a:ext cx="357187" cy="357188"/>
          </a:xfrm>
          <a:custGeom>
            <a:avLst/>
            <a:gdLst/>
            <a:ahLst/>
            <a:cxnLst>
              <a:cxn ang="0">
                <a:pos x="0" y="178600"/>
              </a:cxn>
              <a:cxn ang="0">
                <a:pos x="6379" y="131120"/>
              </a:cxn>
              <a:cxn ang="0">
                <a:pos x="24383" y="88455"/>
              </a:cxn>
              <a:cxn ang="0">
                <a:pos x="52309" y="52309"/>
              </a:cxn>
              <a:cxn ang="0">
                <a:pos x="88455" y="24383"/>
              </a:cxn>
              <a:cxn ang="0">
                <a:pos x="131120" y="6379"/>
              </a:cxn>
              <a:cxn ang="0">
                <a:pos x="178600" y="0"/>
              </a:cxn>
              <a:cxn ang="0">
                <a:pos x="226074" y="6379"/>
              </a:cxn>
              <a:cxn ang="0">
                <a:pos x="268735" y="24383"/>
              </a:cxn>
              <a:cxn ang="0">
                <a:pos x="304879" y="52309"/>
              </a:cxn>
              <a:cxn ang="0">
                <a:pos x="332804" y="88455"/>
              </a:cxn>
              <a:cxn ang="0">
                <a:pos x="350807" y="131120"/>
              </a:cxn>
              <a:cxn ang="0">
                <a:pos x="357187" y="178600"/>
              </a:cxn>
              <a:cxn ang="0">
                <a:pos x="350807" y="226080"/>
              </a:cxn>
              <a:cxn ang="0">
                <a:pos x="332804" y="268744"/>
              </a:cxn>
              <a:cxn ang="0">
                <a:pos x="304879" y="304890"/>
              </a:cxn>
              <a:cxn ang="0">
                <a:pos x="268735" y="332816"/>
              </a:cxn>
              <a:cxn ang="0">
                <a:pos x="226074" y="350820"/>
              </a:cxn>
              <a:cxn ang="0">
                <a:pos x="178600" y="357200"/>
              </a:cxn>
              <a:cxn ang="0">
                <a:pos x="131120" y="350820"/>
              </a:cxn>
              <a:cxn ang="0">
                <a:pos x="88455" y="332816"/>
              </a:cxn>
              <a:cxn ang="0">
                <a:pos x="52309" y="304890"/>
              </a:cxn>
              <a:cxn ang="0">
                <a:pos x="24383" y="268744"/>
              </a:cxn>
              <a:cxn ang="0">
                <a:pos x="6379" y="226080"/>
              </a:cxn>
              <a:cxn ang="0">
                <a:pos x="0" y="178600"/>
              </a:cxn>
            </a:cxnLst>
            <a:rect l="0" t="0" r="r" b="b"/>
            <a:pathLst>
              <a:path w="357504" h="357505">
                <a:moveTo>
                  <a:pt x="0" y="178600"/>
                </a:moveTo>
                <a:lnTo>
                  <a:pt x="6379" y="131120"/>
                </a:lnTo>
                <a:lnTo>
                  <a:pt x="24383" y="88455"/>
                </a:lnTo>
                <a:lnTo>
                  <a:pt x="52309" y="52309"/>
                </a:lnTo>
                <a:lnTo>
                  <a:pt x="88455" y="24383"/>
                </a:lnTo>
                <a:lnTo>
                  <a:pt x="131120" y="6379"/>
                </a:lnTo>
                <a:lnTo>
                  <a:pt x="178600" y="0"/>
                </a:lnTo>
                <a:lnTo>
                  <a:pt x="226074" y="6379"/>
                </a:lnTo>
                <a:lnTo>
                  <a:pt x="268735" y="24383"/>
                </a:lnTo>
                <a:lnTo>
                  <a:pt x="304879" y="52309"/>
                </a:lnTo>
                <a:lnTo>
                  <a:pt x="332804" y="88455"/>
                </a:lnTo>
                <a:lnTo>
                  <a:pt x="350807" y="131120"/>
                </a:lnTo>
                <a:lnTo>
                  <a:pt x="357187" y="178600"/>
                </a:lnTo>
                <a:lnTo>
                  <a:pt x="350807" y="226080"/>
                </a:lnTo>
                <a:lnTo>
                  <a:pt x="332804" y="268744"/>
                </a:lnTo>
                <a:lnTo>
                  <a:pt x="304879" y="304890"/>
                </a:lnTo>
                <a:lnTo>
                  <a:pt x="268735" y="332816"/>
                </a:lnTo>
                <a:lnTo>
                  <a:pt x="226074" y="350820"/>
                </a:lnTo>
                <a:lnTo>
                  <a:pt x="178600" y="357200"/>
                </a:lnTo>
                <a:lnTo>
                  <a:pt x="131120" y="350820"/>
                </a:lnTo>
                <a:lnTo>
                  <a:pt x="88455" y="332816"/>
                </a:lnTo>
                <a:lnTo>
                  <a:pt x="52309" y="304890"/>
                </a:lnTo>
                <a:lnTo>
                  <a:pt x="24383" y="268744"/>
                </a:lnTo>
                <a:lnTo>
                  <a:pt x="6379" y="226080"/>
                </a:lnTo>
                <a:lnTo>
                  <a:pt x="0" y="178600"/>
                </a:lnTo>
                <a:close/>
              </a:path>
            </a:pathLst>
          </a:custGeom>
          <a:noFill/>
          <a:ln w="12700">
            <a:solidFill>
              <a:srgbClr val="97B853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26637" name="object 14"/>
          <p:cNvSpPr>
            <a:spLocks/>
          </p:cNvSpPr>
          <p:nvPr/>
        </p:nvSpPr>
        <p:spPr bwMode="auto">
          <a:xfrm>
            <a:off x="7524750" y="1844675"/>
            <a:ext cx="647700" cy="0"/>
          </a:xfrm>
          <a:custGeom>
            <a:avLst/>
            <a:gdLst/>
            <a:ahLst/>
            <a:cxnLst>
              <a:cxn ang="0">
                <a:pos x="648068" y="0"/>
              </a:cxn>
              <a:cxn ang="0">
                <a:pos x="0" y="0"/>
              </a:cxn>
            </a:cxnLst>
            <a:rect l="0" t="0" r="r" b="b"/>
            <a:pathLst>
              <a:path w="648334">
                <a:moveTo>
                  <a:pt x="648068" y="0"/>
                </a:moveTo>
                <a:lnTo>
                  <a:pt x="0" y="0"/>
                </a:lnTo>
              </a:path>
            </a:pathLst>
          </a:custGeom>
          <a:noFill/>
          <a:ln w="38100">
            <a:solidFill>
              <a:srgbClr val="00AF5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26638" name="object 15"/>
          <p:cNvSpPr>
            <a:spLocks/>
          </p:cNvSpPr>
          <p:nvPr/>
        </p:nvSpPr>
        <p:spPr bwMode="auto">
          <a:xfrm>
            <a:off x="8027988" y="1844675"/>
            <a:ext cx="144462" cy="647700"/>
          </a:xfrm>
          <a:custGeom>
            <a:avLst/>
            <a:gdLst/>
            <a:ahLst/>
            <a:cxnLst>
              <a:cxn ang="0">
                <a:pos x="144018" y="0"/>
              </a:cxn>
              <a:cxn ang="0">
                <a:pos x="0" y="648068"/>
              </a:cxn>
            </a:cxnLst>
            <a:rect l="0" t="0" r="r" b="b"/>
            <a:pathLst>
              <a:path w="144145" h="648335">
                <a:moveTo>
                  <a:pt x="144018" y="0"/>
                </a:moveTo>
                <a:lnTo>
                  <a:pt x="0" y="648068"/>
                </a:lnTo>
              </a:path>
            </a:pathLst>
          </a:custGeom>
          <a:noFill/>
          <a:ln w="38100">
            <a:solidFill>
              <a:srgbClr val="00AF5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26639" name="object 16"/>
          <p:cNvSpPr>
            <a:spLocks noChangeArrowheads="1"/>
          </p:cNvSpPr>
          <p:nvPr/>
        </p:nvSpPr>
        <p:spPr bwMode="auto">
          <a:xfrm>
            <a:off x="7796213" y="2286000"/>
            <a:ext cx="452437" cy="452438"/>
          </a:xfrm>
          <a:prstGeom prst="rect">
            <a:avLst/>
          </a:prstGeom>
          <a:blipFill dpi="0" rotWithShape="1">
            <a:blip r:embed="rId7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26640" name="object 17"/>
          <p:cNvSpPr>
            <a:spLocks noChangeArrowheads="1"/>
          </p:cNvSpPr>
          <p:nvPr/>
        </p:nvSpPr>
        <p:spPr bwMode="auto">
          <a:xfrm>
            <a:off x="7758113" y="2241550"/>
            <a:ext cx="527050" cy="463550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26641" name="object 18"/>
          <p:cNvSpPr>
            <a:spLocks noChangeArrowheads="1"/>
          </p:cNvSpPr>
          <p:nvPr/>
        </p:nvSpPr>
        <p:spPr bwMode="auto">
          <a:xfrm>
            <a:off x="7842250" y="2311400"/>
            <a:ext cx="357188" cy="357188"/>
          </a:xfrm>
          <a:prstGeom prst="rect">
            <a:avLst/>
          </a:prstGeom>
          <a:blipFill dpi="0" rotWithShape="1">
            <a:blip r:embed="rId6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26642" name="object 19"/>
          <p:cNvSpPr>
            <a:spLocks/>
          </p:cNvSpPr>
          <p:nvPr/>
        </p:nvSpPr>
        <p:spPr bwMode="auto">
          <a:xfrm>
            <a:off x="7842250" y="2311400"/>
            <a:ext cx="357188" cy="357188"/>
          </a:xfrm>
          <a:custGeom>
            <a:avLst/>
            <a:gdLst/>
            <a:ahLst/>
            <a:cxnLst>
              <a:cxn ang="0">
                <a:pos x="0" y="178600"/>
              </a:cxn>
              <a:cxn ang="0">
                <a:pos x="6379" y="131120"/>
              </a:cxn>
              <a:cxn ang="0">
                <a:pos x="24383" y="88455"/>
              </a:cxn>
              <a:cxn ang="0">
                <a:pos x="52309" y="52309"/>
              </a:cxn>
              <a:cxn ang="0">
                <a:pos x="88455" y="24383"/>
              </a:cxn>
              <a:cxn ang="0">
                <a:pos x="131120" y="6379"/>
              </a:cxn>
              <a:cxn ang="0">
                <a:pos x="178600" y="0"/>
              </a:cxn>
              <a:cxn ang="0">
                <a:pos x="226074" y="6379"/>
              </a:cxn>
              <a:cxn ang="0">
                <a:pos x="268735" y="24383"/>
              </a:cxn>
              <a:cxn ang="0">
                <a:pos x="304879" y="52309"/>
              </a:cxn>
              <a:cxn ang="0">
                <a:pos x="332804" y="88455"/>
              </a:cxn>
              <a:cxn ang="0">
                <a:pos x="350807" y="131120"/>
              </a:cxn>
              <a:cxn ang="0">
                <a:pos x="357187" y="178600"/>
              </a:cxn>
              <a:cxn ang="0">
                <a:pos x="350807" y="226080"/>
              </a:cxn>
              <a:cxn ang="0">
                <a:pos x="332804" y="268744"/>
              </a:cxn>
              <a:cxn ang="0">
                <a:pos x="304879" y="304890"/>
              </a:cxn>
              <a:cxn ang="0">
                <a:pos x="268735" y="332816"/>
              </a:cxn>
              <a:cxn ang="0">
                <a:pos x="226074" y="350820"/>
              </a:cxn>
              <a:cxn ang="0">
                <a:pos x="178600" y="357200"/>
              </a:cxn>
              <a:cxn ang="0">
                <a:pos x="131120" y="350820"/>
              </a:cxn>
              <a:cxn ang="0">
                <a:pos x="88455" y="332816"/>
              </a:cxn>
              <a:cxn ang="0">
                <a:pos x="52309" y="304890"/>
              </a:cxn>
              <a:cxn ang="0">
                <a:pos x="24383" y="268744"/>
              </a:cxn>
              <a:cxn ang="0">
                <a:pos x="6379" y="226080"/>
              </a:cxn>
              <a:cxn ang="0">
                <a:pos x="0" y="178600"/>
              </a:cxn>
            </a:cxnLst>
            <a:rect l="0" t="0" r="r" b="b"/>
            <a:pathLst>
              <a:path w="357504" h="357505">
                <a:moveTo>
                  <a:pt x="0" y="178600"/>
                </a:moveTo>
                <a:lnTo>
                  <a:pt x="6379" y="131120"/>
                </a:lnTo>
                <a:lnTo>
                  <a:pt x="24383" y="88455"/>
                </a:lnTo>
                <a:lnTo>
                  <a:pt x="52309" y="52309"/>
                </a:lnTo>
                <a:lnTo>
                  <a:pt x="88455" y="24383"/>
                </a:lnTo>
                <a:lnTo>
                  <a:pt x="131120" y="6379"/>
                </a:lnTo>
                <a:lnTo>
                  <a:pt x="178600" y="0"/>
                </a:lnTo>
                <a:lnTo>
                  <a:pt x="226074" y="6379"/>
                </a:lnTo>
                <a:lnTo>
                  <a:pt x="268735" y="24383"/>
                </a:lnTo>
                <a:lnTo>
                  <a:pt x="304879" y="52309"/>
                </a:lnTo>
                <a:lnTo>
                  <a:pt x="332804" y="88455"/>
                </a:lnTo>
                <a:lnTo>
                  <a:pt x="350807" y="131120"/>
                </a:lnTo>
                <a:lnTo>
                  <a:pt x="357187" y="178600"/>
                </a:lnTo>
                <a:lnTo>
                  <a:pt x="350807" y="226080"/>
                </a:lnTo>
                <a:lnTo>
                  <a:pt x="332804" y="268744"/>
                </a:lnTo>
                <a:lnTo>
                  <a:pt x="304879" y="304890"/>
                </a:lnTo>
                <a:lnTo>
                  <a:pt x="268735" y="332816"/>
                </a:lnTo>
                <a:lnTo>
                  <a:pt x="226074" y="350820"/>
                </a:lnTo>
                <a:lnTo>
                  <a:pt x="178600" y="357200"/>
                </a:lnTo>
                <a:lnTo>
                  <a:pt x="131120" y="350820"/>
                </a:lnTo>
                <a:lnTo>
                  <a:pt x="88455" y="332816"/>
                </a:lnTo>
                <a:lnTo>
                  <a:pt x="52309" y="304890"/>
                </a:lnTo>
                <a:lnTo>
                  <a:pt x="24383" y="268744"/>
                </a:lnTo>
                <a:lnTo>
                  <a:pt x="6379" y="226080"/>
                </a:lnTo>
                <a:lnTo>
                  <a:pt x="0" y="178600"/>
                </a:lnTo>
                <a:close/>
              </a:path>
            </a:pathLst>
          </a:custGeom>
          <a:noFill/>
          <a:ln w="12700">
            <a:solidFill>
              <a:srgbClr val="97B853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20" name="object 20"/>
          <p:cNvSpPr txBox="1"/>
          <p:nvPr/>
        </p:nvSpPr>
        <p:spPr>
          <a:xfrm>
            <a:off x="6827838" y="2322513"/>
            <a:ext cx="1274762" cy="333375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tabLst>
                <a:tab pos="1122045" algn="l"/>
              </a:tabLst>
              <a:defRPr/>
            </a:pPr>
            <a:r>
              <a:rPr sz="2000" spc="-5" dirty="0">
                <a:latin typeface="Consolas"/>
                <a:cs typeface="Consolas"/>
              </a:rPr>
              <a:t>1	2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26644" name="object 21"/>
          <p:cNvSpPr>
            <a:spLocks/>
          </p:cNvSpPr>
          <p:nvPr/>
        </p:nvSpPr>
        <p:spPr bwMode="auto">
          <a:xfrm>
            <a:off x="7524750" y="1374775"/>
            <a:ext cx="287338" cy="433388"/>
          </a:xfrm>
          <a:custGeom>
            <a:avLst/>
            <a:gdLst/>
            <a:ahLst/>
            <a:cxnLst>
              <a:cxn ang="0">
                <a:pos x="288035" y="0"/>
              </a:cxn>
              <a:cxn ang="0">
                <a:pos x="0" y="432054"/>
              </a:cxn>
            </a:cxnLst>
            <a:rect l="0" t="0" r="r" b="b"/>
            <a:pathLst>
              <a:path w="288290" h="432435">
                <a:moveTo>
                  <a:pt x="288035" y="0"/>
                </a:moveTo>
                <a:lnTo>
                  <a:pt x="0" y="432054"/>
                </a:lnTo>
              </a:path>
            </a:pathLst>
          </a:custGeom>
          <a:noFill/>
          <a:ln w="38100">
            <a:solidFill>
              <a:srgbClr val="00AF5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26645" name="object 22"/>
          <p:cNvSpPr>
            <a:spLocks/>
          </p:cNvSpPr>
          <p:nvPr/>
        </p:nvSpPr>
        <p:spPr bwMode="auto">
          <a:xfrm>
            <a:off x="7812088" y="1374775"/>
            <a:ext cx="360362" cy="50482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360045" y="504050"/>
              </a:cxn>
            </a:cxnLst>
            <a:rect l="0" t="0" r="r" b="b"/>
            <a:pathLst>
              <a:path w="360045" h="504189">
                <a:moveTo>
                  <a:pt x="0" y="0"/>
                </a:moveTo>
                <a:lnTo>
                  <a:pt x="360045" y="504050"/>
                </a:lnTo>
              </a:path>
            </a:pathLst>
          </a:custGeom>
          <a:noFill/>
          <a:ln w="38100">
            <a:solidFill>
              <a:srgbClr val="00AF5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26646" name="object 23"/>
          <p:cNvSpPr>
            <a:spLocks noChangeArrowheads="1"/>
          </p:cNvSpPr>
          <p:nvPr/>
        </p:nvSpPr>
        <p:spPr bwMode="auto">
          <a:xfrm>
            <a:off x="7621588" y="1133475"/>
            <a:ext cx="454025" cy="452438"/>
          </a:xfrm>
          <a:prstGeom prst="rect">
            <a:avLst/>
          </a:prstGeom>
          <a:blipFill dpi="0" rotWithShape="1">
            <a:blip r:embed="rId8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26647" name="object 24"/>
          <p:cNvSpPr>
            <a:spLocks noChangeArrowheads="1"/>
          </p:cNvSpPr>
          <p:nvPr/>
        </p:nvSpPr>
        <p:spPr bwMode="auto">
          <a:xfrm>
            <a:off x="7585075" y="1089025"/>
            <a:ext cx="527050" cy="463550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26648" name="object 25"/>
          <p:cNvSpPr>
            <a:spLocks noChangeArrowheads="1"/>
          </p:cNvSpPr>
          <p:nvPr/>
        </p:nvSpPr>
        <p:spPr bwMode="auto">
          <a:xfrm>
            <a:off x="7667625" y="1158875"/>
            <a:ext cx="357188" cy="357188"/>
          </a:xfrm>
          <a:prstGeom prst="rect">
            <a:avLst/>
          </a:prstGeom>
          <a:blipFill dpi="0" rotWithShape="1">
            <a:blip r:embed="rId6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26649" name="object 26"/>
          <p:cNvSpPr>
            <a:spLocks/>
          </p:cNvSpPr>
          <p:nvPr/>
        </p:nvSpPr>
        <p:spPr bwMode="auto">
          <a:xfrm>
            <a:off x="7667625" y="1158875"/>
            <a:ext cx="358775" cy="358775"/>
          </a:xfrm>
          <a:custGeom>
            <a:avLst/>
            <a:gdLst/>
            <a:ahLst/>
            <a:cxnLst>
              <a:cxn ang="0">
                <a:pos x="0" y="178600"/>
              </a:cxn>
              <a:cxn ang="0">
                <a:pos x="6379" y="131120"/>
              </a:cxn>
              <a:cxn ang="0">
                <a:pos x="24383" y="88455"/>
              </a:cxn>
              <a:cxn ang="0">
                <a:pos x="52309" y="52309"/>
              </a:cxn>
              <a:cxn ang="0">
                <a:pos x="88455" y="24383"/>
              </a:cxn>
              <a:cxn ang="0">
                <a:pos x="131120" y="6379"/>
              </a:cxn>
              <a:cxn ang="0">
                <a:pos x="178600" y="0"/>
              </a:cxn>
              <a:cxn ang="0">
                <a:pos x="226074" y="6379"/>
              </a:cxn>
              <a:cxn ang="0">
                <a:pos x="268735" y="24383"/>
              </a:cxn>
              <a:cxn ang="0">
                <a:pos x="304879" y="52309"/>
              </a:cxn>
              <a:cxn ang="0">
                <a:pos x="332804" y="88455"/>
              </a:cxn>
              <a:cxn ang="0">
                <a:pos x="350807" y="131120"/>
              </a:cxn>
              <a:cxn ang="0">
                <a:pos x="357187" y="178600"/>
              </a:cxn>
              <a:cxn ang="0">
                <a:pos x="350807" y="226080"/>
              </a:cxn>
              <a:cxn ang="0">
                <a:pos x="332804" y="268744"/>
              </a:cxn>
              <a:cxn ang="0">
                <a:pos x="304879" y="304890"/>
              </a:cxn>
              <a:cxn ang="0">
                <a:pos x="268735" y="332816"/>
              </a:cxn>
              <a:cxn ang="0">
                <a:pos x="226074" y="350820"/>
              </a:cxn>
              <a:cxn ang="0">
                <a:pos x="178600" y="357200"/>
              </a:cxn>
              <a:cxn ang="0">
                <a:pos x="131120" y="350820"/>
              </a:cxn>
              <a:cxn ang="0">
                <a:pos x="88455" y="332816"/>
              </a:cxn>
              <a:cxn ang="0">
                <a:pos x="52309" y="304890"/>
              </a:cxn>
              <a:cxn ang="0">
                <a:pos x="24383" y="268744"/>
              </a:cxn>
              <a:cxn ang="0">
                <a:pos x="6379" y="226080"/>
              </a:cxn>
              <a:cxn ang="0">
                <a:pos x="0" y="178600"/>
              </a:cxn>
            </a:cxnLst>
            <a:rect l="0" t="0" r="r" b="b"/>
            <a:pathLst>
              <a:path w="357504" h="357505">
                <a:moveTo>
                  <a:pt x="0" y="178600"/>
                </a:moveTo>
                <a:lnTo>
                  <a:pt x="6379" y="131120"/>
                </a:lnTo>
                <a:lnTo>
                  <a:pt x="24383" y="88455"/>
                </a:lnTo>
                <a:lnTo>
                  <a:pt x="52309" y="52309"/>
                </a:lnTo>
                <a:lnTo>
                  <a:pt x="88455" y="24383"/>
                </a:lnTo>
                <a:lnTo>
                  <a:pt x="131120" y="6379"/>
                </a:lnTo>
                <a:lnTo>
                  <a:pt x="178600" y="0"/>
                </a:lnTo>
                <a:lnTo>
                  <a:pt x="226074" y="6379"/>
                </a:lnTo>
                <a:lnTo>
                  <a:pt x="268735" y="24383"/>
                </a:lnTo>
                <a:lnTo>
                  <a:pt x="304879" y="52309"/>
                </a:lnTo>
                <a:lnTo>
                  <a:pt x="332804" y="88455"/>
                </a:lnTo>
                <a:lnTo>
                  <a:pt x="350807" y="131120"/>
                </a:lnTo>
                <a:lnTo>
                  <a:pt x="357187" y="178600"/>
                </a:lnTo>
                <a:lnTo>
                  <a:pt x="350807" y="226080"/>
                </a:lnTo>
                <a:lnTo>
                  <a:pt x="332804" y="268744"/>
                </a:lnTo>
                <a:lnTo>
                  <a:pt x="304879" y="304890"/>
                </a:lnTo>
                <a:lnTo>
                  <a:pt x="268735" y="332816"/>
                </a:lnTo>
                <a:lnTo>
                  <a:pt x="226074" y="350820"/>
                </a:lnTo>
                <a:lnTo>
                  <a:pt x="178600" y="357200"/>
                </a:lnTo>
                <a:lnTo>
                  <a:pt x="131120" y="350820"/>
                </a:lnTo>
                <a:lnTo>
                  <a:pt x="88455" y="332816"/>
                </a:lnTo>
                <a:lnTo>
                  <a:pt x="52309" y="304890"/>
                </a:lnTo>
                <a:lnTo>
                  <a:pt x="24383" y="268744"/>
                </a:lnTo>
                <a:lnTo>
                  <a:pt x="6379" y="226080"/>
                </a:lnTo>
                <a:lnTo>
                  <a:pt x="0" y="178600"/>
                </a:lnTo>
                <a:close/>
              </a:path>
            </a:pathLst>
          </a:custGeom>
          <a:noFill/>
          <a:ln w="12700">
            <a:solidFill>
              <a:srgbClr val="97B853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27" name="object 27"/>
          <p:cNvSpPr txBox="1"/>
          <p:nvPr/>
        </p:nvSpPr>
        <p:spPr>
          <a:xfrm>
            <a:off x="7764463" y="1171575"/>
            <a:ext cx="165100" cy="331788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2000" spc="-5" dirty="0">
                <a:latin typeface="Consolas"/>
                <a:cs typeface="Consolas"/>
              </a:rPr>
              <a:t>5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26651" name="object 28"/>
          <p:cNvSpPr>
            <a:spLocks noChangeArrowheads="1"/>
          </p:cNvSpPr>
          <p:nvPr/>
        </p:nvSpPr>
        <p:spPr bwMode="auto">
          <a:xfrm>
            <a:off x="7948613" y="1674813"/>
            <a:ext cx="452437" cy="452437"/>
          </a:xfrm>
          <a:prstGeom prst="rect">
            <a:avLst/>
          </a:prstGeom>
          <a:blipFill dpi="0" rotWithShape="1">
            <a:blip r:embed="rId9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26652" name="object 29"/>
          <p:cNvSpPr>
            <a:spLocks noChangeArrowheads="1"/>
          </p:cNvSpPr>
          <p:nvPr/>
        </p:nvSpPr>
        <p:spPr bwMode="auto">
          <a:xfrm>
            <a:off x="7910513" y="1631950"/>
            <a:ext cx="527050" cy="463550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26653" name="object 30"/>
          <p:cNvSpPr>
            <a:spLocks noChangeArrowheads="1"/>
          </p:cNvSpPr>
          <p:nvPr/>
        </p:nvSpPr>
        <p:spPr bwMode="auto">
          <a:xfrm>
            <a:off x="7994650" y="1700213"/>
            <a:ext cx="357188" cy="357187"/>
          </a:xfrm>
          <a:prstGeom prst="rect">
            <a:avLst/>
          </a:prstGeom>
          <a:blipFill dpi="0" rotWithShape="1">
            <a:blip r:embed="rId6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26654" name="object 31"/>
          <p:cNvSpPr>
            <a:spLocks/>
          </p:cNvSpPr>
          <p:nvPr/>
        </p:nvSpPr>
        <p:spPr bwMode="auto">
          <a:xfrm>
            <a:off x="7994650" y="1700213"/>
            <a:ext cx="357188" cy="358775"/>
          </a:xfrm>
          <a:custGeom>
            <a:avLst/>
            <a:gdLst/>
            <a:ahLst/>
            <a:cxnLst>
              <a:cxn ang="0">
                <a:pos x="0" y="178600"/>
              </a:cxn>
              <a:cxn ang="0">
                <a:pos x="6379" y="131120"/>
              </a:cxn>
              <a:cxn ang="0">
                <a:pos x="24383" y="88455"/>
              </a:cxn>
              <a:cxn ang="0">
                <a:pos x="52309" y="52309"/>
              </a:cxn>
              <a:cxn ang="0">
                <a:pos x="88455" y="24383"/>
              </a:cxn>
              <a:cxn ang="0">
                <a:pos x="131120" y="6379"/>
              </a:cxn>
              <a:cxn ang="0">
                <a:pos x="178600" y="0"/>
              </a:cxn>
              <a:cxn ang="0">
                <a:pos x="226074" y="6379"/>
              </a:cxn>
              <a:cxn ang="0">
                <a:pos x="268735" y="24383"/>
              </a:cxn>
              <a:cxn ang="0">
                <a:pos x="304879" y="52309"/>
              </a:cxn>
              <a:cxn ang="0">
                <a:pos x="332804" y="88455"/>
              </a:cxn>
              <a:cxn ang="0">
                <a:pos x="350807" y="131120"/>
              </a:cxn>
              <a:cxn ang="0">
                <a:pos x="357187" y="178600"/>
              </a:cxn>
              <a:cxn ang="0">
                <a:pos x="350807" y="226080"/>
              </a:cxn>
              <a:cxn ang="0">
                <a:pos x="332804" y="268744"/>
              </a:cxn>
              <a:cxn ang="0">
                <a:pos x="304879" y="304890"/>
              </a:cxn>
              <a:cxn ang="0">
                <a:pos x="268735" y="332816"/>
              </a:cxn>
              <a:cxn ang="0">
                <a:pos x="226074" y="350820"/>
              </a:cxn>
              <a:cxn ang="0">
                <a:pos x="178600" y="357200"/>
              </a:cxn>
              <a:cxn ang="0">
                <a:pos x="131120" y="350820"/>
              </a:cxn>
              <a:cxn ang="0">
                <a:pos x="88455" y="332816"/>
              </a:cxn>
              <a:cxn ang="0">
                <a:pos x="52309" y="304890"/>
              </a:cxn>
              <a:cxn ang="0">
                <a:pos x="24383" y="268744"/>
              </a:cxn>
              <a:cxn ang="0">
                <a:pos x="6379" y="226080"/>
              </a:cxn>
              <a:cxn ang="0">
                <a:pos x="0" y="178600"/>
              </a:cxn>
            </a:cxnLst>
            <a:rect l="0" t="0" r="r" b="b"/>
            <a:pathLst>
              <a:path w="357504" h="357505">
                <a:moveTo>
                  <a:pt x="0" y="178600"/>
                </a:moveTo>
                <a:lnTo>
                  <a:pt x="6379" y="131120"/>
                </a:lnTo>
                <a:lnTo>
                  <a:pt x="24383" y="88455"/>
                </a:lnTo>
                <a:lnTo>
                  <a:pt x="52309" y="52309"/>
                </a:lnTo>
                <a:lnTo>
                  <a:pt x="88455" y="24383"/>
                </a:lnTo>
                <a:lnTo>
                  <a:pt x="131120" y="6379"/>
                </a:lnTo>
                <a:lnTo>
                  <a:pt x="178600" y="0"/>
                </a:lnTo>
                <a:lnTo>
                  <a:pt x="226074" y="6379"/>
                </a:lnTo>
                <a:lnTo>
                  <a:pt x="268735" y="24383"/>
                </a:lnTo>
                <a:lnTo>
                  <a:pt x="304879" y="52309"/>
                </a:lnTo>
                <a:lnTo>
                  <a:pt x="332804" y="88455"/>
                </a:lnTo>
                <a:lnTo>
                  <a:pt x="350807" y="131120"/>
                </a:lnTo>
                <a:lnTo>
                  <a:pt x="357187" y="178600"/>
                </a:lnTo>
                <a:lnTo>
                  <a:pt x="350807" y="226080"/>
                </a:lnTo>
                <a:lnTo>
                  <a:pt x="332804" y="268744"/>
                </a:lnTo>
                <a:lnTo>
                  <a:pt x="304879" y="304890"/>
                </a:lnTo>
                <a:lnTo>
                  <a:pt x="268735" y="332816"/>
                </a:lnTo>
                <a:lnTo>
                  <a:pt x="226074" y="350820"/>
                </a:lnTo>
                <a:lnTo>
                  <a:pt x="178600" y="357200"/>
                </a:lnTo>
                <a:lnTo>
                  <a:pt x="131120" y="350820"/>
                </a:lnTo>
                <a:lnTo>
                  <a:pt x="88455" y="332816"/>
                </a:lnTo>
                <a:lnTo>
                  <a:pt x="52309" y="304890"/>
                </a:lnTo>
                <a:lnTo>
                  <a:pt x="24383" y="268744"/>
                </a:lnTo>
                <a:lnTo>
                  <a:pt x="6379" y="226080"/>
                </a:lnTo>
                <a:lnTo>
                  <a:pt x="0" y="178600"/>
                </a:lnTo>
                <a:close/>
              </a:path>
            </a:pathLst>
          </a:custGeom>
          <a:noFill/>
          <a:ln w="12700">
            <a:solidFill>
              <a:srgbClr val="97B853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32" name="object 32"/>
          <p:cNvSpPr txBox="1"/>
          <p:nvPr/>
        </p:nvSpPr>
        <p:spPr>
          <a:xfrm>
            <a:off x="8089900" y="1712913"/>
            <a:ext cx="165100" cy="331787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2000" spc="-5" dirty="0">
                <a:latin typeface="Consolas"/>
                <a:cs typeface="Consolas"/>
              </a:rPr>
              <a:t>4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26656" name="object 33"/>
          <p:cNvSpPr>
            <a:spLocks noChangeArrowheads="1"/>
          </p:cNvSpPr>
          <p:nvPr/>
        </p:nvSpPr>
        <p:spPr bwMode="auto">
          <a:xfrm>
            <a:off x="7250113" y="1638300"/>
            <a:ext cx="452437" cy="452438"/>
          </a:xfrm>
          <a:prstGeom prst="rect">
            <a:avLst/>
          </a:prstGeom>
          <a:blipFill dpi="0" rotWithShape="1">
            <a:blip r:embed="rId10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26657" name="object 34"/>
          <p:cNvSpPr>
            <a:spLocks noChangeArrowheads="1"/>
          </p:cNvSpPr>
          <p:nvPr/>
        </p:nvSpPr>
        <p:spPr bwMode="auto">
          <a:xfrm>
            <a:off x="7212013" y="1593850"/>
            <a:ext cx="527050" cy="463550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26658" name="object 35"/>
          <p:cNvSpPr>
            <a:spLocks noChangeArrowheads="1"/>
          </p:cNvSpPr>
          <p:nvPr/>
        </p:nvSpPr>
        <p:spPr bwMode="auto">
          <a:xfrm>
            <a:off x="7296150" y="1663700"/>
            <a:ext cx="357188" cy="357188"/>
          </a:xfrm>
          <a:prstGeom prst="rect">
            <a:avLst/>
          </a:prstGeom>
          <a:blipFill dpi="0" rotWithShape="1">
            <a:blip r:embed="rId6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26659" name="object 36"/>
          <p:cNvSpPr>
            <a:spLocks/>
          </p:cNvSpPr>
          <p:nvPr/>
        </p:nvSpPr>
        <p:spPr bwMode="auto">
          <a:xfrm>
            <a:off x="7296150" y="1663700"/>
            <a:ext cx="357188" cy="357188"/>
          </a:xfrm>
          <a:custGeom>
            <a:avLst/>
            <a:gdLst/>
            <a:ahLst/>
            <a:cxnLst>
              <a:cxn ang="0">
                <a:pos x="0" y="178600"/>
              </a:cxn>
              <a:cxn ang="0">
                <a:pos x="6379" y="131120"/>
              </a:cxn>
              <a:cxn ang="0">
                <a:pos x="24383" y="88455"/>
              </a:cxn>
              <a:cxn ang="0">
                <a:pos x="52309" y="52309"/>
              </a:cxn>
              <a:cxn ang="0">
                <a:pos x="88455" y="24383"/>
              </a:cxn>
              <a:cxn ang="0">
                <a:pos x="131120" y="6379"/>
              </a:cxn>
              <a:cxn ang="0">
                <a:pos x="178600" y="0"/>
              </a:cxn>
              <a:cxn ang="0">
                <a:pos x="226074" y="6379"/>
              </a:cxn>
              <a:cxn ang="0">
                <a:pos x="268735" y="24383"/>
              </a:cxn>
              <a:cxn ang="0">
                <a:pos x="304879" y="52309"/>
              </a:cxn>
              <a:cxn ang="0">
                <a:pos x="332804" y="88455"/>
              </a:cxn>
              <a:cxn ang="0">
                <a:pos x="350807" y="131120"/>
              </a:cxn>
              <a:cxn ang="0">
                <a:pos x="357187" y="178600"/>
              </a:cxn>
              <a:cxn ang="0">
                <a:pos x="350807" y="226080"/>
              </a:cxn>
              <a:cxn ang="0">
                <a:pos x="332804" y="268744"/>
              </a:cxn>
              <a:cxn ang="0">
                <a:pos x="304879" y="304890"/>
              </a:cxn>
              <a:cxn ang="0">
                <a:pos x="268735" y="332816"/>
              </a:cxn>
              <a:cxn ang="0">
                <a:pos x="226074" y="350820"/>
              </a:cxn>
              <a:cxn ang="0">
                <a:pos x="178600" y="357200"/>
              </a:cxn>
              <a:cxn ang="0">
                <a:pos x="131120" y="350820"/>
              </a:cxn>
              <a:cxn ang="0">
                <a:pos x="88455" y="332816"/>
              </a:cxn>
              <a:cxn ang="0">
                <a:pos x="52309" y="304890"/>
              </a:cxn>
              <a:cxn ang="0">
                <a:pos x="24383" y="268744"/>
              </a:cxn>
              <a:cxn ang="0">
                <a:pos x="6379" y="226080"/>
              </a:cxn>
              <a:cxn ang="0">
                <a:pos x="0" y="178600"/>
              </a:cxn>
            </a:cxnLst>
            <a:rect l="0" t="0" r="r" b="b"/>
            <a:pathLst>
              <a:path w="357504" h="357505">
                <a:moveTo>
                  <a:pt x="0" y="178600"/>
                </a:moveTo>
                <a:lnTo>
                  <a:pt x="6379" y="131120"/>
                </a:lnTo>
                <a:lnTo>
                  <a:pt x="24383" y="88455"/>
                </a:lnTo>
                <a:lnTo>
                  <a:pt x="52309" y="52309"/>
                </a:lnTo>
                <a:lnTo>
                  <a:pt x="88455" y="24383"/>
                </a:lnTo>
                <a:lnTo>
                  <a:pt x="131120" y="6379"/>
                </a:lnTo>
                <a:lnTo>
                  <a:pt x="178600" y="0"/>
                </a:lnTo>
                <a:lnTo>
                  <a:pt x="226074" y="6379"/>
                </a:lnTo>
                <a:lnTo>
                  <a:pt x="268735" y="24383"/>
                </a:lnTo>
                <a:lnTo>
                  <a:pt x="304879" y="52309"/>
                </a:lnTo>
                <a:lnTo>
                  <a:pt x="332804" y="88455"/>
                </a:lnTo>
                <a:lnTo>
                  <a:pt x="350807" y="131120"/>
                </a:lnTo>
                <a:lnTo>
                  <a:pt x="357187" y="178600"/>
                </a:lnTo>
                <a:lnTo>
                  <a:pt x="350807" y="226080"/>
                </a:lnTo>
                <a:lnTo>
                  <a:pt x="332804" y="268744"/>
                </a:lnTo>
                <a:lnTo>
                  <a:pt x="304879" y="304890"/>
                </a:lnTo>
                <a:lnTo>
                  <a:pt x="268735" y="332816"/>
                </a:lnTo>
                <a:lnTo>
                  <a:pt x="226074" y="350820"/>
                </a:lnTo>
                <a:lnTo>
                  <a:pt x="178600" y="357200"/>
                </a:lnTo>
                <a:lnTo>
                  <a:pt x="131120" y="350820"/>
                </a:lnTo>
                <a:lnTo>
                  <a:pt x="88455" y="332816"/>
                </a:lnTo>
                <a:lnTo>
                  <a:pt x="52309" y="304890"/>
                </a:lnTo>
                <a:lnTo>
                  <a:pt x="24383" y="268744"/>
                </a:lnTo>
                <a:lnTo>
                  <a:pt x="6379" y="226080"/>
                </a:lnTo>
                <a:lnTo>
                  <a:pt x="0" y="178600"/>
                </a:lnTo>
                <a:close/>
              </a:path>
            </a:pathLst>
          </a:custGeom>
          <a:noFill/>
          <a:ln w="12700">
            <a:solidFill>
              <a:srgbClr val="97B853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37" name="object 37"/>
          <p:cNvSpPr txBox="1"/>
          <p:nvPr/>
        </p:nvSpPr>
        <p:spPr>
          <a:xfrm>
            <a:off x="7391400" y="1674813"/>
            <a:ext cx="165100" cy="331787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2000" spc="-5" dirty="0">
                <a:latin typeface="Consolas"/>
                <a:cs typeface="Consolas"/>
              </a:rPr>
              <a:t>3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26661" name="object 38"/>
          <p:cNvSpPr txBox="1">
            <a:spLocks noChangeArrowheads="1"/>
          </p:cNvSpPr>
          <p:nvPr/>
        </p:nvSpPr>
        <p:spPr bwMode="auto">
          <a:xfrm>
            <a:off x="6313488" y="4751388"/>
            <a:ext cx="528637" cy="395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marL="12700"/>
            <a:r>
              <a:rPr lang="th-TH" sz="2400" i="1">
                <a:latin typeface="Consolas" pitchFamily="49" charset="0"/>
                <a:cs typeface="Consolas" pitchFamily="49" charset="0"/>
              </a:rPr>
              <a:t>m</a:t>
            </a:r>
            <a:r>
              <a:rPr lang="th-TH" sz="2400">
                <a:latin typeface="Consolas" pitchFamily="49" charset="0"/>
                <a:cs typeface="Consolas" pitchFamily="49" charset="0"/>
              </a:rPr>
              <a:t>=2</a:t>
            </a:r>
          </a:p>
        </p:txBody>
      </p:sp>
      <p:sp>
        <p:nvSpPr>
          <p:cNvPr id="26662" name="object 39"/>
          <p:cNvSpPr>
            <a:spLocks noChangeArrowheads="1"/>
          </p:cNvSpPr>
          <p:nvPr/>
        </p:nvSpPr>
        <p:spPr bwMode="auto">
          <a:xfrm>
            <a:off x="3040063" y="3382963"/>
            <a:ext cx="3182937" cy="3049587"/>
          </a:xfrm>
          <a:prstGeom prst="rect">
            <a:avLst/>
          </a:prstGeom>
          <a:blipFill dpi="0" rotWithShape="1">
            <a:blip r:embed="rId11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26663" name="object 40"/>
          <p:cNvSpPr>
            <a:spLocks noChangeArrowheads="1"/>
          </p:cNvSpPr>
          <p:nvPr/>
        </p:nvSpPr>
        <p:spPr bwMode="auto">
          <a:xfrm>
            <a:off x="3235325" y="3576638"/>
            <a:ext cx="2798763" cy="2667000"/>
          </a:xfrm>
          <a:prstGeom prst="rect">
            <a:avLst/>
          </a:prstGeom>
          <a:blipFill dpi="0" rotWithShape="1">
            <a:blip r:embed="rId12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41" name="object 41"/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marL="12700" fontAlgn="auto">
              <a:lnSpc>
                <a:spcPts val="113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>
                <a:latin typeface="Tahoma"/>
                <a:cs typeface="Tahoma"/>
              </a:rPr>
              <a:t>Lecture 4-1: Power </a:t>
            </a:r>
            <a:r>
              <a:rPr dirty="0">
                <a:latin typeface="Tahoma"/>
                <a:cs typeface="Tahoma"/>
              </a:rPr>
              <a:t>Laws and </a:t>
            </a:r>
            <a:r>
              <a:rPr spc="-5" dirty="0">
                <a:latin typeface="Tahoma"/>
                <a:cs typeface="Tahoma"/>
              </a:rPr>
              <a:t>Preferential</a:t>
            </a:r>
            <a:r>
              <a:rPr spc="-10" dirty="0">
                <a:latin typeface="Tahoma"/>
                <a:cs typeface="Tahoma"/>
              </a:rPr>
              <a:t> </a:t>
            </a:r>
            <a:r>
              <a:rPr spc="-5" dirty="0">
                <a:latin typeface="Tahoma"/>
                <a:cs typeface="Tahoma"/>
              </a:rPr>
              <a:t>Attachment</a:t>
            </a:r>
          </a:p>
        </p:txBody>
      </p:sp>
      <p:sp>
        <p:nvSpPr>
          <p:cNvPr id="42" name="object 42"/>
          <p:cNvSpPr txBox="1"/>
          <p:nvPr/>
        </p:nvSpPr>
        <p:spPr>
          <a:xfrm>
            <a:off x="8335963" y="6492875"/>
            <a:ext cx="187325" cy="153988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lnSpc>
                <a:spcPts val="113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z="1000" b="1" spc="-5" dirty="0">
                <a:solidFill>
                  <a:srgbClr val="1F487C"/>
                </a:solidFill>
                <a:latin typeface="Tahoma"/>
                <a:cs typeface="Tahoma"/>
              </a:rPr>
              <a:t>20</a:t>
            </a:r>
            <a:endParaRPr sz="10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xfrm>
            <a:off x="536575" y="403225"/>
            <a:ext cx="8070850" cy="549275"/>
          </a:xfrm>
        </p:spPr>
        <p:txBody>
          <a:bodyPr rtlCol="0"/>
          <a:lstStyle/>
          <a:p>
            <a:pPr marL="12700" eaLnBrk="1" fontAlgn="auto" hangingPunct="1">
              <a:lnSpc>
                <a:spcPts val="4315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/>
              <a:t>The </a:t>
            </a:r>
            <a:r>
              <a:rPr dirty="0"/>
              <a:t>BA</a:t>
            </a:r>
            <a:r>
              <a:rPr spc="-105" dirty="0"/>
              <a:t> </a:t>
            </a:r>
            <a:r>
              <a:rPr spc="-5" dirty="0"/>
              <a:t>Model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080125" y="3173413"/>
            <a:ext cx="2849563" cy="33020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2000" spc="-10" dirty="0">
                <a:latin typeface="Calibri"/>
                <a:cs typeface="Calibri"/>
              </a:rPr>
              <a:t>RAndPrefAttachment.nlogo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7651" name="object 4"/>
          <p:cNvSpPr>
            <a:spLocks noChangeArrowheads="1"/>
          </p:cNvSpPr>
          <p:nvPr/>
        </p:nvSpPr>
        <p:spPr bwMode="auto">
          <a:xfrm>
            <a:off x="666750" y="1452563"/>
            <a:ext cx="5454650" cy="3455987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27652" name="object 5"/>
          <p:cNvSpPr>
            <a:spLocks noChangeArrowheads="1"/>
          </p:cNvSpPr>
          <p:nvPr/>
        </p:nvSpPr>
        <p:spPr bwMode="auto">
          <a:xfrm>
            <a:off x="860425" y="1646238"/>
            <a:ext cx="5072063" cy="3071812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6" name="object 6"/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marL="12700" fontAlgn="auto">
              <a:lnSpc>
                <a:spcPts val="113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>
                <a:latin typeface="Tahoma"/>
                <a:cs typeface="Tahoma"/>
              </a:rPr>
              <a:t>Lecture 4-1: Power </a:t>
            </a:r>
            <a:r>
              <a:rPr dirty="0">
                <a:latin typeface="Tahoma"/>
                <a:cs typeface="Tahoma"/>
              </a:rPr>
              <a:t>Laws and </a:t>
            </a:r>
            <a:r>
              <a:rPr spc="-5" dirty="0">
                <a:latin typeface="Tahoma"/>
                <a:cs typeface="Tahoma"/>
              </a:rPr>
              <a:t>Preferential</a:t>
            </a:r>
            <a:r>
              <a:rPr spc="-10" dirty="0">
                <a:latin typeface="Tahoma"/>
                <a:cs typeface="Tahoma"/>
              </a:rPr>
              <a:t> </a:t>
            </a:r>
            <a:r>
              <a:rPr spc="-5" dirty="0">
                <a:latin typeface="Tahoma"/>
                <a:cs typeface="Tahoma"/>
              </a:rPr>
              <a:t>Attachment</a:t>
            </a:r>
          </a:p>
        </p:txBody>
      </p:sp>
      <p:sp>
        <p:nvSpPr>
          <p:cNvPr id="27654" name="object 7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marL="25400"/>
            <a:fld id="{6CB418E7-FD6B-43EB-8865-E2495DF2DBFE}" type="slidenum">
              <a:rPr lang="th-TH"/>
              <a:pPr marL="25400"/>
              <a:t>21</a:t>
            </a:fld>
            <a:endParaRPr lang="th-TH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6575" y="1090613"/>
            <a:ext cx="7759700" cy="428625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355600" indent="-342900">
              <a:buFont typeface="Arial" charset="0"/>
              <a:buChar char="•"/>
              <a:tabLst>
                <a:tab pos="354013" algn="l"/>
                <a:tab pos="355600" algn="l"/>
                <a:tab pos="6696075" algn="l"/>
              </a:tabLst>
            </a:pPr>
            <a:r>
              <a:rPr lang="th-TH" sz="2400">
                <a:latin typeface="Tahoma" pitchFamily="34" charset="0"/>
                <a:cs typeface="Tahoma" pitchFamily="34" charset="0"/>
              </a:rPr>
              <a:t>The distribution is </a:t>
            </a:r>
            <a:r>
              <a:rPr lang="th-TH" sz="2400">
                <a:solidFill>
                  <a:srgbClr val="C00000"/>
                </a:solidFill>
                <a:latin typeface="Tahoma" pitchFamily="34" charset="0"/>
                <a:cs typeface="Tahoma" pitchFamily="34" charset="0"/>
              </a:rPr>
              <a:t>power law </a:t>
            </a:r>
            <a:r>
              <a:rPr lang="th-TH" sz="2400">
                <a:latin typeface="Tahoma" pitchFamily="34" charset="0"/>
                <a:cs typeface="Tahoma" pitchFamily="34" charset="0"/>
              </a:rPr>
              <a:t>with exponent </a:t>
            </a:r>
            <a:r>
              <a:rPr lang="th-TH" sz="2500" i="1">
                <a:solidFill>
                  <a:srgbClr val="006FC0"/>
                </a:solidFill>
                <a:latin typeface="Symbol" pitchFamily="18" charset="2"/>
                <a:cs typeface="Cordia New" pitchFamily="34" charset="-34"/>
              </a:rPr>
              <a:t></a:t>
            </a:r>
            <a:r>
              <a:rPr lang="th-TH" sz="2500">
                <a:solidFill>
                  <a:srgbClr val="006FC0"/>
                </a:solidFill>
                <a:latin typeface="Times New Roman" pitchFamily="18" charset="0"/>
                <a:cs typeface="Times New Roman" pitchFamily="18" charset="0"/>
              </a:rPr>
              <a:t>	</a:t>
            </a:r>
            <a:r>
              <a:rPr lang="th-TH" sz="2400">
                <a:solidFill>
                  <a:srgbClr val="006FC0"/>
                </a:solidFill>
                <a:latin typeface="Consolas" pitchFamily="49" charset="0"/>
                <a:cs typeface="Consolas" pitchFamily="49" charset="0"/>
              </a:rPr>
              <a:t>= 3</a:t>
            </a:r>
            <a:r>
              <a:rPr lang="th-TH" sz="2400">
                <a:latin typeface="Tahoma" pitchFamily="34" charset="0"/>
                <a:cs typeface="Tahoma" pitchFamily="34" charset="0"/>
              </a:rPr>
              <a:t>.</a:t>
            </a:r>
          </a:p>
          <a:p>
            <a:pPr marL="355600" indent="-342900">
              <a:spcBef>
                <a:spcPts val="25"/>
              </a:spcBef>
              <a:buFont typeface="Arial" charset="0"/>
              <a:buChar char="•"/>
              <a:tabLst>
                <a:tab pos="354013" algn="l"/>
                <a:tab pos="355600" algn="l"/>
                <a:tab pos="6696075" algn="l"/>
              </a:tabLst>
            </a:pPr>
            <a:endParaRPr lang="th-TH" sz="3500">
              <a:latin typeface="Times New Roman" pitchFamily="18" charset="0"/>
              <a:cs typeface="Times New Roman" pitchFamily="18" charset="0"/>
            </a:endParaRPr>
          </a:p>
          <a:p>
            <a:pPr marL="355600" indent="-342900">
              <a:buFont typeface="Arial" charset="0"/>
              <a:buChar char="•"/>
              <a:tabLst>
                <a:tab pos="354013" algn="l"/>
                <a:tab pos="355600" algn="l"/>
                <a:tab pos="6696075" algn="l"/>
              </a:tabLst>
            </a:pPr>
            <a:r>
              <a:rPr lang="th-TH" sz="2400">
                <a:latin typeface="Tahoma" pitchFamily="34" charset="0"/>
                <a:cs typeface="Tahoma" pitchFamily="34" charset="0"/>
              </a:rPr>
              <a:t>The graph is </a:t>
            </a:r>
            <a:r>
              <a:rPr lang="th-TH" sz="2400">
                <a:solidFill>
                  <a:srgbClr val="C00000"/>
                </a:solidFill>
                <a:latin typeface="Tahoma" pitchFamily="34" charset="0"/>
                <a:cs typeface="Tahoma" pitchFamily="34" charset="0"/>
              </a:rPr>
              <a:t>connected</a:t>
            </a:r>
            <a:r>
              <a:rPr lang="th-TH" sz="2400">
                <a:latin typeface="Tahoma" pitchFamily="34" charset="0"/>
                <a:cs typeface="Tahoma" pitchFamily="34" charset="0"/>
              </a:rPr>
              <a:t>:</a:t>
            </a:r>
          </a:p>
          <a:p>
            <a:pPr marL="755650" lvl="1" indent="-285750">
              <a:spcBef>
                <a:spcPts val="488"/>
              </a:spcBef>
              <a:buFont typeface="Arial" charset="0"/>
              <a:buChar char="–"/>
              <a:tabLst>
                <a:tab pos="354013" algn="l"/>
                <a:tab pos="355600" algn="l"/>
                <a:tab pos="6696075" algn="l"/>
              </a:tabLst>
            </a:pPr>
            <a:r>
              <a:rPr lang="th-TH" sz="2000">
                <a:latin typeface="Tahoma" pitchFamily="34" charset="0"/>
                <a:cs typeface="Tahoma" pitchFamily="34" charset="0"/>
              </a:rPr>
              <a:t>The model starts from a connected core.</a:t>
            </a:r>
          </a:p>
          <a:p>
            <a:pPr marL="755650" lvl="1" indent="-285750">
              <a:spcBef>
                <a:spcPts val="475"/>
              </a:spcBef>
              <a:buFont typeface="Arial" charset="0"/>
              <a:buChar char="–"/>
              <a:tabLst>
                <a:tab pos="354013" algn="l"/>
                <a:tab pos="355600" algn="l"/>
                <a:tab pos="6696075" algn="l"/>
              </a:tabLst>
            </a:pPr>
            <a:r>
              <a:rPr lang="th-TH" sz="2000">
                <a:latin typeface="Tahoma" pitchFamily="34" charset="0"/>
                <a:cs typeface="Tahoma" pitchFamily="34" charset="0"/>
              </a:rPr>
              <a:t>Every new node is born with link(s).</a:t>
            </a:r>
          </a:p>
          <a:p>
            <a:pPr marL="755650" lvl="1" indent="-285750">
              <a:spcBef>
                <a:spcPts val="475"/>
              </a:spcBef>
              <a:buFont typeface="Arial" charset="0"/>
              <a:buChar char="–"/>
              <a:tabLst>
                <a:tab pos="354013" algn="l"/>
                <a:tab pos="355600" algn="l"/>
                <a:tab pos="6696075" algn="l"/>
              </a:tabLst>
            </a:pPr>
            <a:r>
              <a:rPr lang="th-TH" sz="2000">
                <a:latin typeface="Tahoma" pitchFamily="34" charset="0"/>
                <a:cs typeface="Tahoma" pitchFamily="34" charset="0"/>
              </a:rPr>
              <a:t>Each connects to an older node.</a:t>
            </a:r>
          </a:p>
          <a:p>
            <a:pPr marL="755650" lvl="1" indent="-285750">
              <a:buFont typeface="Arial" charset="0"/>
              <a:buChar char="–"/>
              <a:tabLst>
                <a:tab pos="354013" algn="l"/>
                <a:tab pos="355600" algn="l"/>
                <a:tab pos="6696075" algn="l"/>
              </a:tabLst>
            </a:pPr>
            <a:endParaRPr lang="th-TH" sz="2000">
              <a:latin typeface="Times New Roman" pitchFamily="18" charset="0"/>
              <a:cs typeface="Times New Roman" pitchFamily="18" charset="0"/>
            </a:endParaRPr>
          </a:p>
          <a:p>
            <a:pPr marL="355600" indent="-342900">
              <a:spcBef>
                <a:spcPts val="1725"/>
              </a:spcBef>
              <a:buFont typeface="Arial" charset="0"/>
              <a:buChar char="•"/>
              <a:tabLst>
                <a:tab pos="354013" algn="l"/>
                <a:tab pos="355600" algn="l"/>
                <a:tab pos="6696075" algn="l"/>
              </a:tabLst>
            </a:pPr>
            <a:r>
              <a:rPr lang="th-TH" sz="2400">
                <a:latin typeface="Tahoma" pitchFamily="34" charset="0"/>
                <a:cs typeface="Tahoma" pitchFamily="34" charset="0"/>
              </a:rPr>
              <a:t>The </a:t>
            </a:r>
            <a:r>
              <a:rPr lang="th-TH" sz="2400">
                <a:solidFill>
                  <a:srgbClr val="C00000"/>
                </a:solidFill>
                <a:latin typeface="Tahoma" pitchFamily="34" charset="0"/>
                <a:cs typeface="Tahoma" pitchFamily="34" charset="0"/>
              </a:rPr>
              <a:t>older </a:t>
            </a:r>
            <a:r>
              <a:rPr lang="th-TH" sz="2400">
                <a:latin typeface="Tahoma" pitchFamily="34" charset="0"/>
                <a:cs typeface="Tahoma" pitchFamily="34" charset="0"/>
              </a:rPr>
              <a:t>nodes are </a:t>
            </a:r>
            <a:r>
              <a:rPr lang="th-TH" sz="2400">
                <a:solidFill>
                  <a:srgbClr val="C00000"/>
                </a:solidFill>
                <a:latin typeface="Tahoma" pitchFamily="34" charset="0"/>
                <a:cs typeface="Tahoma" pitchFamily="34" charset="0"/>
              </a:rPr>
              <a:t>richer</a:t>
            </a:r>
            <a:r>
              <a:rPr lang="th-TH" sz="2400">
                <a:latin typeface="Tahoma" pitchFamily="34" charset="0"/>
                <a:cs typeface="Tahoma" pitchFamily="34" charset="0"/>
              </a:rPr>
              <a:t>:</a:t>
            </a:r>
          </a:p>
          <a:p>
            <a:pPr marL="755650" lvl="1" indent="-285750">
              <a:spcBef>
                <a:spcPts val="475"/>
              </a:spcBef>
              <a:buFont typeface="Arial" charset="0"/>
              <a:buChar char="–"/>
              <a:tabLst>
                <a:tab pos="354013" algn="l"/>
                <a:tab pos="355600" algn="l"/>
                <a:tab pos="6696075" algn="l"/>
              </a:tabLst>
            </a:pPr>
            <a:r>
              <a:rPr lang="th-TH" sz="2000">
                <a:latin typeface="Tahoma" pitchFamily="34" charset="0"/>
                <a:cs typeface="Tahoma" pitchFamily="34" charset="0"/>
              </a:rPr>
              <a:t>Nodes accumulate links as time goes on.</a:t>
            </a:r>
          </a:p>
          <a:p>
            <a:pPr marL="755650" lvl="1" indent="-285750">
              <a:spcBef>
                <a:spcPts val="475"/>
              </a:spcBef>
              <a:buFont typeface="Arial" charset="0"/>
              <a:buChar char="–"/>
              <a:tabLst>
                <a:tab pos="354013" algn="l"/>
                <a:tab pos="355600" algn="l"/>
                <a:tab pos="6696075" algn="l"/>
              </a:tabLst>
            </a:pPr>
            <a:r>
              <a:rPr lang="th-TH" sz="2000">
                <a:latin typeface="Tahoma" pitchFamily="34" charset="0"/>
                <a:cs typeface="Tahoma" pitchFamily="34" charset="0"/>
              </a:rPr>
              <a:t>Because of preferential attachment, older nodes have a higher  degree to tempt them with than some new kid.</a:t>
            </a:r>
          </a:p>
        </p:txBody>
      </p:sp>
      <p:sp>
        <p:nvSpPr>
          <p:cNvPr id="28674" name="object 3"/>
          <p:cNvSpPr>
            <a:spLocks noChangeArrowheads="1"/>
          </p:cNvSpPr>
          <p:nvPr/>
        </p:nvSpPr>
        <p:spPr bwMode="auto">
          <a:xfrm>
            <a:off x="258763" y="254000"/>
            <a:ext cx="6754812" cy="754063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marL="12700" eaLnBrk="1" fontAlgn="auto" hangingPunct="1">
              <a:lnSpc>
                <a:spcPts val="4315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/>
              <a:t>Properties of the </a:t>
            </a:r>
            <a:r>
              <a:rPr dirty="0"/>
              <a:t>BA</a:t>
            </a:r>
            <a:r>
              <a:rPr spc="-70" dirty="0"/>
              <a:t> </a:t>
            </a:r>
            <a:r>
              <a:rPr spc="-5" dirty="0"/>
              <a:t>Graph</a:t>
            </a:r>
          </a:p>
        </p:txBody>
      </p:sp>
      <p:sp>
        <p:nvSpPr>
          <p:cNvPr id="5" name="object 5"/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marL="12700" fontAlgn="auto">
              <a:lnSpc>
                <a:spcPts val="113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>
                <a:latin typeface="Tahoma"/>
                <a:cs typeface="Tahoma"/>
              </a:rPr>
              <a:t>Lecture 4-1: Power </a:t>
            </a:r>
            <a:r>
              <a:rPr dirty="0">
                <a:latin typeface="Tahoma"/>
                <a:cs typeface="Tahoma"/>
              </a:rPr>
              <a:t>Laws and </a:t>
            </a:r>
            <a:r>
              <a:rPr spc="-5" dirty="0">
                <a:latin typeface="Tahoma"/>
                <a:cs typeface="Tahoma"/>
              </a:rPr>
              <a:t>Preferential</a:t>
            </a:r>
            <a:r>
              <a:rPr spc="-10" dirty="0">
                <a:latin typeface="Tahoma"/>
                <a:cs typeface="Tahoma"/>
              </a:rPr>
              <a:t> </a:t>
            </a:r>
            <a:r>
              <a:rPr spc="-5" dirty="0">
                <a:latin typeface="Tahoma"/>
                <a:cs typeface="Tahoma"/>
              </a:rPr>
              <a:t>Attachment</a:t>
            </a:r>
          </a:p>
        </p:txBody>
      </p:sp>
      <p:sp>
        <p:nvSpPr>
          <p:cNvPr id="28677" name="object 6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marL="25400"/>
            <a:fld id="{0E83A452-8C17-4219-9B15-72085A77E89F}" type="slidenum">
              <a:rPr lang="th-TH"/>
              <a:pPr marL="25400"/>
              <a:t>22</a:t>
            </a:fld>
            <a:endParaRPr lang="th-TH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6575" y="1103313"/>
            <a:ext cx="1484313" cy="395287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355600" indent="-34290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  <a:tabLst>
                <a:tab pos="354965" algn="l"/>
                <a:tab pos="355600" algn="l"/>
              </a:tabLst>
              <a:defRPr/>
            </a:pPr>
            <a:r>
              <a:rPr sz="2400" spc="-20" dirty="0">
                <a:latin typeface="Tahoma"/>
                <a:cs typeface="Tahoma"/>
              </a:rPr>
              <a:t>For</a:t>
            </a:r>
            <a:r>
              <a:rPr sz="2400" spc="-114" dirty="0">
                <a:latin typeface="Tahoma"/>
                <a:cs typeface="Tahoma"/>
              </a:rPr>
              <a:t> </a:t>
            </a:r>
            <a:r>
              <a:rPr sz="2400" i="1" dirty="0">
                <a:latin typeface="Consolas"/>
                <a:cs typeface="Consolas"/>
              </a:rPr>
              <a:t>m</a:t>
            </a:r>
            <a:r>
              <a:rPr sz="2400" dirty="0">
                <a:latin typeface="Consolas"/>
                <a:cs typeface="Consolas"/>
              </a:rPr>
              <a:t>=2</a:t>
            </a:r>
            <a:r>
              <a:rPr sz="2400" dirty="0">
                <a:latin typeface="Tahoma"/>
                <a:cs typeface="Tahoma"/>
              </a:rPr>
              <a:t>,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29698" name="object 3"/>
          <p:cNvSpPr>
            <a:spLocks noChangeArrowheads="1"/>
          </p:cNvSpPr>
          <p:nvPr/>
        </p:nvSpPr>
        <p:spPr bwMode="auto">
          <a:xfrm>
            <a:off x="258763" y="254000"/>
            <a:ext cx="6103937" cy="754063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marL="12700" eaLnBrk="1" fontAlgn="auto" hangingPunct="1">
              <a:lnSpc>
                <a:spcPts val="4315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/>
              <a:t>Uniform vs.</a:t>
            </a:r>
            <a:r>
              <a:rPr spc="-80" dirty="0"/>
              <a:t> </a:t>
            </a:r>
            <a:r>
              <a:rPr spc="-5" dirty="0"/>
              <a:t>Preferential</a:t>
            </a:r>
          </a:p>
        </p:txBody>
      </p:sp>
      <p:sp>
        <p:nvSpPr>
          <p:cNvPr id="29700" name="object 5"/>
          <p:cNvSpPr>
            <a:spLocks noChangeArrowheads="1"/>
          </p:cNvSpPr>
          <p:nvPr/>
        </p:nvSpPr>
        <p:spPr bwMode="auto">
          <a:xfrm>
            <a:off x="1069975" y="1806575"/>
            <a:ext cx="3449638" cy="3278188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29701" name="object 6"/>
          <p:cNvSpPr>
            <a:spLocks noChangeArrowheads="1"/>
          </p:cNvSpPr>
          <p:nvPr/>
        </p:nvSpPr>
        <p:spPr bwMode="auto">
          <a:xfrm>
            <a:off x="1263650" y="2001838"/>
            <a:ext cx="3067050" cy="2895600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29702" name="object 7"/>
          <p:cNvSpPr>
            <a:spLocks noChangeArrowheads="1"/>
          </p:cNvSpPr>
          <p:nvPr/>
        </p:nvSpPr>
        <p:spPr bwMode="auto">
          <a:xfrm>
            <a:off x="4597400" y="1798638"/>
            <a:ext cx="3406775" cy="3265487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29703" name="object 8"/>
          <p:cNvSpPr>
            <a:spLocks noChangeArrowheads="1"/>
          </p:cNvSpPr>
          <p:nvPr/>
        </p:nvSpPr>
        <p:spPr bwMode="auto">
          <a:xfrm>
            <a:off x="4792663" y="1993900"/>
            <a:ext cx="3024187" cy="2881313"/>
          </a:xfrm>
          <a:prstGeom prst="rect">
            <a:avLst/>
          </a:prstGeom>
          <a:blipFill dpi="0" rotWithShape="1">
            <a:blip r:embed="rId6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201863" y="5035550"/>
            <a:ext cx="1179512" cy="458788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pc="-15" dirty="0">
                <a:latin typeface="Calibri"/>
                <a:cs typeface="Calibri"/>
              </a:rPr>
              <a:t>uniform</a:t>
            </a:r>
            <a:endParaRPr>
              <a:latin typeface="Calibri"/>
              <a:cs typeface="Calibri"/>
            </a:endParaRPr>
          </a:p>
        </p:txBody>
      </p:sp>
      <p:sp>
        <p:nvSpPr>
          <p:cNvPr id="11" name="object 11"/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marL="12700" fontAlgn="auto">
              <a:lnSpc>
                <a:spcPts val="113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>
                <a:latin typeface="Tahoma"/>
                <a:cs typeface="Tahoma"/>
              </a:rPr>
              <a:t>Lecture 4-1: Power </a:t>
            </a:r>
            <a:r>
              <a:rPr dirty="0">
                <a:latin typeface="Tahoma"/>
                <a:cs typeface="Tahoma"/>
              </a:rPr>
              <a:t>Laws and </a:t>
            </a:r>
            <a:r>
              <a:rPr spc="-5" dirty="0">
                <a:latin typeface="Tahoma"/>
                <a:cs typeface="Tahoma"/>
              </a:rPr>
              <a:t>Preferential</a:t>
            </a:r>
            <a:r>
              <a:rPr spc="-10" dirty="0">
                <a:latin typeface="Tahoma"/>
                <a:cs typeface="Tahoma"/>
              </a:rPr>
              <a:t> </a:t>
            </a:r>
            <a:r>
              <a:rPr spc="-5" dirty="0">
                <a:latin typeface="Tahoma"/>
                <a:cs typeface="Tahoma"/>
              </a:rPr>
              <a:t>Attachment</a:t>
            </a:r>
          </a:p>
        </p:txBody>
      </p:sp>
      <p:sp>
        <p:nvSpPr>
          <p:cNvPr id="29706" name="object 12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marL="25400"/>
            <a:fld id="{A85179BB-D55E-4C3A-925E-CA2E2A1CDCB8}" type="slidenum">
              <a:rPr lang="th-TH"/>
              <a:pPr marL="25400"/>
              <a:t>23</a:t>
            </a:fld>
            <a:endParaRPr lang="th-TH"/>
          </a:p>
        </p:txBody>
      </p:sp>
      <p:sp>
        <p:nvSpPr>
          <p:cNvPr id="10" name="object 10"/>
          <p:cNvSpPr txBox="1"/>
          <p:nvPr/>
        </p:nvSpPr>
        <p:spPr>
          <a:xfrm>
            <a:off x="5429250" y="5035550"/>
            <a:ext cx="1712913" cy="458788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>
                <a:latin typeface="Calibri"/>
                <a:cs typeface="Calibri"/>
              </a:rPr>
              <a:t>p</a:t>
            </a:r>
            <a:r>
              <a:rPr spc="-40" dirty="0">
                <a:latin typeface="Calibri"/>
                <a:cs typeface="Calibri"/>
              </a:rPr>
              <a:t>r</a:t>
            </a:r>
            <a:r>
              <a:rPr spc="-30" dirty="0">
                <a:latin typeface="Calibri"/>
                <a:cs typeface="Calibri"/>
              </a:rPr>
              <a:t>e</a:t>
            </a:r>
            <a:r>
              <a:rPr spc="-70" dirty="0">
                <a:latin typeface="Calibri"/>
                <a:cs typeface="Calibri"/>
              </a:rPr>
              <a:t>f</a:t>
            </a:r>
            <a:r>
              <a:rPr spc="-5" dirty="0">
                <a:latin typeface="Calibri"/>
                <a:cs typeface="Calibri"/>
              </a:rPr>
              <a:t>e</a:t>
            </a:r>
            <a:r>
              <a:rPr spc="-40" dirty="0">
                <a:latin typeface="Calibri"/>
                <a:cs typeface="Calibri"/>
              </a:rPr>
              <a:t>r</a:t>
            </a:r>
            <a:r>
              <a:rPr spc="-10" dirty="0">
                <a:latin typeface="Calibri"/>
                <a:cs typeface="Calibri"/>
              </a:rPr>
              <a:t>e</a:t>
            </a:r>
            <a:r>
              <a:rPr spc="-30" dirty="0">
                <a:latin typeface="Calibri"/>
                <a:cs typeface="Calibri"/>
              </a:rPr>
              <a:t>n</a:t>
            </a:r>
            <a:r>
              <a:rPr spc="-5" dirty="0">
                <a:latin typeface="Calibri"/>
                <a:cs typeface="Calibri"/>
              </a:rPr>
              <a:t>ti</a:t>
            </a:r>
            <a:r>
              <a:rPr spc="-10" dirty="0">
                <a:latin typeface="Calibri"/>
                <a:cs typeface="Calibri"/>
              </a:rPr>
              <a:t>a</a:t>
            </a:r>
            <a:r>
              <a:rPr dirty="0">
                <a:latin typeface="Calibri"/>
                <a:cs typeface="Calibri"/>
              </a:rPr>
              <a:t>l</a:t>
            </a:r>
            <a:endParaRPr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object 2"/>
          <p:cNvSpPr>
            <a:spLocks noChangeArrowheads="1"/>
          </p:cNvSpPr>
          <p:nvPr/>
        </p:nvSpPr>
        <p:spPr bwMode="auto">
          <a:xfrm>
            <a:off x="258763" y="254000"/>
            <a:ext cx="6927850" cy="754063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marL="12700" eaLnBrk="1" fontAlgn="auto" hangingPunct="1">
              <a:lnSpc>
                <a:spcPts val="4315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/>
              <a:t>Normal Dist. vs. Power</a:t>
            </a:r>
            <a:r>
              <a:rPr spc="-70" dirty="0"/>
              <a:t> </a:t>
            </a:r>
            <a:r>
              <a:rPr spc="-5" dirty="0"/>
              <a:t>Law</a:t>
            </a:r>
          </a:p>
        </p:txBody>
      </p:sp>
      <p:sp>
        <p:nvSpPr>
          <p:cNvPr id="30723" name="object 4"/>
          <p:cNvSpPr>
            <a:spLocks noChangeArrowheads="1"/>
          </p:cNvSpPr>
          <p:nvPr/>
        </p:nvSpPr>
        <p:spPr bwMode="auto">
          <a:xfrm>
            <a:off x="857250" y="984250"/>
            <a:ext cx="7431088" cy="5373688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30724" name="object 5"/>
          <p:cNvSpPr>
            <a:spLocks noChangeArrowheads="1"/>
          </p:cNvSpPr>
          <p:nvPr/>
        </p:nvSpPr>
        <p:spPr bwMode="auto">
          <a:xfrm>
            <a:off x="1052513" y="1179513"/>
            <a:ext cx="7048500" cy="4991100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6" name="object 6"/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marL="12700" fontAlgn="auto">
              <a:lnSpc>
                <a:spcPts val="113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>
                <a:latin typeface="Tahoma"/>
                <a:cs typeface="Tahoma"/>
              </a:rPr>
              <a:t>Lecture 4-1: Power </a:t>
            </a:r>
            <a:r>
              <a:rPr dirty="0">
                <a:latin typeface="Tahoma"/>
                <a:cs typeface="Tahoma"/>
              </a:rPr>
              <a:t>Laws and </a:t>
            </a:r>
            <a:r>
              <a:rPr spc="-5" dirty="0">
                <a:latin typeface="Tahoma"/>
                <a:cs typeface="Tahoma"/>
              </a:rPr>
              <a:t>Preferential</a:t>
            </a:r>
            <a:r>
              <a:rPr spc="-10" dirty="0">
                <a:latin typeface="Tahoma"/>
                <a:cs typeface="Tahoma"/>
              </a:rPr>
              <a:t> </a:t>
            </a:r>
            <a:r>
              <a:rPr spc="-5" dirty="0">
                <a:latin typeface="Tahoma"/>
                <a:cs typeface="Tahoma"/>
              </a:rPr>
              <a:t>Attachment</a:t>
            </a:r>
          </a:p>
        </p:txBody>
      </p:sp>
      <p:sp>
        <p:nvSpPr>
          <p:cNvPr id="30726" name="object 7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marL="25400"/>
            <a:fld id="{93D95DDA-B8FB-4BA5-9085-65E35CA939B2}" type="slidenum">
              <a:rPr lang="th-TH"/>
              <a:pPr marL="25400"/>
              <a:t>24</a:t>
            </a:fld>
            <a:endParaRPr lang="th-TH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object 2"/>
          <p:cNvSpPr>
            <a:spLocks noChangeArrowheads="1"/>
          </p:cNvSpPr>
          <p:nvPr/>
        </p:nvSpPr>
        <p:spPr bwMode="auto">
          <a:xfrm>
            <a:off x="258763" y="254000"/>
            <a:ext cx="5748337" cy="754063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marL="12700" eaLnBrk="1" fontAlgn="auto" hangingPunct="1">
              <a:lnSpc>
                <a:spcPts val="4315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/>
              <a:t>Try It Yourself</a:t>
            </a:r>
            <a:r>
              <a:rPr spc="-70" dirty="0"/>
              <a:t> </a:t>
            </a:r>
            <a:r>
              <a:rPr spc="-5" dirty="0"/>
              <a:t>(again)</a:t>
            </a:r>
          </a:p>
        </p:txBody>
      </p:sp>
      <p:sp>
        <p:nvSpPr>
          <p:cNvPr id="31747" name="object 4"/>
          <p:cNvSpPr>
            <a:spLocks noChangeArrowheads="1"/>
          </p:cNvSpPr>
          <p:nvPr/>
        </p:nvSpPr>
        <p:spPr bwMode="auto">
          <a:xfrm>
            <a:off x="519113" y="990600"/>
            <a:ext cx="8108950" cy="508000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31748" name="object 5"/>
          <p:cNvSpPr>
            <a:spLocks noChangeArrowheads="1"/>
          </p:cNvSpPr>
          <p:nvPr/>
        </p:nvSpPr>
        <p:spPr bwMode="auto">
          <a:xfrm>
            <a:off x="714375" y="1185863"/>
            <a:ext cx="7724775" cy="4695825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994025" y="5945188"/>
            <a:ext cx="3411538" cy="39370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2400" spc="-15" dirty="0">
                <a:latin typeface="Calibri"/>
                <a:cs typeface="Calibri"/>
              </a:rPr>
              <a:t>RAndPrefAttachment.nlogo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marL="12700" fontAlgn="auto">
              <a:lnSpc>
                <a:spcPts val="113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>
                <a:latin typeface="Tahoma"/>
                <a:cs typeface="Tahoma"/>
              </a:rPr>
              <a:t>Lecture 4-1: Power </a:t>
            </a:r>
            <a:r>
              <a:rPr dirty="0">
                <a:latin typeface="Tahoma"/>
                <a:cs typeface="Tahoma"/>
              </a:rPr>
              <a:t>Laws and </a:t>
            </a:r>
            <a:r>
              <a:rPr spc="-5" dirty="0">
                <a:latin typeface="Tahoma"/>
                <a:cs typeface="Tahoma"/>
              </a:rPr>
              <a:t>Preferential</a:t>
            </a:r>
            <a:r>
              <a:rPr spc="-10" dirty="0">
                <a:latin typeface="Tahoma"/>
                <a:cs typeface="Tahoma"/>
              </a:rPr>
              <a:t> </a:t>
            </a:r>
            <a:r>
              <a:rPr spc="-5" dirty="0">
                <a:latin typeface="Tahoma"/>
                <a:cs typeface="Tahoma"/>
              </a:rPr>
              <a:t>Attachment</a:t>
            </a:r>
          </a:p>
        </p:txBody>
      </p:sp>
      <p:sp>
        <p:nvSpPr>
          <p:cNvPr id="31751" name="object 8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marL="25400"/>
            <a:fld id="{F291E3DF-3A23-410E-A348-0CEF5764FBA2}" type="slidenum">
              <a:rPr lang="th-TH"/>
              <a:pPr marL="25400"/>
              <a:t>25</a:t>
            </a:fld>
            <a:endParaRPr lang="th-TH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6575" y="1116013"/>
            <a:ext cx="7353300" cy="735012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355600" indent="-342900">
              <a:buFont typeface="Arial" charset="0"/>
              <a:buChar char="•"/>
              <a:tabLst>
                <a:tab pos="354013" algn="l"/>
                <a:tab pos="355600" algn="l"/>
              </a:tabLst>
            </a:pPr>
            <a:r>
              <a:rPr lang="th-TH" sz="2400">
                <a:latin typeface="Tahoma" pitchFamily="34" charset="0"/>
                <a:cs typeface="Tahoma" pitchFamily="34" charset="0"/>
              </a:rPr>
              <a:t>How does the size of the giant component influence  diffusion?</a:t>
            </a:r>
          </a:p>
        </p:txBody>
      </p:sp>
      <p:sp>
        <p:nvSpPr>
          <p:cNvPr id="32770" name="object 3"/>
          <p:cNvSpPr>
            <a:spLocks noChangeArrowheads="1"/>
          </p:cNvSpPr>
          <p:nvPr/>
        </p:nvSpPr>
        <p:spPr bwMode="auto">
          <a:xfrm>
            <a:off x="290513" y="330200"/>
            <a:ext cx="7724775" cy="674688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/>
        <p:txBody>
          <a:bodyPr tIns="61467" rtlCol="0"/>
          <a:lstStyle/>
          <a:p>
            <a:pPr marL="127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sz="3200" spc="-5" dirty="0"/>
              <a:t>ER Model: Implication for</a:t>
            </a:r>
            <a:r>
              <a:rPr sz="3200" spc="-20" dirty="0"/>
              <a:t> </a:t>
            </a:r>
            <a:r>
              <a:rPr sz="3200" spc="-5" dirty="0"/>
              <a:t>Diffusion</a:t>
            </a:r>
            <a:endParaRPr sz="3200"/>
          </a:p>
        </p:txBody>
      </p:sp>
      <p:sp>
        <p:nvSpPr>
          <p:cNvPr id="32772" name="object 5"/>
          <p:cNvSpPr>
            <a:spLocks noChangeArrowheads="1"/>
          </p:cNvSpPr>
          <p:nvPr/>
        </p:nvSpPr>
        <p:spPr bwMode="auto">
          <a:xfrm>
            <a:off x="1430338" y="1725613"/>
            <a:ext cx="6430962" cy="4395787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32773" name="object 6"/>
          <p:cNvSpPr>
            <a:spLocks noChangeArrowheads="1"/>
          </p:cNvSpPr>
          <p:nvPr/>
        </p:nvSpPr>
        <p:spPr bwMode="auto">
          <a:xfrm>
            <a:off x="1624013" y="1919288"/>
            <a:ext cx="6048375" cy="4013200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498850" y="5945188"/>
            <a:ext cx="2217738" cy="39370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2400" spc="-10" dirty="0">
                <a:latin typeface="Calibri"/>
                <a:cs typeface="Calibri"/>
              </a:rPr>
              <a:t>ERDiffusion.nlogo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" name="object 8"/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marL="12700" fontAlgn="auto">
              <a:lnSpc>
                <a:spcPts val="113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>
                <a:latin typeface="Tahoma"/>
                <a:cs typeface="Tahoma"/>
              </a:rPr>
              <a:t>Lecture 4-1: Power </a:t>
            </a:r>
            <a:r>
              <a:rPr dirty="0">
                <a:latin typeface="Tahoma"/>
                <a:cs typeface="Tahoma"/>
              </a:rPr>
              <a:t>Laws and </a:t>
            </a:r>
            <a:r>
              <a:rPr spc="-5" dirty="0">
                <a:latin typeface="Tahoma"/>
                <a:cs typeface="Tahoma"/>
              </a:rPr>
              <a:t>Preferential</a:t>
            </a:r>
            <a:r>
              <a:rPr spc="-10" dirty="0">
                <a:latin typeface="Tahoma"/>
                <a:cs typeface="Tahoma"/>
              </a:rPr>
              <a:t> </a:t>
            </a:r>
            <a:r>
              <a:rPr spc="-5" dirty="0">
                <a:latin typeface="Tahoma"/>
                <a:cs typeface="Tahoma"/>
              </a:rPr>
              <a:t>Attachment</a:t>
            </a:r>
          </a:p>
        </p:txBody>
      </p:sp>
      <p:sp>
        <p:nvSpPr>
          <p:cNvPr id="32776" name="object 9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marL="25400"/>
            <a:fld id="{1AF1650B-BEA2-47A3-8FFD-836415CED57C}" type="slidenum">
              <a:rPr lang="th-TH"/>
              <a:pPr marL="25400"/>
              <a:t>26</a:t>
            </a:fld>
            <a:endParaRPr lang="th-TH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6575" y="1116013"/>
            <a:ext cx="6883400" cy="735012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355600" indent="-342900">
              <a:buFont typeface="Arial" charset="0"/>
              <a:buChar char="•"/>
              <a:tabLst>
                <a:tab pos="354013" algn="l"/>
                <a:tab pos="355600" algn="l"/>
              </a:tabLst>
            </a:pPr>
            <a:r>
              <a:rPr lang="th-TH" sz="2400">
                <a:latin typeface="Tahoma" pitchFamily="34" charset="0"/>
                <a:cs typeface="Tahoma" pitchFamily="34" charset="0"/>
              </a:rPr>
              <a:t>How do the uniform and preferential attachment  influence diffusion?</a:t>
            </a:r>
          </a:p>
        </p:txBody>
      </p:sp>
      <p:sp>
        <p:nvSpPr>
          <p:cNvPr id="33794" name="object 3"/>
          <p:cNvSpPr>
            <a:spLocks noChangeArrowheads="1"/>
          </p:cNvSpPr>
          <p:nvPr/>
        </p:nvSpPr>
        <p:spPr bwMode="auto">
          <a:xfrm>
            <a:off x="290513" y="330200"/>
            <a:ext cx="7734300" cy="674688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/>
        <p:txBody>
          <a:bodyPr tIns="61467" rtlCol="0"/>
          <a:lstStyle/>
          <a:p>
            <a:pPr marL="127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sz="3200" spc="-5" dirty="0"/>
              <a:t>BA Model: Implication for</a:t>
            </a:r>
            <a:r>
              <a:rPr sz="3200" spc="-20" dirty="0"/>
              <a:t> </a:t>
            </a:r>
            <a:r>
              <a:rPr sz="3200" spc="-5" dirty="0"/>
              <a:t>Diffusion</a:t>
            </a:r>
            <a:endParaRPr sz="3200"/>
          </a:p>
        </p:txBody>
      </p:sp>
      <p:sp>
        <p:nvSpPr>
          <p:cNvPr id="33796" name="object 5"/>
          <p:cNvSpPr>
            <a:spLocks noChangeArrowheads="1"/>
          </p:cNvSpPr>
          <p:nvPr/>
        </p:nvSpPr>
        <p:spPr bwMode="auto">
          <a:xfrm>
            <a:off x="998538" y="1773238"/>
            <a:ext cx="7150100" cy="430530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33797" name="object 6"/>
          <p:cNvSpPr>
            <a:spLocks noChangeArrowheads="1"/>
          </p:cNvSpPr>
          <p:nvPr/>
        </p:nvSpPr>
        <p:spPr bwMode="auto">
          <a:xfrm>
            <a:off x="1192213" y="1968500"/>
            <a:ext cx="6769100" cy="3922713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498850" y="5945188"/>
            <a:ext cx="2243138" cy="39370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2400" spc="-10" dirty="0">
                <a:latin typeface="Calibri"/>
                <a:cs typeface="Calibri"/>
              </a:rPr>
              <a:t>BADiffusion.nlogo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" name="object 8"/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marL="12700" fontAlgn="auto">
              <a:lnSpc>
                <a:spcPts val="113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>
                <a:latin typeface="Tahoma"/>
                <a:cs typeface="Tahoma"/>
              </a:rPr>
              <a:t>Lecture 4-1: Power </a:t>
            </a:r>
            <a:r>
              <a:rPr dirty="0">
                <a:latin typeface="Tahoma"/>
                <a:cs typeface="Tahoma"/>
              </a:rPr>
              <a:t>Laws and </a:t>
            </a:r>
            <a:r>
              <a:rPr spc="-5" dirty="0">
                <a:latin typeface="Tahoma"/>
                <a:cs typeface="Tahoma"/>
              </a:rPr>
              <a:t>Preferential</a:t>
            </a:r>
            <a:r>
              <a:rPr spc="-10" dirty="0">
                <a:latin typeface="Tahoma"/>
                <a:cs typeface="Tahoma"/>
              </a:rPr>
              <a:t> </a:t>
            </a:r>
            <a:r>
              <a:rPr spc="-5" dirty="0">
                <a:latin typeface="Tahoma"/>
                <a:cs typeface="Tahoma"/>
              </a:rPr>
              <a:t>Attachment</a:t>
            </a:r>
          </a:p>
        </p:txBody>
      </p:sp>
      <p:sp>
        <p:nvSpPr>
          <p:cNvPr id="33800" name="object 9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marL="25400"/>
            <a:fld id="{22378A02-9BC6-4BD0-8BB6-E810B40AC9A6}" type="slidenum">
              <a:rPr lang="th-TH"/>
              <a:pPr marL="25400"/>
              <a:t>27</a:t>
            </a:fld>
            <a:endParaRPr lang="th-TH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object 2"/>
          <p:cNvSpPr>
            <a:spLocks noChangeArrowheads="1"/>
          </p:cNvSpPr>
          <p:nvPr/>
        </p:nvSpPr>
        <p:spPr bwMode="auto">
          <a:xfrm>
            <a:off x="258763" y="254000"/>
            <a:ext cx="3679825" cy="754063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marL="12700" eaLnBrk="1" fontAlgn="auto" hangingPunct="1">
              <a:lnSpc>
                <a:spcPts val="4315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/>
              <a:t>The Long</a:t>
            </a:r>
            <a:r>
              <a:rPr spc="-100" dirty="0"/>
              <a:t> </a:t>
            </a:r>
            <a:r>
              <a:rPr spc="-5" dirty="0"/>
              <a:t>Tail</a:t>
            </a:r>
          </a:p>
        </p:txBody>
      </p:sp>
      <p:sp>
        <p:nvSpPr>
          <p:cNvPr id="34819" name="object 4"/>
          <p:cNvSpPr>
            <a:spLocks noChangeArrowheads="1"/>
          </p:cNvSpPr>
          <p:nvPr/>
        </p:nvSpPr>
        <p:spPr bwMode="auto">
          <a:xfrm>
            <a:off x="471488" y="1227138"/>
            <a:ext cx="8424862" cy="4381500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291013" y="5513388"/>
            <a:ext cx="635000" cy="39370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2400" spc="-5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nk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42632" y="2837330"/>
            <a:ext cx="330200" cy="1033144"/>
          </a:xfrm>
          <a:prstGeom prst="rect">
            <a:avLst/>
          </a:prstGeom>
        </p:spPr>
        <p:txBody>
          <a:bodyPr vert="vert270" lIns="0" tIns="0" rIns="0" bIns="0">
            <a:spAutoFit/>
          </a:bodyPr>
          <a:lstStyle/>
          <a:p>
            <a:pPr marL="12700" fontAlgn="auto">
              <a:lnSpc>
                <a:spcPts val="238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z="2400" dirty="0">
                <a:latin typeface="Calibri"/>
                <a:cs typeface="Calibri"/>
              </a:rPr>
              <a:t>F</a:t>
            </a:r>
            <a:r>
              <a:rPr sz="2400" spc="-55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c</a:t>
            </a:r>
            <a:r>
              <a:rPr sz="2400" dirty="0">
                <a:latin typeface="Calibri"/>
                <a:cs typeface="Calibri"/>
              </a:rPr>
              <a:t>ti</a:t>
            </a:r>
            <a:r>
              <a:rPr sz="2400" spc="-5" dirty="0">
                <a:latin typeface="Calibri"/>
                <a:cs typeface="Calibri"/>
              </a:rPr>
              <a:t>on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257800" y="6126163"/>
            <a:ext cx="3517900" cy="26670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600" b="1" spc="-10" dirty="0">
                <a:latin typeface="Calibri"/>
                <a:cs typeface="Calibri"/>
              </a:rPr>
              <a:t>Infomation:  </a:t>
            </a:r>
            <a:r>
              <a:rPr sz="1600" spc="-5" dirty="0">
                <a:latin typeface="Calibri"/>
                <a:cs typeface="Calibri"/>
              </a:rPr>
              <a:t>Chris </a:t>
            </a:r>
            <a:r>
              <a:rPr sz="1600" spc="-10" dirty="0">
                <a:latin typeface="Calibri"/>
                <a:cs typeface="Calibri"/>
              </a:rPr>
              <a:t>Anderson, </a:t>
            </a:r>
            <a:r>
              <a:rPr sz="1600" spc="-5" dirty="0">
                <a:latin typeface="Calibri"/>
                <a:cs typeface="Calibri"/>
              </a:rPr>
              <a:t>Wired,</a:t>
            </a:r>
            <a:r>
              <a:rPr sz="1600" spc="2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2004.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554163" y="3524250"/>
            <a:ext cx="747712" cy="45720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>
                <a:latin typeface="Calibri"/>
                <a:cs typeface="Calibri"/>
              </a:rPr>
              <a:t>he</a:t>
            </a:r>
            <a:r>
              <a:rPr dirty="0">
                <a:latin typeface="Calibri"/>
                <a:cs typeface="Calibri"/>
              </a:rPr>
              <a:t>ad</a:t>
            </a:r>
            <a:endParaRPr>
              <a:latin typeface="Calibri"/>
              <a:cs typeface="Calibri"/>
            </a:endParaRPr>
          </a:p>
        </p:txBody>
      </p:sp>
      <p:sp>
        <p:nvSpPr>
          <p:cNvPr id="34824" name="object 9"/>
          <p:cNvSpPr>
            <a:spLocks/>
          </p:cNvSpPr>
          <p:nvPr/>
        </p:nvSpPr>
        <p:spPr bwMode="auto">
          <a:xfrm>
            <a:off x="1133475" y="3933825"/>
            <a:ext cx="342900" cy="409575"/>
          </a:xfrm>
          <a:custGeom>
            <a:avLst/>
            <a:gdLst/>
            <a:ahLst/>
            <a:cxnLst>
              <a:cxn ang="0">
                <a:pos x="341934" y="0"/>
              </a:cxn>
              <a:cxn ang="0">
                <a:pos x="0" y="410311"/>
              </a:cxn>
            </a:cxnLst>
            <a:rect l="0" t="0" r="r" b="b"/>
            <a:pathLst>
              <a:path w="342265" h="410845">
                <a:moveTo>
                  <a:pt x="341934" y="0"/>
                </a:moveTo>
                <a:lnTo>
                  <a:pt x="0" y="410311"/>
                </a:lnTo>
              </a:path>
            </a:pathLst>
          </a:custGeom>
          <a:noFill/>
          <a:ln w="28575">
            <a:solidFill>
              <a:srgbClr val="006FC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34825" name="object 10"/>
          <p:cNvSpPr>
            <a:spLocks/>
          </p:cNvSpPr>
          <p:nvPr/>
        </p:nvSpPr>
        <p:spPr bwMode="auto">
          <a:xfrm>
            <a:off x="1133475" y="4244975"/>
            <a:ext cx="93663" cy="98425"/>
          </a:xfrm>
          <a:custGeom>
            <a:avLst/>
            <a:gdLst/>
            <a:ahLst/>
            <a:cxnLst>
              <a:cxn ang="0">
                <a:pos x="93294" y="64020"/>
              </a:cxn>
              <a:cxn ang="0">
                <a:pos x="0" y="97866"/>
              </a:cxn>
              <a:cxn ang="0">
                <a:pos x="16459" y="0"/>
              </a:cxn>
            </a:cxnLst>
            <a:rect l="0" t="0" r="r" b="b"/>
            <a:pathLst>
              <a:path w="93344" h="98425">
                <a:moveTo>
                  <a:pt x="93294" y="64020"/>
                </a:moveTo>
                <a:lnTo>
                  <a:pt x="0" y="97866"/>
                </a:lnTo>
                <a:lnTo>
                  <a:pt x="16459" y="0"/>
                </a:lnTo>
              </a:path>
            </a:pathLst>
          </a:custGeom>
          <a:noFill/>
          <a:ln w="28575">
            <a:solidFill>
              <a:srgbClr val="006FC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1" name="object 11"/>
          <p:cNvSpPr txBox="1"/>
          <p:nvPr/>
        </p:nvSpPr>
        <p:spPr>
          <a:xfrm>
            <a:off x="5083175" y="4513263"/>
            <a:ext cx="473075" cy="45720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pc="-40" dirty="0">
                <a:latin typeface="Calibri"/>
                <a:cs typeface="Calibri"/>
              </a:rPr>
              <a:t>t</a:t>
            </a:r>
            <a:r>
              <a:rPr dirty="0">
                <a:latin typeface="Calibri"/>
                <a:cs typeface="Calibri"/>
              </a:rPr>
              <a:t>a</a:t>
            </a:r>
            <a:r>
              <a:rPr spc="-5" dirty="0">
                <a:latin typeface="Calibri"/>
                <a:cs typeface="Calibri"/>
              </a:rPr>
              <a:t>i</a:t>
            </a:r>
            <a:r>
              <a:rPr dirty="0">
                <a:latin typeface="Calibri"/>
                <a:cs typeface="Calibri"/>
              </a:rPr>
              <a:t>l</a:t>
            </a:r>
            <a:endParaRPr>
              <a:latin typeface="Calibri"/>
              <a:cs typeface="Calibri"/>
            </a:endParaRPr>
          </a:p>
        </p:txBody>
      </p:sp>
      <p:sp>
        <p:nvSpPr>
          <p:cNvPr id="34827" name="object 12"/>
          <p:cNvSpPr>
            <a:spLocks/>
          </p:cNvSpPr>
          <p:nvPr/>
        </p:nvSpPr>
        <p:spPr bwMode="auto">
          <a:xfrm>
            <a:off x="4872038" y="4941888"/>
            <a:ext cx="204787" cy="406400"/>
          </a:xfrm>
          <a:custGeom>
            <a:avLst/>
            <a:gdLst/>
            <a:ahLst/>
            <a:cxnLst>
              <a:cxn ang="0">
                <a:pos x="203377" y="0"/>
              </a:cxn>
              <a:cxn ang="0">
                <a:pos x="0" y="406742"/>
              </a:cxn>
            </a:cxnLst>
            <a:rect l="0" t="0" r="r" b="b"/>
            <a:pathLst>
              <a:path w="203835" h="407035">
                <a:moveTo>
                  <a:pt x="203377" y="0"/>
                </a:moveTo>
                <a:lnTo>
                  <a:pt x="0" y="406742"/>
                </a:lnTo>
              </a:path>
            </a:pathLst>
          </a:custGeom>
          <a:noFill/>
          <a:ln w="28575">
            <a:solidFill>
              <a:srgbClr val="006FC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34828" name="object 13"/>
          <p:cNvSpPr>
            <a:spLocks/>
          </p:cNvSpPr>
          <p:nvPr/>
        </p:nvSpPr>
        <p:spPr bwMode="auto">
          <a:xfrm>
            <a:off x="4865688" y="5248275"/>
            <a:ext cx="90487" cy="100013"/>
          </a:xfrm>
          <a:custGeom>
            <a:avLst/>
            <a:gdLst/>
            <a:ahLst/>
            <a:cxnLst>
              <a:cxn ang="0">
                <a:pos x="89458" y="44729"/>
              </a:cxn>
              <a:cxn ang="0">
                <a:pos x="6400" y="99047"/>
              </a:cxn>
              <a:cxn ang="0">
                <a:pos x="0" y="0"/>
              </a:cxn>
            </a:cxnLst>
            <a:rect l="0" t="0" r="r" b="b"/>
            <a:pathLst>
              <a:path w="89535" h="99060">
                <a:moveTo>
                  <a:pt x="89458" y="44729"/>
                </a:moveTo>
                <a:lnTo>
                  <a:pt x="6400" y="99047"/>
                </a:lnTo>
                <a:lnTo>
                  <a:pt x="0" y="0"/>
                </a:lnTo>
              </a:path>
            </a:pathLst>
          </a:custGeom>
          <a:noFill/>
          <a:ln w="28574">
            <a:solidFill>
              <a:srgbClr val="006FC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34829" name="object 14"/>
          <p:cNvSpPr>
            <a:spLocks/>
          </p:cNvSpPr>
          <p:nvPr/>
        </p:nvSpPr>
        <p:spPr bwMode="auto">
          <a:xfrm>
            <a:off x="2851150" y="1916113"/>
            <a:ext cx="2016125" cy="2017712"/>
          </a:xfrm>
          <a:custGeom>
            <a:avLst/>
            <a:gdLst/>
            <a:ahLst/>
            <a:cxnLst>
              <a:cxn ang="0">
                <a:pos x="911024" y="4614"/>
              </a:cxn>
              <a:cxn ang="0">
                <a:pos x="770420" y="28182"/>
              </a:cxn>
              <a:cxn ang="0">
                <a:pos x="637116" y="70457"/>
              </a:cxn>
              <a:cxn ang="0">
                <a:pos x="512539" y="130014"/>
              </a:cxn>
              <a:cxn ang="0">
                <a:pos x="398114" y="205426"/>
              </a:cxn>
              <a:cxn ang="0">
                <a:pos x="295268" y="295268"/>
              </a:cxn>
              <a:cxn ang="0">
                <a:pos x="205426" y="398114"/>
              </a:cxn>
              <a:cxn ang="0">
                <a:pos x="130014" y="512539"/>
              </a:cxn>
              <a:cxn ang="0">
                <a:pos x="70457" y="637116"/>
              </a:cxn>
              <a:cxn ang="0">
                <a:pos x="28182" y="770420"/>
              </a:cxn>
              <a:cxn ang="0">
                <a:pos x="4614" y="911024"/>
              </a:cxn>
              <a:cxn ang="0">
                <a:pos x="1162" y="1056957"/>
              </a:cxn>
              <a:cxn ang="0">
                <a:pos x="18177" y="1199678"/>
              </a:cxn>
              <a:cxn ang="0">
                <a:pos x="54375" y="1335574"/>
              </a:cxn>
              <a:cxn ang="0">
                <a:pos x="108329" y="1463219"/>
              </a:cxn>
              <a:cxn ang="0">
                <a:pos x="178615" y="1581186"/>
              </a:cxn>
              <a:cxn ang="0">
                <a:pos x="263805" y="1688050"/>
              </a:cxn>
              <a:cxn ang="0">
                <a:pos x="362475" y="1782385"/>
              </a:cxn>
              <a:cxn ang="0">
                <a:pos x="473199" y="1862766"/>
              </a:cxn>
              <a:cxn ang="0">
                <a:pos x="594550" y="1927766"/>
              </a:cxn>
              <a:cxn ang="0">
                <a:pos x="725104" y="1975960"/>
              </a:cxn>
              <a:cxn ang="0">
                <a:pos x="863433" y="2005922"/>
              </a:cxn>
              <a:cxn ang="0">
                <a:pos x="1008113" y="2016226"/>
              </a:cxn>
              <a:cxn ang="0">
                <a:pos x="1152793" y="2005922"/>
              </a:cxn>
              <a:cxn ang="0">
                <a:pos x="1291122" y="1975960"/>
              </a:cxn>
              <a:cxn ang="0">
                <a:pos x="1421675" y="1927766"/>
              </a:cxn>
              <a:cxn ang="0">
                <a:pos x="1543027" y="1862766"/>
              </a:cxn>
              <a:cxn ang="0">
                <a:pos x="1653750" y="1782385"/>
              </a:cxn>
              <a:cxn ang="0">
                <a:pos x="1752420" y="1688050"/>
              </a:cxn>
              <a:cxn ang="0">
                <a:pos x="1837611" y="1581186"/>
              </a:cxn>
              <a:cxn ang="0">
                <a:pos x="1907896" y="1463219"/>
              </a:cxn>
              <a:cxn ang="0">
                <a:pos x="1961851" y="1335574"/>
              </a:cxn>
              <a:cxn ang="0">
                <a:pos x="1998048" y="1199678"/>
              </a:cxn>
              <a:cxn ang="0">
                <a:pos x="2015064" y="1056957"/>
              </a:cxn>
              <a:cxn ang="0">
                <a:pos x="2011611" y="911024"/>
              </a:cxn>
              <a:cxn ang="0">
                <a:pos x="1988043" y="770420"/>
              </a:cxn>
              <a:cxn ang="0">
                <a:pos x="1945768" y="637116"/>
              </a:cxn>
              <a:cxn ang="0">
                <a:pos x="1886212" y="512539"/>
              </a:cxn>
              <a:cxn ang="0">
                <a:pos x="1810800" y="398114"/>
              </a:cxn>
              <a:cxn ang="0">
                <a:pos x="1720957" y="295268"/>
              </a:cxn>
              <a:cxn ang="0">
                <a:pos x="1618111" y="205426"/>
              </a:cxn>
              <a:cxn ang="0">
                <a:pos x="1503687" y="130014"/>
              </a:cxn>
              <a:cxn ang="0">
                <a:pos x="1379110" y="70457"/>
              </a:cxn>
              <a:cxn ang="0">
                <a:pos x="1245806" y="28182"/>
              </a:cxn>
              <a:cxn ang="0">
                <a:pos x="1105201" y="4614"/>
              </a:cxn>
            </a:cxnLst>
            <a:rect l="0" t="0" r="r" b="b"/>
            <a:pathLst>
              <a:path w="2016760" h="2016760">
                <a:moveTo>
                  <a:pt x="1008113" y="0"/>
                </a:moveTo>
                <a:lnTo>
                  <a:pt x="959269" y="1162"/>
                </a:lnTo>
                <a:lnTo>
                  <a:pt x="911024" y="4614"/>
                </a:lnTo>
                <a:lnTo>
                  <a:pt x="863433" y="10304"/>
                </a:lnTo>
                <a:lnTo>
                  <a:pt x="816547" y="18177"/>
                </a:lnTo>
                <a:lnTo>
                  <a:pt x="770420" y="28182"/>
                </a:lnTo>
                <a:lnTo>
                  <a:pt x="725104" y="40266"/>
                </a:lnTo>
                <a:lnTo>
                  <a:pt x="680651" y="54375"/>
                </a:lnTo>
                <a:lnTo>
                  <a:pt x="637116" y="70457"/>
                </a:lnTo>
                <a:lnTo>
                  <a:pt x="594550" y="88460"/>
                </a:lnTo>
                <a:lnTo>
                  <a:pt x="553007" y="108329"/>
                </a:lnTo>
                <a:lnTo>
                  <a:pt x="512539" y="130014"/>
                </a:lnTo>
                <a:lnTo>
                  <a:pt x="473199" y="153460"/>
                </a:lnTo>
                <a:lnTo>
                  <a:pt x="435040" y="178615"/>
                </a:lnTo>
                <a:lnTo>
                  <a:pt x="398114" y="205426"/>
                </a:lnTo>
                <a:lnTo>
                  <a:pt x="362475" y="233840"/>
                </a:lnTo>
                <a:lnTo>
                  <a:pt x="328176" y="263805"/>
                </a:lnTo>
                <a:lnTo>
                  <a:pt x="295268" y="295268"/>
                </a:lnTo>
                <a:lnTo>
                  <a:pt x="263805" y="328176"/>
                </a:lnTo>
                <a:lnTo>
                  <a:pt x="233840" y="362475"/>
                </a:lnTo>
                <a:lnTo>
                  <a:pt x="205426" y="398114"/>
                </a:lnTo>
                <a:lnTo>
                  <a:pt x="178615" y="435040"/>
                </a:lnTo>
                <a:lnTo>
                  <a:pt x="153460" y="473199"/>
                </a:lnTo>
                <a:lnTo>
                  <a:pt x="130014" y="512539"/>
                </a:lnTo>
                <a:lnTo>
                  <a:pt x="108329" y="553007"/>
                </a:lnTo>
                <a:lnTo>
                  <a:pt x="88460" y="594550"/>
                </a:lnTo>
                <a:lnTo>
                  <a:pt x="70457" y="637116"/>
                </a:lnTo>
                <a:lnTo>
                  <a:pt x="54375" y="680651"/>
                </a:lnTo>
                <a:lnTo>
                  <a:pt x="40266" y="725104"/>
                </a:lnTo>
                <a:lnTo>
                  <a:pt x="28182" y="770420"/>
                </a:lnTo>
                <a:lnTo>
                  <a:pt x="18177" y="816547"/>
                </a:lnTo>
                <a:lnTo>
                  <a:pt x="10304" y="863433"/>
                </a:lnTo>
                <a:lnTo>
                  <a:pt x="4614" y="911024"/>
                </a:lnTo>
                <a:lnTo>
                  <a:pt x="1162" y="959269"/>
                </a:lnTo>
                <a:lnTo>
                  <a:pt x="0" y="1008113"/>
                </a:lnTo>
                <a:lnTo>
                  <a:pt x="1162" y="1056957"/>
                </a:lnTo>
                <a:lnTo>
                  <a:pt x="4614" y="1105201"/>
                </a:lnTo>
                <a:lnTo>
                  <a:pt x="10304" y="1152793"/>
                </a:lnTo>
                <a:lnTo>
                  <a:pt x="18177" y="1199678"/>
                </a:lnTo>
                <a:lnTo>
                  <a:pt x="28182" y="1245806"/>
                </a:lnTo>
                <a:lnTo>
                  <a:pt x="40266" y="1291122"/>
                </a:lnTo>
                <a:lnTo>
                  <a:pt x="54375" y="1335574"/>
                </a:lnTo>
                <a:lnTo>
                  <a:pt x="70457" y="1379110"/>
                </a:lnTo>
                <a:lnTo>
                  <a:pt x="88460" y="1421675"/>
                </a:lnTo>
                <a:lnTo>
                  <a:pt x="108329" y="1463219"/>
                </a:lnTo>
                <a:lnTo>
                  <a:pt x="130014" y="1503687"/>
                </a:lnTo>
                <a:lnTo>
                  <a:pt x="153460" y="1543027"/>
                </a:lnTo>
                <a:lnTo>
                  <a:pt x="178615" y="1581186"/>
                </a:lnTo>
                <a:lnTo>
                  <a:pt x="205426" y="1618111"/>
                </a:lnTo>
                <a:lnTo>
                  <a:pt x="233840" y="1653750"/>
                </a:lnTo>
                <a:lnTo>
                  <a:pt x="263805" y="1688050"/>
                </a:lnTo>
                <a:lnTo>
                  <a:pt x="295268" y="1720957"/>
                </a:lnTo>
                <a:lnTo>
                  <a:pt x="328176" y="1752420"/>
                </a:lnTo>
                <a:lnTo>
                  <a:pt x="362475" y="1782385"/>
                </a:lnTo>
                <a:lnTo>
                  <a:pt x="398114" y="1810800"/>
                </a:lnTo>
                <a:lnTo>
                  <a:pt x="435040" y="1837611"/>
                </a:lnTo>
                <a:lnTo>
                  <a:pt x="473199" y="1862766"/>
                </a:lnTo>
                <a:lnTo>
                  <a:pt x="512539" y="1886212"/>
                </a:lnTo>
                <a:lnTo>
                  <a:pt x="553007" y="1907896"/>
                </a:lnTo>
                <a:lnTo>
                  <a:pt x="594550" y="1927766"/>
                </a:lnTo>
                <a:lnTo>
                  <a:pt x="637116" y="1945768"/>
                </a:lnTo>
                <a:lnTo>
                  <a:pt x="680651" y="1961851"/>
                </a:lnTo>
                <a:lnTo>
                  <a:pt x="725104" y="1975960"/>
                </a:lnTo>
                <a:lnTo>
                  <a:pt x="770420" y="1988043"/>
                </a:lnTo>
                <a:lnTo>
                  <a:pt x="816547" y="1998048"/>
                </a:lnTo>
                <a:lnTo>
                  <a:pt x="863433" y="2005922"/>
                </a:lnTo>
                <a:lnTo>
                  <a:pt x="911024" y="2011611"/>
                </a:lnTo>
                <a:lnTo>
                  <a:pt x="959269" y="2015064"/>
                </a:lnTo>
                <a:lnTo>
                  <a:pt x="1008113" y="2016226"/>
                </a:lnTo>
                <a:lnTo>
                  <a:pt x="1056957" y="2015064"/>
                </a:lnTo>
                <a:lnTo>
                  <a:pt x="1105201" y="2011611"/>
                </a:lnTo>
                <a:lnTo>
                  <a:pt x="1152793" y="2005922"/>
                </a:lnTo>
                <a:lnTo>
                  <a:pt x="1199678" y="1998048"/>
                </a:lnTo>
                <a:lnTo>
                  <a:pt x="1245806" y="1988043"/>
                </a:lnTo>
                <a:lnTo>
                  <a:pt x="1291122" y="1975960"/>
                </a:lnTo>
                <a:lnTo>
                  <a:pt x="1335574" y="1961851"/>
                </a:lnTo>
                <a:lnTo>
                  <a:pt x="1379110" y="1945768"/>
                </a:lnTo>
                <a:lnTo>
                  <a:pt x="1421675" y="1927766"/>
                </a:lnTo>
                <a:lnTo>
                  <a:pt x="1463219" y="1907896"/>
                </a:lnTo>
                <a:lnTo>
                  <a:pt x="1503687" y="1886212"/>
                </a:lnTo>
                <a:lnTo>
                  <a:pt x="1543027" y="1862766"/>
                </a:lnTo>
                <a:lnTo>
                  <a:pt x="1581186" y="1837611"/>
                </a:lnTo>
                <a:lnTo>
                  <a:pt x="1618111" y="1810800"/>
                </a:lnTo>
                <a:lnTo>
                  <a:pt x="1653750" y="1782385"/>
                </a:lnTo>
                <a:lnTo>
                  <a:pt x="1688050" y="1752420"/>
                </a:lnTo>
                <a:lnTo>
                  <a:pt x="1720957" y="1720957"/>
                </a:lnTo>
                <a:lnTo>
                  <a:pt x="1752420" y="1688050"/>
                </a:lnTo>
                <a:lnTo>
                  <a:pt x="1782385" y="1653750"/>
                </a:lnTo>
                <a:lnTo>
                  <a:pt x="1810800" y="1618111"/>
                </a:lnTo>
                <a:lnTo>
                  <a:pt x="1837611" y="1581186"/>
                </a:lnTo>
                <a:lnTo>
                  <a:pt x="1862766" y="1543027"/>
                </a:lnTo>
                <a:lnTo>
                  <a:pt x="1886212" y="1503687"/>
                </a:lnTo>
                <a:lnTo>
                  <a:pt x="1907896" y="1463219"/>
                </a:lnTo>
                <a:lnTo>
                  <a:pt x="1927766" y="1421675"/>
                </a:lnTo>
                <a:lnTo>
                  <a:pt x="1945768" y="1379110"/>
                </a:lnTo>
                <a:lnTo>
                  <a:pt x="1961851" y="1335574"/>
                </a:lnTo>
                <a:lnTo>
                  <a:pt x="1975960" y="1291122"/>
                </a:lnTo>
                <a:lnTo>
                  <a:pt x="1988043" y="1245806"/>
                </a:lnTo>
                <a:lnTo>
                  <a:pt x="1998048" y="1199678"/>
                </a:lnTo>
                <a:lnTo>
                  <a:pt x="2005922" y="1152793"/>
                </a:lnTo>
                <a:lnTo>
                  <a:pt x="2011611" y="1105201"/>
                </a:lnTo>
                <a:lnTo>
                  <a:pt x="2015064" y="1056957"/>
                </a:lnTo>
                <a:lnTo>
                  <a:pt x="2016226" y="1008113"/>
                </a:lnTo>
                <a:lnTo>
                  <a:pt x="2015064" y="959269"/>
                </a:lnTo>
                <a:lnTo>
                  <a:pt x="2011611" y="911024"/>
                </a:lnTo>
                <a:lnTo>
                  <a:pt x="2005922" y="863433"/>
                </a:lnTo>
                <a:lnTo>
                  <a:pt x="1998048" y="816547"/>
                </a:lnTo>
                <a:lnTo>
                  <a:pt x="1988043" y="770420"/>
                </a:lnTo>
                <a:lnTo>
                  <a:pt x="1975960" y="725104"/>
                </a:lnTo>
                <a:lnTo>
                  <a:pt x="1961851" y="680651"/>
                </a:lnTo>
                <a:lnTo>
                  <a:pt x="1945768" y="637116"/>
                </a:lnTo>
                <a:lnTo>
                  <a:pt x="1927766" y="594550"/>
                </a:lnTo>
                <a:lnTo>
                  <a:pt x="1907896" y="553007"/>
                </a:lnTo>
                <a:lnTo>
                  <a:pt x="1886212" y="512539"/>
                </a:lnTo>
                <a:lnTo>
                  <a:pt x="1862766" y="473199"/>
                </a:lnTo>
                <a:lnTo>
                  <a:pt x="1837611" y="435040"/>
                </a:lnTo>
                <a:lnTo>
                  <a:pt x="1810800" y="398114"/>
                </a:lnTo>
                <a:lnTo>
                  <a:pt x="1782385" y="362475"/>
                </a:lnTo>
                <a:lnTo>
                  <a:pt x="1752420" y="328176"/>
                </a:lnTo>
                <a:lnTo>
                  <a:pt x="1720957" y="295268"/>
                </a:lnTo>
                <a:lnTo>
                  <a:pt x="1688050" y="263805"/>
                </a:lnTo>
                <a:lnTo>
                  <a:pt x="1653750" y="233840"/>
                </a:lnTo>
                <a:lnTo>
                  <a:pt x="1618111" y="205426"/>
                </a:lnTo>
                <a:lnTo>
                  <a:pt x="1581186" y="178615"/>
                </a:lnTo>
                <a:lnTo>
                  <a:pt x="1543027" y="153460"/>
                </a:lnTo>
                <a:lnTo>
                  <a:pt x="1503687" y="130014"/>
                </a:lnTo>
                <a:lnTo>
                  <a:pt x="1463219" y="108329"/>
                </a:lnTo>
                <a:lnTo>
                  <a:pt x="1421675" y="88460"/>
                </a:lnTo>
                <a:lnTo>
                  <a:pt x="1379110" y="70457"/>
                </a:lnTo>
                <a:lnTo>
                  <a:pt x="1335574" y="54375"/>
                </a:lnTo>
                <a:lnTo>
                  <a:pt x="1291122" y="40266"/>
                </a:lnTo>
                <a:lnTo>
                  <a:pt x="1245806" y="28182"/>
                </a:lnTo>
                <a:lnTo>
                  <a:pt x="1199678" y="18177"/>
                </a:lnTo>
                <a:lnTo>
                  <a:pt x="1152793" y="10304"/>
                </a:lnTo>
                <a:lnTo>
                  <a:pt x="1105201" y="4614"/>
                </a:lnTo>
                <a:lnTo>
                  <a:pt x="1056957" y="1162"/>
                </a:lnTo>
                <a:lnTo>
                  <a:pt x="1008113" y="0"/>
                </a:lnTo>
                <a:close/>
              </a:path>
            </a:pathLst>
          </a:custGeom>
          <a:solidFill>
            <a:srgbClr val="CCFF33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34830" name="object 15"/>
          <p:cNvSpPr>
            <a:spLocks/>
          </p:cNvSpPr>
          <p:nvPr/>
        </p:nvSpPr>
        <p:spPr bwMode="auto">
          <a:xfrm>
            <a:off x="2851150" y="1916113"/>
            <a:ext cx="2016125" cy="2017712"/>
          </a:xfrm>
          <a:custGeom>
            <a:avLst/>
            <a:gdLst/>
            <a:ahLst/>
            <a:cxnLst>
              <a:cxn ang="0">
                <a:pos x="4614" y="911024"/>
              </a:cxn>
              <a:cxn ang="0">
                <a:pos x="28182" y="770420"/>
              </a:cxn>
              <a:cxn ang="0">
                <a:pos x="70457" y="637116"/>
              </a:cxn>
              <a:cxn ang="0">
                <a:pos x="130014" y="512539"/>
              </a:cxn>
              <a:cxn ang="0">
                <a:pos x="205426" y="398114"/>
              </a:cxn>
              <a:cxn ang="0">
                <a:pos x="295268" y="295268"/>
              </a:cxn>
              <a:cxn ang="0">
                <a:pos x="398114" y="205426"/>
              </a:cxn>
              <a:cxn ang="0">
                <a:pos x="512539" y="130014"/>
              </a:cxn>
              <a:cxn ang="0">
                <a:pos x="637116" y="70457"/>
              </a:cxn>
              <a:cxn ang="0">
                <a:pos x="770420" y="28182"/>
              </a:cxn>
              <a:cxn ang="0">
                <a:pos x="911024" y="4614"/>
              </a:cxn>
              <a:cxn ang="0">
                <a:pos x="1056957" y="1162"/>
              </a:cxn>
              <a:cxn ang="0">
                <a:pos x="1199678" y="18177"/>
              </a:cxn>
              <a:cxn ang="0">
                <a:pos x="1335574" y="54375"/>
              </a:cxn>
              <a:cxn ang="0">
                <a:pos x="1463219" y="108329"/>
              </a:cxn>
              <a:cxn ang="0">
                <a:pos x="1581186" y="178615"/>
              </a:cxn>
              <a:cxn ang="0">
                <a:pos x="1688050" y="263805"/>
              </a:cxn>
              <a:cxn ang="0">
                <a:pos x="1782385" y="362475"/>
              </a:cxn>
              <a:cxn ang="0">
                <a:pos x="1862766" y="473199"/>
              </a:cxn>
              <a:cxn ang="0">
                <a:pos x="1927766" y="594550"/>
              </a:cxn>
              <a:cxn ang="0">
                <a:pos x="1975960" y="725104"/>
              </a:cxn>
              <a:cxn ang="0">
                <a:pos x="2005922" y="863433"/>
              </a:cxn>
              <a:cxn ang="0">
                <a:pos x="2016226" y="1008113"/>
              </a:cxn>
              <a:cxn ang="0">
                <a:pos x="2005922" y="1152793"/>
              </a:cxn>
              <a:cxn ang="0">
                <a:pos x="1975960" y="1291122"/>
              </a:cxn>
              <a:cxn ang="0">
                <a:pos x="1927766" y="1421675"/>
              </a:cxn>
              <a:cxn ang="0">
                <a:pos x="1862766" y="1543027"/>
              </a:cxn>
              <a:cxn ang="0">
                <a:pos x="1782385" y="1653750"/>
              </a:cxn>
              <a:cxn ang="0">
                <a:pos x="1688050" y="1752420"/>
              </a:cxn>
              <a:cxn ang="0">
                <a:pos x="1581186" y="1837611"/>
              </a:cxn>
              <a:cxn ang="0">
                <a:pos x="1463219" y="1907896"/>
              </a:cxn>
              <a:cxn ang="0">
                <a:pos x="1335574" y="1961851"/>
              </a:cxn>
              <a:cxn ang="0">
                <a:pos x="1199678" y="1998048"/>
              </a:cxn>
              <a:cxn ang="0">
                <a:pos x="1056957" y="2015064"/>
              </a:cxn>
              <a:cxn ang="0">
                <a:pos x="911024" y="2011611"/>
              </a:cxn>
              <a:cxn ang="0">
                <a:pos x="770420" y="1988043"/>
              </a:cxn>
              <a:cxn ang="0">
                <a:pos x="637116" y="1945768"/>
              </a:cxn>
              <a:cxn ang="0">
                <a:pos x="512539" y="1886212"/>
              </a:cxn>
              <a:cxn ang="0">
                <a:pos x="398114" y="1810800"/>
              </a:cxn>
              <a:cxn ang="0">
                <a:pos x="295268" y="1720957"/>
              </a:cxn>
              <a:cxn ang="0">
                <a:pos x="205426" y="1618111"/>
              </a:cxn>
              <a:cxn ang="0">
                <a:pos x="130014" y="1503687"/>
              </a:cxn>
              <a:cxn ang="0">
                <a:pos x="70457" y="1379110"/>
              </a:cxn>
              <a:cxn ang="0">
                <a:pos x="28182" y="1245806"/>
              </a:cxn>
              <a:cxn ang="0">
                <a:pos x="4614" y="1105201"/>
              </a:cxn>
            </a:cxnLst>
            <a:rect l="0" t="0" r="r" b="b"/>
            <a:pathLst>
              <a:path w="2016760" h="2016760">
                <a:moveTo>
                  <a:pt x="0" y="1008113"/>
                </a:moveTo>
                <a:lnTo>
                  <a:pt x="1162" y="959269"/>
                </a:lnTo>
                <a:lnTo>
                  <a:pt x="4614" y="911024"/>
                </a:lnTo>
                <a:lnTo>
                  <a:pt x="10304" y="863433"/>
                </a:lnTo>
                <a:lnTo>
                  <a:pt x="18177" y="816547"/>
                </a:lnTo>
                <a:lnTo>
                  <a:pt x="28182" y="770420"/>
                </a:lnTo>
                <a:lnTo>
                  <a:pt x="40266" y="725104"/>
                </a:lnTo>
                <a:lnTo>
                  <a:pt x="54375" y="680651"/>
                </a:lnTo>
                <a:lnTo>
                  <a:pt x="70457" y="637116"/>
                </a:lnTo>
                <a:lnTo>
                  <a:pt x="88460" y="594550"/>
                </a:lnTo>
                <a:lnTo>
                  <a:pt x="108329" y="553007"/>
                </a:lnTo>
                <a:lnTo>
                  <a:pt x="130014" y="512539"/>
                </a:lnTo>
                <a:lnTo>
                  <a:pt x="153460" y="473199"/>
                </a:lnTo>
                <a:lnTo>
                  <a:pt x="178615" y="435040"/>
                </a:lnTo>
                <a:lnTo>
                  <a:pt x="205426" y="398114"/>
                </a:lnTo>
                <a:lnTo>
                  <a:pt x="233840" y="362475"/>
                </a:lnTo>
                <a:lnTo>
                  <a:pt x="263805" y="328176"/>
                </a:lnTo>
                <a:lnTo>
                  <a:pt x="295268" y="295268"/>
                </a:lnTo>
                <a:lnTo>
                  <a:pt x="328176" y="263805"/>
                </a:lnTo>
                <a:lnTo>
                  <a:pt x="362475" y="233840"/>
                </a:lnTo>
                <a:lnTo>
                  <a:pt x="398114" y="205426"/>
                </a:lnTo>
                <a:lnTo>
                  <a:pt x="435040" y="178615"/>
                </a:lnTo>
                <a:lnTo>
                  <a:pt x="473199" y="153460"/>
                </a:lnTo>
                <a:lnTo>
                  <a:pt x="512539" y="130014"/>
                </a:lnTo>
                <a:lnTo>
                  <a:pt x="553007" y="108329"/>
                </a:lnTo>
                <a:lnTo>
                  <a:pt x="594550" y="88460"/>
                </a:lnTo>
                <a:lnTo>
                  <a:pt x="637116" y="70457"/>
                </a:lnTo>
                <a:lnTo>
                  <a:pt x="680651" y="54375"/>
                </a:lnTo>
                <a:lnTo>
                  <a:pt x="725104" y="40266"/>
                </a:lnTo>
                <a:lnTo>
                  <a:pt x="770420" y="28182"/>
                </a:lnTo>
                <a:lnTo>
                  <a:pt x="816547" y="18177"/>
                </a:lnTo>
                <a:lnTo>
                  <a:pt x="863433" y="10304"/>
                </a:lnTo>
                <a:lnTo>
                  <a:pt x="911024" y="4614"/>
                </a:lnTo>
                <a:lnTo>
                  <a:pt x="959269" y="1162"/>
                </a:lnTo>
                <a:lnTo>
                  <a:pt x="1008113" y="0"/>
                </a:lnTo>
                <a:lnTo>
                  <a:pt x="1056957" y="1162"/>
                </a:lnTo>
                <a:lnTo>
                  <a:pt x="1105201" y="4614"/>
                </a:lnTo>
                <a:lnTo>
                  <a:pt x="1152793" y="10304"/>
                </a:lnTo>
                <a:lnTo>
                  <a:pt x="1199678" y="18177"/>
                </a:lnTo>
                <a:lnTo>
                  <a:pt x="1245806" y="28182"/>
                </a:lnTo>
                <a:lnTo>
                  <a:pt x="1291122" y="40266"/>
                </a:lnTo>
                <a:lnTo>
                  <a:pt x="1335574" y="54375"/>
                </a:lnTo>
                <a:lnTo>
                  <a:pt x="1379110" y="70457"/>
                </a:lnTo>
                <a:lnTo>
                  <a:pt x="1421675" y="88460"/>
                </a:lnTo>
                <a:lnTo>
                  <a:pt x="1463219" y="108329"/>
                </a:lnTo>
                <a:lnTo>
                  <a:pt x="1503687" y="130014"/>
                </a:lnTo>
                <a:lnTo>
                  <a:pt x="1543027" y="153460"/>
                </a:lnTo>
                <a:lnTo>
                  <a:pt x="1581186" y="178615"/>
                </a:lnTo>
                <a:lnTo>
                  <a:pt x="1618111" y="205426"/>
                </a:lnTo>
                <a:lnTo>
                  <a:pt x="1653750" y="233840"/>
                </a:lnTo>
                <a:lnTo>
                  <a:pt x="1688050" y="263805"/>
                </a:lnTo>
                <a:lnTo>
                  <a:pt x="1720957" y="295268"/>
                </a:lnTo>
                <a:lnTo>
                  <a:pt x="1752420" y="328176"/>
                </a:lnTo>
                <a:lnTo>
                  <a:pt x="1782385" y="362475"/>
                </a:lnTo>
                <a:lnTo>
                  <a:pt x="1810800" y="398114"/>
                </a:lnTo>
                <a:lnTo>
                  <a:pt x="1837611" y="435040"/>
                </a:lnTo>
                <a:lnTo>
                  <a:pt x="1862766" y="473199"/>
                </a:lnTo>
                <a:lnTo>
                  <a:pt x="1886212" y="512539"/>
                </a:lnTo>
                <a:lnTo>
                  <a:pt x="1907896" y="553007"/>
                </a:lnTo>
                <a:lnTo>
                  <a:pt x="1927766" y="594550"/>
                </a:lnTo>
                <a:lnTo>
                  <a:pt x="1945768" y="637116"/>
                </a:lnTo>
                <a:lnTo>
                  <a:pt x="1961851" y="680651"/>
                </a:lnTo>
                <a:lnTo>
                  <a:pt x="1975960" y="725104"/>
                </a:lnTo>
                <a:lnTo>
                  <a:pt x="1988043" y="770420"/>
                </a:lnTo>
                <a:lnTo>
                  <a:pt x="1998048" y="816547"/>
                </a:lnTo>
                <a:lnTo>
                  <a:pt x="2005922" y="863433"/>
                </a:lnTo>
                <a:lnTo>
                  <a:pt x="2011611" y="911024"/>
                </a:lnTo>
                <a:lnTo>
                  <a:pt x="2015064" y="959269"/>
                </a:lnTo>
                <a:lnTo>
                  <a:pt x="2016226" y="1008113"/>
                </a:lnTo>
                <a:lnTo>
                  <a:pt x="2015064" y="1056957"/>
                </a:lnTo>
                <a:lnTo>
                  <a:pt x="2011611" y="1105201"/>
                </a:lnTo>
                <a:lnTo>
                  <a:pt x="2005922" y="1152793"/>
                </a:lnTo>
                <a:lnTo>
                  <a:pt x="1998048" y="1199678"/>
                </a:lnTo>
                <a:lnTo>
                  <a:pt x="1988043" y="1245806"/>
                </a:lnTo>
                <a:lnTo>
                  <a:pt x="1975960" y="1291122"/>
                </a:lnTo>
                <a:lnTo>
                  <a:pt x="1961851" y="1335574"/>
                </a:lnTo>
                <a:lnTo>
                  <a:pt x="1945768" y="1379110"/>
                </a:lnTo>
                <a:lnTo>
                  <a:pt x="1927766" y="1421675"/>
                </a:lnTo>
                <a:lnTo>
                  <a:pt x="1907896" y="1463219"/>
                </a:lnTo>
                <a:lnTo>
                  <a:pt x="1886212" y="1503687"/>
                </a:lnTo>
                <a:lnTo>
                  <a:pt x="1862766" y="1543027"/>
                </a:lnTo>
                <a:lnTo>
                  <a:pt x="1837611" y="1581186"/>
                </a:lnTo>
                <a:lnTo>
                  <a:pt x="1810800" y="1618111"/>
                </a:lnTo>
                <a:lnTo>
                  <a:pt x="1782385" y="1653750"/>
                </a:lnTo>
                <a:lnTo>
                  <a:pt x="1752420" y="1688050"/>
                </a:lnTo>
                <a:lnTo>
                  <a:pt x="1720957" y="1720957"/>
                </a:lnTo>
                <a:lnTo>
                  <a:pt x="1688050" y="1752420"/>
                </a:lnTo>
                <a:lnTo>
                  <a:pt x="1653750" y="1782385"/>
                </a:lnTo>
                <a:lnTo>
                  <a:pt x="1618111" y="1810800"/>
                </a:lnTo>
                <a:lnTo>
                  <a:pt x="1581186" y="1837611"/>
                </a:lnTo>
                <a:lnTo>
                  <a:pt x="1543027" y="1862766"/>
                </a:lnTo>
                <a:lnTo>
                  <a:pt x="1503687" y="1886212"/>
                </a:lnTo>
                <a:lnTo>
                  <a:pt x="1463219" y="1907896"/>
                </a:lnTo>
                <a:lnTo>
                  <a:pt x="1421675" y="1927766"/>
                </a:lnTo>
                <a:lnTo>
                  <a:pt x="1379110" y="1945768"/>
                </a:lnTo>
                <a:lnTo>
                  <a:pt x="1335574" y="1961851"/>
                </a:lnTo>
                <a:lnTo>
                  <a:pt x="1291122" y="1975960"/>
                </a:lnTo>
                <a:lnTo>
                  <a:pt x="1245806" y="1988043"/>
                </a:lnTo>
                <a:lnTo>
                  <a:pt x="1199678" y="1998048"/>
                </a:lnTo>
                <a:lnTo>
                  <a:pt x="1152793" y="2005922"/>
                </a:lnTo>
                <a:lnTo>
                  <a:pt x="1105201" y="2011611"/>
                </a:lnTo>
                <a:lnTo>
                  <a:pt x="1056957" y="2015064"/>
                </a:lnTo>
                <a:lnTo>
                  <a:pt x="1008113" y="2016226"/>
                </a:lnTo>
                <a:lnTo>
                  <a:pt x="959269" y="2015064"/>
                </a:lnTo>
                <a:lnTo>
                  <a:pt x="911024" y="2011611"/>
                </a:lnTo>
                <a:lnTo>
                  <a:pt x="863433" y="2005922"/>
                </a:lnTo>
                <a:lnTo>
                  <a:pt x="816547" y="1998048"/>
                </a:lnTo>
                <a:lnTo>
                  <a:pt x="770420" y="1988043"/>
                </a:lnTo>
                <a:lnTo>
                  <a:pt x="725104" y="1975960"/>
                </a:lnTo>
                <a:lnTo>
                  <a:pt x="680651" y="1961851"/>
                </a:lnTo>
                <a:lnTo>
                  <a:pt x="637116" y="1945768"/>
                </a:lnTo>
                <a:lnTo>
                  <a:pt x="594550" y="1927766"/>
                </a:lnTo>
                <a:lnTo>
                  <a:pt x="553007" y="1907896"/>
                </a:lnTo>
                <a:lnTo>
                  <a:pt x="512539" y="1886212"/>
                </a:lnTo>
                <a:lnTo>
                  <a:pt x="473199" y="1862766"/>
                </a:lnTo>
                <a:lnTo>
                  <a:pt x="435040" y="1837611"/>
                </a:lnTo>
                <a:lnTo>
                  <a:pt x="398114" y="1810800"/>
                </a:lnTo>
                <a:lnTo>
                  <a:pt x="362475" y="1782385"/>
                </a:lnTo>
                <a:lnTo>
                  <a:pt x="328176" y="1752420"/>
                </a:lnTo>
                <a:lnTo>
                  <a:pt x="295268" y="1720957"/>
                </a:lnTo>
                <a:lnTo>
                  <a:pt x="263805" y="1688050"/>
                </a:lnTo>
                <a:lnTo>
                  <a:pt x="233840" y="1653750"/>
                </a:lnTo>
                <a:lnTo>
                  <a:pt x="205426" y="1618111"/>
                </a:lnTo>
                <a:lnTo>
                  <a:pt x="178615" y="1581186"/>
                </a:lnTo>
                <a:lnTo>
                  <a:pt x="153460" y="1543027"/>
                </a:lnTo>
                <a:lnTo>
                  <a:pt x="130014" y="1503687"/>
                </a:lnTo>
                <a:lnTo>
                  <a:pt x="108329" y="1463219"/>
                </a:lnTo>
                <a:lnTo>
                  <a:pt x="88460" y="1421675"/>
                </a:lnTo>
                <a:lnTo>
                  <a:pt x="70457" y="1379110"/>
                </a:lnTo>
                <a:lnTo>
                  <a:pt x="54375" y="1335574"/>
                </a:lnTo>
                <a:lnTo>
                  <a:pt x="40266" y="1291122"/>
                </a:lnTo>
                <a:lnTo>
                  <a:pt x="28182" y="1245806"/>
                </a:lnTo>
                <a:lnTo>
                  <a:pt x="18177" y="1199678"/>
                </a:lnTo>
                <a:lnTo>
                  <a:pt x="10304" y="1152793"/>
                </a:lnTo>
                <a:lnTo>
                  <a:pt x="4614" y="1105201"/>
                </a:lnTo>
                <a:lnTo>
                  <a:pt x="1162" y="1056957"/>
                </a:lnTo>
                <a:lnTo>
                  <a:pt x="0" y="1008113"/>
                </a:lnTo>
                <a:close/>
              </a:path>
            </a:pathLst>
          </a:custGeom>
          <a:noFill/>
          <a:ln w="12700">
            <a:solidFill>
              <a:srgbClr val="00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34831" name="object 16"/>
          <p:cNvSpPr>
            <a:spLocks/>
          </p:cNvSpPr>
          <p:nvPr/>
        </p:nvSpPr>
        <p:spPr bwMode="auto">
          <a:xfrm>
            <a:off x="2859088" y="2670175"/>
            <a:ext cx="2008187" cy="1247775"/>
          </a:xfrm>
          <a:custGeom>
            <a:avLst/>
            <a:gdLst/>
            <a:ahLst/>
            <a:cxnLst>
              <a:cxn ang="0">
                <a:pos x="1004392" y="243662"/>
              </a:cxn>
              <a:cxn ang="0">
                <a:pos x="1334" y="295575"/>
              </a:cxn>
              <a:cxn ang="0">
                <a:pos x="11022" y="392112"/>
              </a:cxn>
              <a:cxn ang="0">
                <a:pos x="29997" y="487311"/>
              </a:cxn>
              <a:cxn ang="0">
                <a:pos x="57921" y="580038"/>
              </a:cxn>
              <a:cxn ang="0">
                <a:pos x="93864" y="668077"/>
              </a:cxn>
              <a:cxn ang="0">
                <a:pos x="137314" y="751125"/>
              </a:cxn>
              <a:cxn ang="0">
                <a:pos x="187762" y="828873"/>
              </a:cxn>
              <a:cxn ang="0">
                <a:pos x="244695" y="901016"/>
              </a:cxn>
              <a:cxn ang="0">
                <a:pos x="307606" y="967247"/>
              </a:cxn>
              <a:cxn ang="0">
                <a:pos x="375981" y="1027261"/>
              </a:cxn>
              <a:cxn ang="0">
                <a:pos x="449312" y="1080751"/>
              </a:cxn>
              <a:cxn ang="0">
                <a:pos x="527088" y="1127410"/>
              </a:cxn>
              <a:cxn ang="0">
                <a:pos x="608798" y="1166934"/>
              </a:cxn>
              <a:cxn ang="0">
                <a:pos x="693931" y="1199015"/>
              </a:cxn>
              <a:cxn ang="0">
                <a:pos x="781978" y="1223347"/>
              </a:cxn>
              <a:cxn ang="0">
                <a:pos x="872427" y="1239624"/>
              </a:cxn>
              <a:cxn ang="0">
                <a:pos x="964768" y="1247539"/>
              </a:cxn>
              <a:cxn ang="0">
                <a:pos x="1058492" y="1246787"/>
              </a:cxn>
              <a:cxn ang="0">
                <a:pos x="1153086" y="1237062"/>
              </a:cxn>
              <a:cxn ang="0">
                <a:pos x="1248041" y="1218057"/>
              </a:cxn>
              <a:cxn ang="0">
                <a:pos x="1340768" y="1190130"/>
              </a:cxn>
              <a:cxn ang="0">
                <a:pos x="1428807" y="1154186"/>
              </a:cxn>
              <a:cxn ang="0">
                <a:pos x="1511855" y="1110735"/>
              </a:cxn>
              <a:cxn ang="0">
                <a:pos x="1589603" y="1060286"/>
              </a:cxn>
              <a:cxn ang="0">
                <a:pos x="1661746" y="1003352"/>
              </a:cxn>
              <a:cxn ang="0">
                <a:pos x="1727977" y="940442"/>
              </a:cxn>
              <a:cxn ang="0">
                <a:pos x="1787991" y="872066"/>
              </a:cxn>
              <a:cxn ang="0">
                <a:pos x="1841481" y="798735"/>
              </a:cxn>
              <a:cxn ang="0">
                <a:pos x="1888140" y="720959"/>
              </a:cxn>
              <a:cxn ang="0">
                <a:pos x="1927664" y="639249"/>
              </a:cxn>
              <a:cxn ang="0">
                <a:pos x="1959745" y="554116"/>
              </a:cxn>
              <a:cxn ang="0">
                <a:pos x="1984077" y="466069"/>
              </a:cxn>
              <a:cxn ang="0">
                <a:pos x="2000354" y="375619"/>
              </a:cxn>
              <a:cxn ang="0">
                <a:pos x="2008269" y="283277"/>
              </a:cxn>
              <a:cxn ang="0">
                <a:pos x="2007517" y="189553"/>
              </a:cxn>
              <a:cxn ang="0">
                <a:pos x="1997792" y="94957"/>
              </a:cxn>
              <a:cxn ang="0">
                <a:pos x="1978787" y="0"/>
              </a:cxn>
            </a:cxnLst>
            <a:rect l="0" t="0" r="r" b="b"/>
            <a:pathLst>
              <a:path w="2009139" h="1248410">
                <a:moveTo>
                  <a:pt x="1978787" y="0"/>
                </a:moveTo>
                <a:lnTo>
                  <a:pt x="1004392" y="243662"/>
                </a:lnTo>
                <a:lnTo>
                  <a:pt x="0" y="247015"/>
                </a:lnTo>
                <a:lnTo>
                  <a:pt x="1334" y="295575"/>
                </a:lnTo>
                <a:lnTo>
                  <a:pt x="5012" y="343969"/>
                </a:lnTo>
                <a:lnTo>
                  <a:pt x="11022" y="392112"/>
                </a:lnTo>
                <a:lnTo>
                  <a:pt x="19353" y="439921"/>
                </a:lnTo>
                <a:lnTo>
                  <a:pt x="29997" y="487311"/>
                </a:lnTo>
                <a:lnTo>
                  <a:pt x="42925" y="534241"/>
                </a:lnTo>
                <a:lnTo>
                  <a:pt x="57921" y="580038"/>
                </a:lnTo>
                <a:lnTo>
                  <a:pt x="74922" y="624663"/>
                </a:lnTo>
                <a:lnTo>
                  <a:pt x="93864" y="668077"/>
                </a:lnTo>
                <a:lnTo>
                  <a:pt x="114683" y="710244"/>
                </a:lnTo>
                <a:lnTo>
                  <a:pt x="137314" y="751125"/>
                </a:lnTo>
                <a:lnTo>
                  <a:pt x="161695" y="790680"/>
                </a:lnTo>
                <a:lnTo>
                  <a:pt x="187762" y="828873"/>
                </a:lnTo>
                <a:lnTo>
                  <a:pt x="215450" y="865664"/>
                </a:lnTo>
                <a:lnTo>
                  <a:pt x="244695" y="901016"/>
                </a:lnTo>
                <a:lnTo>
                  <a:pt x="275435" y="934889"/>
                </a:lnTo>
                <a:lnTo>
                  <a:pt x="307606" y="967247"/>
                </a:lnTo>
                <a:lnTo>
                  <a:pt x="341142" y="998050"/>
                </a:lnTo>
                <a:lnTo>
                  <a:pt x="375981" y="1027261"/>
                </a:lnTo>
                <a:lnTo>
                  <a:pt x="412059" y="1054840"/>
                </a:lnTo>
                <a:lnTo>
                  <a:pt x="449312" y="1080751"/>
                </a:lnTo>
                <a:lnTo>
                  <a:pt x="487676" y="1104953"/>
                </a:lnTo>
                <a:lnTo>
                  <a:pt x="527088" y="1127410"/>
                </a:lnTo>
                <a:lnTo>
                  <a:pt x="567483" y="1148083"/>
                </a:lnTo>
                <a:lnTo>
                  <a:pt x="608798" y="1166934"/>
                </a:lnTo>
                <a:lnTo>
                  <a:pt x="650968" y="1183924"/>
                </a:lnTo>
                <a:lnTo>
                  <a:pt x="693931" y="1199015"/>
                </a:lnTo>
                <a:lnTo>
                  <a:pt x="737622" y="1212168"/>
                </a:lnTo>
                <a:lnTo>
                  <a:pt x="781978" y="1223347"/>
                </a:lnTo>
                <a:lnTo>
                  <a:pt x="826934" y="1232511"/>
                </a:lnTo>
                <a:lnTo>
                  <a:pt x="872427" y="1239624"/>
                </a:lnTo>
                <a:lnTo>
                  <a:pt x="918393" y="1244646"/>
                </a:lnTo>
                <a:lnTo>
                  <a:pt x="964768" y="1247539"/>
                </a:lnTo>
                <a:lnTo>
                  <a:pt x="1011489" y="1248266"/>
                </a:lnTo>
                <a:lnTo>
                  <a:pt x="1058492" y="1246787"/>
                </a:lnTo>
                <a:lnTo>
                  <a:pt x="1105712" y="1243066"/>
                </a:lnTo>
                <a:lnTo>
                  <a:pt x="1153086" y="1237062"/>
                </a:lnTo>
                <a:lnTo>
                  <a:pt x="1200550" y="1228738"/>
                </a:lnTo>
                <a:lnTo>
                  <a:pt x="1248041" y="1218057"/>
                </a:lnTo>
                <a:lnTo>
                  <a:pt x="1294971" y="1205127"/>
                </a:lnTo>
                <a:lnTo>
                  <a:pt x="1340768" y="1190130"/>
                </a:lnTo>
                <a:lnTo>
                  <a:pt x="1385393" y="1173128"/>
                </a:lnTo>
                <a:lnTo>
                  <a:pt x="1428807" y="1154186"/>
                </a:lnTo>
                <a:lnTo>
                  <a:pt x="1470974" y="1133367"/>
                </a:lnTo>
                <a:lnTo>
                  <a:pt x="1511855" y="1110735"/>
                </a:lnTo>
                <a:lnTo>
                  <a:pt x="1551410" y="1086353"/>
                </a:lnTo>
                <a:lnTo>
                  <a:pt x="1589603" y="1060286"/>
                </a:lnTo>
                <a:lnTo>
                  <a:pt x="1626394" y="1032598"/>
                </a:lnTo>
                <a:lnTo>
                  <a:pt x="1661746" y="1003352"/>
                </a:lnTo>
                <a:lnTo>
                  <a:pt x="1695619" y="972612"/>
                </a:lnTo>
                <a:lnTo>
                  <a:pt x="1727977" y="940442"/>
                </a:lnTo>
                <a:lnTo>
                  <a:pt x="1758780" y="906905"/>
                </a:lnTo>
                <a:lnTo>
                  <a:pt x="1787991" y="872066"/>
                </a:lnTo>
                <a:lnTo>
                  <a:pt x="1815570" y="835988"/>
                </a:lnTo>
                <a:lnTo>
                  <a:pt x="1841481" y="798735"/>
                </a:lnTo>
                <a:lnTo>
                  <a:pt x="1865683" y="760371"/>
                </a:lnTo>
                <a:lnTo>
                  <a:pt x="1888140" y="720959"/>
                </a:lnTo>
                <a:lnTo>
                  <a:pt x="1908813" y="680564"/>
                </a:lnTo>
                <a:lnTo>
                  <a:pt x="1927664" y="639249"/>
                </a:lnTo>
                <a:lnTo>
                  <a:pt x="1944654" y="597079"/>
                </a:lnTo>
                <a:lnTo>
                  <a:pt x="1959745" y="554116"/>
                </a:lnTo>
                <a:lnTo>
                  <a:pt x="1972898" y="510425"/>
                </a:lnTo>
                <a:lnTo>
                  <a:pt x="1984077" y="466069"/>
                </a:lnTo>
                <a:lnTo>
                  <a:pt x="1993241" y="421113"/>
                </a:lnTo>
                <a:lnTo>
                  <a:pt x="2000354" y="375619"/>
                </a:lnTo>
                <a:lnTo>
                  <a:pt x="2005376" y="329653"/>
                </a:lnTo>
                <a:lnTo>
                  <a:pt x="2008269" y="283277"/>
                </a:lnTo>
                <a:lnTo>
                  <a:pt x="2008996" y="236556"/>
                </a:lnTo>
                <a:lnTo>
                  <a:pt x="2007517" y="189553"/>
                </a:lnTo>
                <a:lnTo>
                  <a:pt x="2003796" y="142332"/>
                </a:lnTo>
                <a:lnTo>
                  <a:pt x="1997792" y="94957"/>
                </a:lnTo>
                <a:lnTo>
                  <a:pt x="1989468" y="47491"/>
                </a:lnTo>
                <a:lnTo>
                  <a:pt x="1978787" y="0"/>
                </a:lnTo>
                <a:close/>
              </a:path>
            </a:pathLst>
          </a:custGeom>
          <a:solidFill>
            <a:srgbClr val="FFFF00">
              <a:alpha val="74901"/>
            </a:srgbClr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34832" name="object 17"/>
          <p:cNvSpPr txBox="1">
            <a:spLocks noChangeArrowheads="1"/>
          </p:cNvSpPr>
          <p:nvPr/>
        </p:nvSpPr>
        <p:spPr bwMode="auto">
          <a:xfrm>
            <a:off x="3541713" y="3057525"/>
            <a:ext cx="641350" cy="458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marL="12700"/>
            <a:r>
              <a:rPr lang="th-TH">
                <a:latin typeface="Calibri" pitchFamily="34" charset="0"/>
                <a:cs typeface="Cordia New" pitchFamily="34" charset="-34"/>
              </a:rPr>
              <a:t>57%</a:t>
            </a:r>
          </a:p>
        </p:txBody>
      </p:sp>
      <p:sp>
        <p:nvSpPr>
          <p:cNvPr id="34833" name="object 18"/>
          <p:cNvSpPr>
            <a:spLocks noChangeArrowheads="1"/>
          </p:cNvSpPr>
          <p:nvPr/>
        </p:nvSpPr>
        <p:spPr bwMode="auto">
          <a:xfrm>
            <a:off x="2936875" y="1243013"/>
            <a:ext cx="1900238" cy="555625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34834" name="object 19"/>
          <p:cNvSpPr>
            <a:spLocks noChangeArrowheads="1"/>
          </p:cNvSpPr>
          <p:nvPr/>
        </p:nvSpPr>
        <p:spPr bwMode="auto">
          <a:xfrm>
            <a:off x="2851150" y="1201738"/>
            <a:ext cx="2055813" cy="541337"/>
          </a:xfrm>
          <a:prstGeom prst="rect">
            <a:avLst/>
          </a:prstGeom>
          <a:blipFill dpi="0" rotWithShape="1">
            <a:blip r:embed="rId6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34835" name="object 20"/>
          <p:cNvSpPr>
            <a:spLocks noChangeArrowheads="1"/>
          </p:cNvSpPr>
          <p:nvPr/>
        </p:nvSpPr>
        <p:spPr bwMode="auto">
          <a:xfrm>
            <a:off x="2982913" y="1268413"/>
            <a:ext cx="1804987" cy="461962"/>
          </a:xfrm>
          <a:prstGeom prst="rect">
            <a:avLst/>
          </a:prstGeom>
          <a:blipFill dpi="0" rotWithShape="1">
            <a:blip r:embed="rId7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982913" y="1268413"/>
            <a:ext cx="1804987" cy="461962"/>
          </a:xfrm>
          <a:prstGeom prst="rect">
            <a:avLst/>
          </a:prstGeom>
          <a:ln w="12700">
            <a:solidFill>
              <a:srgbClr val="F69240"/>
            </a:solidFill>
          </a:ln>
        </p:spPr>
        <p:txBody>
          <a:bodyPr lIns="0" tIns="19050" rIns="0" bIns="0">
            <a:spAutoFit/>
          </a:bodyPr>
          <a:lstStyle/>
          <a:p>
            <a:pPr marL="84455" fontAlgn="auto">
              <a:spcBef>
                <a:spcPts val="150"/>
              </a:spcBef>
              <a:spcAft>
                <a:spcPts val="0"/>
              </a:spcAft>
              <a:defRPr/>
            </a:pPr>
            <a:r>
              <a:rPr sz="2400" spc="-15" dirty="0">
                <a:latin typeface="Calibri"/>
                <a:cs typeface="Calibri"/>
              </a:rPr>
              <a:t>Amazon.com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3" name="object 23"/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marL="12700" fontAlgn="auto">
              <a:lnSpc>
                <a:spcPts val="113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>
                <a:latin typeface="Tahoma"/>
                <a:cs typeface="Tahoma"/>
              </a:rPr>
              <a:t>Lecture 4-1: Power </a:t>
            </a:r>
            <a:r>
              <a:rPr dirty="0">
                <a:latin typeface="Tahoma"/>
                <a:cs typeface="Tahoma"/>
              </a:rPr>
              <a:t>Laws and </a:t>
            </a:r>
            <a:r>
              <a:rPr spc="-5" dirty="0">
                <a:latin typeface="Tahoma"/>
                <a:cs typeface="Tahoma"/>
              </a:rPr>
              <a:t>Preferential</a:t>
            </a:r>
            <a:r>
              <a:rPr spc="-10" dirty="0">
                <a:latin typeface="Tahoma"/>
                <a:cs typeface="Tahoma"/>
              </a:rPr>
              <a:t> </a:t>
            </a:r>
            <a:r>
              <a:rPr spc="-5" dirty="0">
                <a:latin typeface="Tahoma"/>
                <a:cs typeface="Tahoma"/>
              </a:rPr>
              <a:t>Attachment</a:t>
            </a:r>
          </a:p>
        </p:txBody>
      </p:sp>
      <p:sp>
        <p:nvSpPr>
          <p:cNvPr id="34838" name="object 24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marL="25400"/>
            <a:fld id="{1148DD10-3EE5-4322-8CB0-BC53CFDF018D}" type="slidenum">
              <a:rPr lang="th-TH"/>
              <a:pPr marL="25400"/>
              <a:t>28</a:t>
            </a:fld>
            <a:endParaRPr lang="th-TH"/>
          </a:p>
        </p:txBody>
      </p:sp>
      <p:sp>
        <p:nvSpPr>
          <p:cNvPr id="22" name="object 22"/>
          <p:cNvSpPr txBox="1"/>
          <p:nvPr/>
        </p:nvSpPr>
        <p:spPr>
          <a:xfrm>
            <a:off x="5226050" y="2087563"/>
            <a:ext cx="3654425" cy="112395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/>
            <a:r>
              <a:rPr lang="th-TH" sz="2400" b="1">
                <a:latin typeface="Calibri" pitchFamily="34" charset="0"/>
                <a:cs typeface="Cordia New" pitchFamily="34" charset="-34"/>
              </a:rPr>
              <a:t>The new growth market:  </a:t>
            </a:r>
            <a:r>
              <a:rPr lang="th-TH" sz="2400">
                <a:solidFill>
                  <a:srgbClr val="006FC0"/>
                </a:solidFill>
                <a:latin typeface="Calibri" pitchFamily="34" charset="0"/>
                <a:cs typeface="Cordia New" pitchFamily="34" charset="-34"/>
              </a:rPr>
              <a:t>Obscure products you cannot  get anywhere but online</a:t>
            </a:r>
            <a:endParaRPr lang="th-TH" sz="2400">
              <a:latin typeface="Calibri" pitchFamily="34" charset="0"/>
              <a:cs typeface="Cordia New" pitchFamily="34" charset="-34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6575" y="1116013"/>
            <a:ext cx="7439025" cy="2351087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355600" indent="-342900">
              <a:buFont typeface="Arial" charset="0"/>
              <a:buChar char="•"/>
              <a:tabLst>
                <a:tab pos="354013" algn="l"/>
                <a:tab pos="355600" algn="l"/>
              </a:tabLst>
            </a:pPr>
            <a:r>
              <a:rPr lang="th-TH" sz="2400">
                <a:latin typeface="Tahoma" pitchFamily="34" charset="0"/>
                <a:cs typeface="Tahoma" pitchFamily="34" charset="0"/>
              </a:rPr>
              <a:t>Important property of power law</a:t>
            </a:r>
          </a:p>
          <a:p>
            <a:pPr marL="355600" indent="-342900">
              <a:buFont typeface="Arial" charset="0"/>
              <a:buChar char="•"/>
              <a:tabLst>
                <a:tab pos="354013" algn="l"/>
                <a:tab pos="355600" algn="l"/>
              </a:tabLst>
            </a:pPr>
            <a:endParaRPr lang="th-TH" sz="3000">
              <a:latin typeface="Times New Roman" pitchFamily="18" charset="0"/>
              <a:cs typeface="Times New Roman" pitchFamily="18" charset="0"/>
            </a:endParaRPr>
          </a:p>
          <a:p>
            <a:pPr marL="355600" indent="-342900">
              <a:buFont typeface="Arial" charset="0"/>
              <a:buChar char="•"/>
              <a:tabLst>
                <a:tab pos="354013" algn="l"/>
                <a:tab pos="355600" algn="l"/>
              </a:tabLst>
            </a:pPr>
            <a:r>
              <a:rPr lang="th-TH" sz="2400">
                <a:latin typeface="Tahoma" pitchFamily="34" charset="0"/>
                <a:cs typeface="Tahoma" pitchFamily="34" charset="0"/>
              </a:rPr>
              <a:t>Observations made at one scale can be used to </a:t>
            </a:r>
            <a:r>
              <a:rPr lang="th-TH" sz="2400">
                <a:solidFill>
                  <a:srgbClr val="C00000"/>
                </a:solidFill>
                <a:latin typeface="Tahoma" pitchFamily="34" charset="0"/>
                <a:cs typeface="Tahoma" pitchFamily="34" charset="0"/>
              </a:rPr>
              <a:t>infer  </a:t>
            </a:r>
            <a:r>
              <a:rPr lang="th-TH" sz="2400">
                <a:latin typeface="Tahoma" pitchFamily="34" charset="0"/>
                <a:cs typeface="Tahoma" pitchFamily="34" charset="0"/>
              </a:rPr>
              <a:t>behavior at other scales.</a:t>
            </a:r>
          </a:p>
          <a:p>
            <a:pPr marL="355600" indent="-342900">
              <a:buFont typeface="Arial" charset="0"/>
              <a:buChar char="•"/>
              <a:tabLst>
                <a:tab pos="354013" algn="l"/>
                <a:tab pos="355600" algn="l"/>
              </a:tabLst>
            </a:pPr>
            <a:endParaRPr lang="th-TH" sz="3000">
              <a:latin typeface="Times New Roman" pitchFamily="18" charset="0"/>
              <a:cs typeface="Times New Roman" pitchFamily="18" charset="0"/>
            </a:endParaRPr>
          </a:p>
          <a:p>
            <a:pPr marL="355600" indent="-342900">
              <a:buFont typeface="Arial" charset="0"/>
              <a:buChar char="•"/>
              <a:tabLst>
                <a:tab pos="354013" algn="l"/>
                <a:tab pos="355600" algn="l"/>
              </a:tabLst>
            </a:pPr>
            <a:r>
              <a:rPr lang="th-TH" sz="2400">
                <a:latin typeface="Tahoma" pitchFamily="34" charset="0"/>
                <a:cs typeface="Tahoma" pitchFamily="34" charset="0"/>
              </a:rPr>
              <a:t>May be called “</a:t>
            </a:r>
            <a:r>
              <a:rPr lang="th-TH" sz="2400" b="1">
                <a:solidFill>
                  <a:srgbClr val="C00000"/>
                </a:solidFill>
                <a:latin typeface="Tahoma" pitchFamily="34" charset="0"/>
                <a:cs typeface="Tahoma" pitchFamily="34" charset="0"/>
              </a:rPr>
              <a:t>self-scaling</a:t>
            </a:r>
            <a:r>
              <a:rPr lang="th-TH" sz="2400">
                <a:latin typeface="Tahoma" pitchFamily="34" charset="0"/>
                <a:cs typeface="Tahoma" pitchFamily="34" charset="0"/>
              </a:rPr>
              <a:t>” or “</a:t>
            </a:r>
            <a:r>
              <a:rPr lang="th-TH" sz="2400" b="1">
                <a:solidFill>
                  <a:srgbClr val="C00000"/>
                </a:solidFill>
                <a:latin typeface="Tahoma" pitchFamily="34" charset="0"/>
                <a:cs typeface="Tahoma" pitchFamily="34" charset="0"/>
              </a:rPr>
              <a:t>self-similar</a:t>
            </a:r>
            <a:r>
              <a:rPr lang="th-TH" sz="2400">
                <a:latin typeface="Tahoma" pitchFamily="34" charset="0"/>
                <a:cs typeface="Tahoma" pitchFamily="34" charset="0"/>
              </a:rPr>
              <a:t>”</a:t>
            </a:r>
          </a:p>
        </p:txBody>
      </p:sp>
      <p:sp>
        <p:nvSpPr>
          <p:cNvPr id="35842" name="object 3"/>
          <p:cNvSpPr>
            <a:spLocks noChangeArrowheads="1"/>
          </p:cNvSpPr>
          <p:nvPr/>
        </p:nvSpPr>
        <p:spPr bwMode="auto">
          <a:xfrm>
            <a:off x="258763" y="254000"/>
            <a:ext cx="1830387" cy="754063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35843" name="object 4"/>
          <p:cNvSpPr>
            <a:spLocks noChangeArrowheads="1"/>
          </p:cNvSpPr>
          <p:nvPr/>
        </p:nvSpPr>
        <p:spPr bwMode="auto">
          <a:xfrm>
            <a:off x="1471613" y="254000"/>
            <a:ext cx="814387" cy="754063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35844" name="object 5"/>
          <p:cNvSpPr>
            <a:spLocks noChangeArrowheads="1"/>
          </p:cNvSpPr>
          <p:nvPr/>
        </p:nvSpPr>
        <p:spPr bwMode="auto">
          <a:xfrm>
            <a:off x="1670050" y="254000"/>
            <a:ext cx="1624013" cy="754063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marL="12700" eaLnBrk="1" fontAlgn="auto" hangingPunct="1">
              <a:lnSpc>
                <a:spcPts val="4315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/>
              <a:t>Scale-Free</a:t>
            </a:r>
          </a:p>
        </p:txBody>
      </p:sp>
      <p:sp>
        <p:nvSpPr>
          <p:cNvPr id="7" name="object 7"/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marL="12700" fontAlgn="auto">
              <a:lnSpc>
                <a:spcPts val="113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>
                <a:latin typeface="Tahoma"/>
                <a:cs typeface="Tahoma"/>
              </a:rPr>
              <a:t>Lecture 4-1: Power </a:t>
            </a:r>
            <a:r>
              <a:rPr dirty="0">
                <a:latin typeface="Tahoma"/>
                <a:cs typeface="Tahoma"/>
              </a:rPr>
              <a:t>Laws and </a:t>
            </a:r>
            <a:r>
              <a:rPr spc="-5" dirty="0">
                <a:latin typeface="Tahoma"/>
                <a:cs typeface="Tahoma"/>
              </a:rPr>
              <a:t>Preferential</a:t>
            </a:r>
            <a:r>
              <a:rPr spc="-10" dirty="0">
                <a:latin typeface="Tahoma"/>
                <a:cs typeface="Tahoma"/>
              </a:rPr>
              <a:t> </a:t>
            </a:r>
            <a:r>
              <a:rPr spc="-5" dirty="0">
                <a:latin typeface="Tahoma"/>
                <a:cs typeface="Tahoma"/>
              </a:rPr>
              <a:t>Attachment</a:t>
            </a:r>
          </a:p>
        </p:txBody>
      </p:sp>
      <p:sp>
        <p:nvSpPr>
          <p:cNvPr id="35847" name="object 8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marL="25400"/>
            <a:fld id="{8870A688-8432-4EAC-8139-436175E4AA29}" type="slidenum">
              <a:rPr lang="th-TH"/>
              <a:pPr marL="25400"/>
              <a:t>29</a:t>
            </a:fld>
            <a:endParaRPr lang="th-TH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6575" y="1116013"/>
            <a:ext cx="7820025" cy="1781175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355600" indent="-342900">
              <a:buClr>
                <a:srgbClr val="00AF50"/>
              </a:buClr>
              <a:buFont typeface="Arial" charset="0"/>
              <a:buChar char="•"/>
              <a:tabLst>
                <a:tab pos="354013" algn="l"/>
                <a:tab pos="355600" algn="l"/>
              </a:tabLst>
            </a:pPr>
            <a:r>
              <a:rPr lang="th-TH" sz="2400" b="1">
                <a:solidFill>
                  <a:srgbClr val="00AF50"/>
                </a:solidFill>
                <a:latin typeface="Tahoma" pitchFamily="34" charset="0"/>
                <a:cs typeface="Tahoma" pitchFamily="34" charset="0"/>
              </a:rPr>
              <a:t>Last time: </a:t>
            </a:r>
            <a:r>
              <a:rPr lang="th-TH" sz="2400">
                <a:latin typeface="Tahoma" pitchFamily="34" charset="0"/>
                <a:cs typeface="Tahoma" pitchFamily="34" charset="0"/>
              </a:rPr>
              <a:t>We focused on </a:t>
            </a:r>
            <a:r>
              <a:rPr lang="th-TH" sz="2400">
                <a:solidFill>
                  <a:srgbClr val="C00000"/>
                </a:solidFill>
                <a:latin typeface="Tahoma" pitchFamily="34" charset="0"/>
                <a:cs typeface="Tahoma" pitchFamily="34" charset="0"/>
              </a:rPr>
              <a:t>static </a:t>
            </a:r>
            <a:r>
              <a:rPr lang="th-TH" sz="2400">
                <a:latin typeface="Tahoma" pitchFamily="34" charset="0"/>
                <a:cs typeface="Tahoma" pitchFamily="34" charset="0"/>
              </a:rPr>
              <a:t>random graph models  in which edges among </a:t>
            </a:r>
            <a:r>
              <a:rPr lang="th-TH" sz="2400">
                <a:solidFill>
                  <a:srgbClr val="C00000"/>
                </a:solidFill>
                <a:latin typeface="Tahoma" pitchFamily="34" charset="0"/>
                <a:cs typeface="Tahoma" pitchFamily="34" charset="0"/>
              </a:rPr>
              <a:t>fixed </a:t>
            </a:r>
            <a:r>
              <a:rPr lang="th-TH" sz="2400" i="1">
                <a:latin typeface="Consolas" pitchFamily="49" charset="0"/>
                <a:cs typeface="Consolas" pitchFamily="49" charset="0"/>
              </a:rPr>
              <a:t>n </a:t>
            </a:r>
            <a:r>
              <a:rPr lang="th-TH" sz="2400">
                <a:latin typeface="Tahoma" pitchFamily="34" charset="0"/>
                <a:cs typeface="Tahoma" pitchFamily="34" charset="0"/>
              </a:rPr>
              <a:t>nodes are formed via  </a:t>
            </a:r>
            <a:r>
              <a:rPr lang="th-TH" sz="2400">
                <a:solidFill>
                  <a:srgbClr val="006FC0"/>
                </a:solidFill>
                <a:latin typeface="Tahoma" pitchFamily="34" charset="0"/>
                <a:cs typeface="Tahoma" pitchFamily="34" charset="0"/>
              </a:rPr>
              <a:t>random rules </a:t>
            </a:r>
            <a:r>
              <a:rPr lang="th-TH" sz="2400">
                <a:latin typeface="Tahoma" pitchFamily="34" charset="0"/>
                <a:cs typeface="Tahoma" pitchFamily="34" charset="0"/>
              </a:rPr>
              <a:t>in a static manner.</a:t>
            </a:r>
          </a:p>
          <a:p>
            <a:pPr marL="355600" indent="-342900">
              <a:spcBef>
                <a:spcPts val="388"/>
              </a:spcBef>
              <a:tabLst>
                <a:tab pos="354013" algn="l"/>
                <a:tab pos="355600" algn="l"/>
              </a:tabLst>
            </a:pPr>
            <a:r>
              <a:rPr lang="th-TH" sz="2000">
                <a:cs typeface="Arial" charset="0"/>
              </a:rPr>
              <a:t>–	</a:t>
            </a:r>
            <a:r>
              <a:rPr lang="th-TH" sz="2000">
                <a:latin typeface="Tahoma" pitchFamily="34" charset="0"/>
                <a:cs typeface="Tahoma" pitchFamily="34" charset="0"/>
              </a:rPr>
              <a:t>Erdös-Rényi model has </a:t>
            </a:r>
            <a:r>
              <a:rPr lang="th-TH" sz="2000" i="1">
                <a:latin typeface="Calibri" pitchFamily="34" charset="0"/>
                <a:cs typeface="Cordia New" pitchFamily="34" charset="-34"/>
              </a:rPr>
              <a:t>small distances</a:t>
            </a:r>
            <a:r>
              <a:rPr lang="th-TH" sz="2000">
                <a:latin typeface="Tahoma" pitchFamily="34" charset="0"/>
                <a:cs typeface="Tahoma" pitchFamily="34" charset="0"/>
              </a:rPr>
              <a:t>, but </a:t>
            </a:r>
            <a:r>
              <a:rPr lang="th-TH" sz="2000" i="1">
                <a:latin typeface="Calibri" pitchFamily="34" charset="0"/>
                <a:cs typeface="Cordia New" pitchFamily="34" charset="-34"/>
              </a:rPr>
              <a:t>low clustering </a:t>
            </a:r>
            <a:r>
              <a:rPr lang="th-TH" sz="2000">
                <a:latin typeface="Tahoma" pitchFamily="34" charset="0"/>
                <a:cs typeface="Tahoma" pitchFamily="34" charset="0"/>
              </a:rPr>
              <a:t>and a</a:t>
            </a:r>
          </a:p>
          <a:p>
            <a:pPr marL="355600" indent="-342900">
              <a:tabLst>
                <a:tab pos="354013" algn="l"/>
                <a:tab pos="355600" algn="l"/>
              </a:tabLst>
            </a:pPr>
            <a:r>
              <a:rPr lang="th-TH" sz="2000" i="1">
                <a:latin typeface="Calibri" pitchFamily="34" charset="0"/>
                <a:cs typeface="Cordia New" pitchFamily="34" charset="-34"/>
              </a:rPr>
              <a:t>rapidly falling degree </a:t>
            </a:r>
            <a:r>
              <a:rPr lang="th-TH" sz="2000">
                <a:latin typeface="Tahoma" pitchFamily="34" charset="0"/>
                <a:cs typeface="Tahoma" pitchFamily="34" charset="0"/>
              </a:rPr>
              <a:t>distribution.</a:t>
            </a:r>
          </a:p>
        </p:txBody>
      </p:sp>
      <p:sp>
        <p:nvSpPr>
          <p:cNvPr id="9218" name="object 3"/>
          <p:cNvSpPr>
            <a:spLocks noChangeArrowheads="1"/>
          </p:cNvSpPr>
          <p:nvPr/>
        </p:nvSpPr>
        <p:spPr bwMode="auto">
          <a:xfrm>
            <a:off x="258763" y="254000"/>
            <a:ext cx="6943725" cy="754063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marL="12700" eaLnBrk="1" fontAlgn="auto" hangingPunct="1">
              <a:lnSpc>
                <a:spcPts val="4315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/>
              <a:t>Growing Random</a:t>
            </a:r>
            <a:r>
              <a:rPr spc="-75" dirty="0"/>
              <a:t> </a:t>
            </a:r>
            <a:r>
              <a:rPr spc="-5" dirty="0"/>
              <a:t>Networks</a:t>
            </a:r>
          </a:p>
        </p:txBody>
      </p:sp>
      <p:sp>
        <p:nvSpPr>
          <p:cNvPr id="9220" name="object 5"/>
          <p:cNvSpPr>
            <a:spLocks noChangeArrowheads="1"/>
          </p:cNvSpPr>
          <p:nvPr/>
        </p:nvSpPr>
        <p:spPr bwMode="auto">
          <a:xfrm>
            <a:off x="2095500" y="2855913"/>
            <a:ext cx="5313363" cy="3481387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9221" name="object 6"/>
          <p:cNvSpPr>
            <a:spLocks noChangeArrowheads="1"/>
          </p:cNvSpPr>
          <p:nvPr/>
        </p:nvSpPr>
        <p:spPr bwMode="auto">
          <a:xfrm>
            <a:off x="2289175" y="3048000"/>
            <a:ext cx="4929188" cy="3098800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7" name="object 7"/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marL="12700" fontAlgn="auto">
              <a:lnSpc>
                <a:spcPts val="113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>
                <a:latin typeface="Tahoma"/>
                <a:cs typeface="Tahoma"/>
              </a:rPr>
              <a:t>Lecture 4-1: Power </a:t>
            </a:r>
            <a:r>
              <a:rPr dirty="0">
                <a:latin typeface="Tahoma"/>
                <a:cs typeface="Tahoma"/>
              </a:rPr>
              <a:t>Laws and </a:t>
            </a:r>
            <a:r>
              <a:rPr spc="-5" dirty="0">
                <a:latin typeface="Tahoma"/>
                <a:cs typeface="Tahoma"/>
              </a:rPr>
              <a:t>Preferential</a:t>
            </a:r>
            <a:r>
              <a:rPr spc="-10" dirty="0">
                <a:latin typeface="Tahoma"/>
                <a:cs typeface="Tahoma"/>
              </a:rPr>
              <a:t> </a:t>
            </a:r>
            <a:r>
              <a:rPr spc="-5" dirty="0">
                <a:latin typeface="Tahoma"/>
                <a:cs typeface="Tahoma"/>
              </a:rPr>
              <a:t>Attachment</a:t>
            </a:r>
          </a:p>
        </p:txBody>
      </p:sp>
      <p:sp>
        <p:nvSpPr>
          <p:cNvPr id="9223" name="object 8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marL="65088"/>
            <a:fld id="{E112D02A-6D7D-48FC-9A07-EE02CFD71592}" type="slidenum">
              <a:rPr lang="th-TH"/>
              <a:pPr marL="65088"/>
              <a:t>3</a:t>
            </a:fld>
            <a:endParaRPr lang="th-TH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object 2"/>
          <p:cNvSpPr>
            <a:spLocks noChangeArrowheads="1"/>
          </p:cNvSpPr>
          <p:nvPr/>
        </p:nvSpPr>
        <p:spPr bwMode="auto">
          <a:xfrm>
            <a:off x="258763" y="254000"/>
            <a:ext cx="1830387" cy="754063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36866" name="object 3"/>
          <p:cNvSpPr>
            <a:spLocks noChangeArrowheads="1"/>
          </p:cNvSpPr>
          <p:nvPr/>
        </p:nvSpPr>
        <p:spPr bwMode="auto">
          <a:xfrm>
            <a:off x="1471613" y="254000"/>
            <a:ext cx="814387" cy="754063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36867" name="object 4"/>
          <p:cNvSpPr>
            <a:spLocks noChangeArrowheads="1"/>
          </p:cNvSpPr>
          <p:nvPr/>
        </p:nvSpPr>
        <p:spPr bwMode="auto">
          <a:xfrm>
            <a:off x="1670050" y="254000"/>
            <a:ext cx="3954463" cy="754063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marL="12700" eaLnBrk="1" fontAlgn="auto" hangingPunct="1">
              <a:lnSpc>
                <a:spcPts val="4315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/>
              <a:t>Scale-Free</a:t>
            </a:r>
            <a:r>
              <a:rPr spc="-85" dirty="0"/>
              <a:t> </a:t>
            </a:r>
            <a:r>
              <a:rPr spc="-5" dirty="0"/>
              <a:t>Examples</a:t>
            </a:r>
          </a:p>
        </p:txBody>
      </p:sp>
      <p:sp>
        <p:nvSpPr>
          <p:cNvPr id="36869" name="object 6"/>
          <p:cNvSpPr>
            <a:spLocks noChangeArrowheads="1"/>
          </p:cNvSpPr>
          <p:nvPr/>
        </p:nvSpPr>
        <p:spPr bwMode="auto">
          <a:xfrm>
            <a:off x="147638" y="1576388"/>
            <a:ext cx="2500312" cy="4078287"/>
          </a:xfrm>
          <a:prstGeom prst="rect">
            <a:avLst/>
          </a:prstGeom>
          <a:blipFill dpi="0" rotWithShape="1">
            <a:blip r:embed="rId6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36870" name="object 7"/>
          <p:cNvSpPr>
            <a:spLocks noChangeArrowheads="1"/>
          </p:cNvSpPr>
          <p:nvPr/>
        </p:nvSpPr>
        <p:spPr bwMode="auto">
          <a:xfrm>
            <a:off x="2568575" y="1074738"/>
            <a:ext cx="1857375" cy="2476500"/>
          </a:xfrm>
          <a:prstGeom prst="rect">
            <a:avLst/>
          </a:prstGeom>
          <a:blipFill dpi="0" rotWithShape="1">
            <a:blip r:embed="rId7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36871" name="object 8"/>
          <p:cNvSpPr>
            <a:spLocks noChangeArrowheads="1"/>
          </p:cNvSpPr>
          <p:nvPr/>
        </p:nvSpPr>
        <p:spPr bwMode="auto">
          <a:xfrm>
            <a:off x="6076950" y="719138"/>
            <a:ext cx="2857500" cy="2143125"/>
          </a:xfrm>
          <a:prstGeom prst="rect">
            <a:avLst/>
          </a:prstGeom>
          <a:blipFill dpi="0" rotWithShape="1">
            <a:blip r:embed="rId8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36872" name="object 9"/>
          <p:cNvSpPr>
            <a:spLocks noChangeArrowheads="1"/>
          </p:cNvSpPr>
          <p:nvPr/>
        </p:nvSpPr>
        <p:spPr bwMode="auto">
          <a:xfrm>
            <a:off x="4576763" y="1576388"/>
            <a:ext cx="1928812" cy="2571750"/>
          </a:xfrm>
          <a:prstGeom prst="rect">
            <a:avLst/>
          </a:prstGeom>
          <a:blipFill dpi="0" rotWithShape="1">
            <a:blip r:embed="rId9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36873" name="object 10"/>
          <p:cNvSpPr>
            <a:spLocks noChangeArrowheads="1"/>
          </p:cNvSpPr>
          <p:nvPr/>
        </p:nvSpPr>
        <p:spPr bwMode="auto">
          <a:xfrm>
            <a:off x="2647950" y="3786188"/>
            <a:ext cx="2647950" cy="1933575"/>
          </a:xfrm>
          <a:prstGeom prst="rect">
            <a:avLst/>
          </a:prstGeom>
          <a:blipFill dpi="0" rotWithShape="1">
            <a:blip r:embed="rId10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36874" name="object 11"/>
          <p:cNvSpPr>
            <a:spLocks noChangeArrowheads="1"/>
          </p:cNvSpPr>
          <p:nvPr/>
        </p:nvSpPr>
        <p:spPr bwMode="auto">
          <a:xfrm>
            <a:off x="6577013" y="2719388"/>
            <a:ext cx="2501900" cy="1982787"/>
          </a:xfrm>
          <a:prstGeom prst="rect">
            <a:avLst/>
          </a:prstGeom>
          <a:blipFill dpi="0" rotWithShape="1">
            <a:blip r:embed="rId11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36875" name="object 12"/>
          <p:cNvSpPr>
            <a:spLocks noChangeArrowheads="1"/>
          </p:cNvSpPr>
          <p:nvPr/>
        </p:nvSpPr>
        <p:spPr bwMode="auto">
          <a:xfrm>
            <a:off x="4860925" y="4360863"/>
            <a:ext cx="2287588" cy="2024062"/>
          </a:xfrm>
          <a:prstGeom prst="rect">
            <a:avLst/>
          </a:prstGeom>
          <a:blipFill dpi="0" rotWithShape="1">
            <a:blip r:embed="rId12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3" name="object 13"/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marL="12700" fontAlgn="auto">
              <a:lnSpc>
                <a:spcPts val="113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>
                <a:latin typeface="Tahoma"/>
                <a:cs typeface="Tahoma"/>
              </a:rPr>
              <a:t>Lecture 4-1: Power </a:t>
            </a:r>
            <a:r>
              <a:rPr dirty="0">
                <a:latin typeface="Tahoma"/>
                <a:cs typeface="Tahoma"/>
              </a:rPr>
              <a:t>Laws and </a:t>
            </a:r>
            <a:r>
              <a:rPr spc="-5" dirty="0">
                <a:latin typeface="Tahoma"/>
                <a:cs typeface="Tahoma"/>
              </a:rPr>
              <a:t>Preferential</a:t>
            </a:r>
            <a:r>
              <a:rPr spc="-10" dirty="0">
                <a:latin typeface="Tahoma"/>
                <a:cs typeface="Tahoma"/>
              </a:rPr>
              <a:t> </a:t>
            </a:r>
            <a:r>
              <a:rPr spc="-5" dirty="0">
                <a:latin typeface="Tahoma"/>
                <a:cs typeface="Tahoma"/>
              </a:rPr>
              <a:t>Attachment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8335963" y="6492875"/>
            <a:ext cx="187325" cy="153988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lnSpc>
                <a:spcPts val="113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z="1000" b="1" spc="-5" dirty="0">
                <a:solidFill>
                  <a:srgbClr val="1F487C"/>
                </a:solidFill>
                <a:latin typeface="Tahoma"/>
                <a:cs typeface="Tahoma"/>
              </a:rPr>
              <a:t>30</a:t>
            </a:r>
            <a:endParaRPr sz="10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6575" y="1116013"/>
            <a:ext cx="7232650" cy="735012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355600" indent="-342900">
              <a:buClr>
                <a:srgbClr val="00AF50"/>
              </a:buClr>
              <a:buFont typeface="Arial" charset="0"/>
              <a:buChar char="•"/>
              <a:tabLst>
                <a:tab pos="354013" algn="l"/>
                <a:tab pos="355600" algn="l"/>
              </a:tabLst>
            </a:pPr>
            <a:r>
              <a:rPr lang="th-TH" sz="2400" b="1">
                <a:solidFill>
                  <a:srgbClr val="00AF50"/>
                </a:solidFill>
                <a:latin typeface="Tahoma" pitchFamily="34" charset="0"/>
                <a:cs typeface="Tahoma" pitchFamily="34" charset="0"/>
              </a:rPr>
              <a:t>Definition: </a:t>
            </a:r>
            <a:r>
              <a:rPr lang="th-TH" sz="2400">
                <a:latin typeface="Tahoma" pitchFamily="34" charset="0"/>
                <a:cs typeface="Tahoma" pitchFamily="34" charset="0"/>
              </a:rPr>
              <a:t>shape of the distribution is </a:t>
            </a:r>
            <a:r>
              <a:rPr lang="th-TH" sz="2400">
                <a:solidFill>
                  <a:srgbClr val="C00000"/>
                </a:solidFill>
                <a:latin typeface="Tahoma" pitchFamily="34" charset="0"/>
                <a:cs typeface="Tahoma" pitchFamily="34" charset="0"/>
              </a:rPr>
              <a:t>unchanged  </a:t>
            </a:r>
            <a:r>
              <a:rPr lang="th-TH" sz="2400">
                <a:latin typeface="Tahoma" pitchFamily="34" charset="0"/>
                <a:cs typeface="Tahoma" pitchFamily="34" charset="0"/>
              </a:rPr>
              <a:t>except for a multiplicative constant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6575" y="3236913"/>
            <a:ext cx="7553325" cy="1108075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355600" indent="-342900">
              <a:buFont typeface="Arial" charset="0"/>
              <a:buChar char="•"/>
              <a:tabLst>
                <a:tab pos="354013" algn="l"/>
                <a:tab pos="355600" algn="l"/>
              </a:tabLst>
            </a:pPr>
            <a:r>
              <a:rPr lang="th-TH" sz="2400">
                <a:latin typeface="Tahoma" pitchFamily="34" charset="0"/>
                <a:cs typeface="Tahoma" pitchFamily="34" charset="0"/>
              </a:rPr>
              <a:t>A power law looks the same no matter what scale we  look at it on</a:t>
            </a:r>
          </a:p>
          <a:p>
            <a:pPr marL="355600" indent="-342900">
              <a:spcBef>
                <a:spcPts val="475"/>
              </a:spcBef>
              <a:tabLst>
                <a:tab pos="354013" algn="l"/>
                <a:tab pos="355600" algn="l"/>
              </a:tabLst>
            </a:pPr>
            <a:r>
              <a:rPr lang="th-TH" sz="2000">
                <a:cs typeface="Arial" charset="0"/>
              </a:rPr>
              <a:t>–	</a:t>
            </a:r>
            <a:r>
              <a:rPr lang="th-TH" sz="2000">
                <a:latin typeface="Tahoma" pitchFamily="34" charset="0"/>
                <a:cs typeface="Tahoma" pitchFamily="34" charset="0"/>
              </a:rPr>
              <a:t>e.g., 2 to 50 or 200 to 5000</a:t>
            </a:r>
          </a:p>
        </p:txBody>
      </p:sp>
      <p:sp>
        <p:nvSpPr>
          <p:cNvPr id="37891" name="object 4"/>
          <p:cNvSpPr>
            <a:spLocks noChangeArrowheads="1"/>
          </p:cNvSpPr>
          <p:nvPr/>
        </p:nvSpPr>
        <p:spPr bwMode="auto">
          <a:xfrm>
            <a:off x="258763" y="254000"/>
            <a:ext cx="1830387" cy="754063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37892" name="object 5"/>
          <p:cNvSpPr>
            <a:spLocks noChangeArrowheads="1"/>
          </p:cNvSpPr>
          <p:nvPr/>
        </p:nvSpPr>
        <p:spPr bwMode="auto">
          <a:xfrm>
            <a:off x="1471613" y="254000"/>
            <a:ext cx="814387" cy="754063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37893" name="object 6"/>
          <p:cNvSpPr>
            <a:spLocks noChangeArrowheads="1"/>
          </p:cNvSpPr>
          <p:nvPr/>
        </p:nvSpPr>
        <p:spPr bwMode="auto">
          <a:xfrm>
            <a:off x="1670050" y="254000"/>
            <a:ext cx="3744913" cy="754063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marL="12700" eaLnBrk="1" fontAlgn="auto" hangingPunct="1">
              <a:lnSpc>
                <a:spcPts val="4315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/>
              <a:t>Scale-Free</a:t>
            </a:r>
            <a:r>
              <a:rPr spc="-95" dirty="0"/>
              <a:t> </a:t>
            </a:r>
            <a:r>
              <a:rPr spc="-5" dirty="0"/>
              <a:t>Property</a:t>
            </a:r>
          </a:p>
        </p:txBody>
      </p:sp>
      <p:sp>
        <p:nvSpPr>
          <p:cNvPr id="37895" name="object 8"/>
          <p:cNvSpPr>
            <a:spLocks/>
          </p:cNvSpPr>
          <p:nvPr/>
        </p:nvSpPr>
        <p:spPr bwMode="auto">
          <a:xfrm>
            <a:off x="2916238" y="2060575"/>
            <a:ext cx="3663950" cy="79533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3663632" y="0"/>
              </a:cxn>
              <a:cxn ang="0">
                <a:pos x="3663632" y="794397"/>
              </a:cxn>
              <a:cxn ang="0">
                <a:pos x="0" y="794397"/>
              </a:cxn>
              <a:cxn ang="0">
                <a:pos x="0" y="0"/>
              </a:cxn>
            </a:cxnLst>
            <a:rect l="0" t="0" r="r" b="b"/>
            <a:pathLst>
              <a:path w="3663950" h="794385">
                <a:moveTo>
                  <a:pt x="0" y="0"/>
                </a:moveTo>
                <a:lnTo>
                  <a:pt x="3663632" y="0"/>
                </a:lnTo>
                <a:lnTo>
                  <a:pt x="3663632" y="794397"/>
                </a:lnTo>
                <a:lnTo>
                  <a:pt x="0" y="794397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9" name="object 9"/>
          <p:cNvSpPr txBox="1"/>
          <p:nvPr/>
        </p:nvSpPr>
        <p:spPr>
          <a:xfrm>
            <a:off x="2916238" y="2060575"/>
            <a:ext cx="3663950" cy="795338"/>
          </a:xfrm>
          <a:prstGeom prst="rect">
            <a:avLst/>
          </a:prstGeom>
          <a:solidFill>
            <a:srgbClr val="FFFFFF"/>
          </a:solidFill>
          <a:ln w="25400">
            <a:solidFill>
              <a:srgbClr val="F79546"/>
            </a:solidFill>
          </a:ln>
        </p:spPr>
        <p:txBody>
          <a:bodyPr lIns="0" tIns="146685" rIns="0" bIns="0">
            <a:spAutoFit/>
          </a:bodyPr>
          <a:lstStyle/>
          <a:p>
            <a:pPr marL="238760" fontAlgn="auto">
              <a:spcBef>
                <a:spcPts val="1155"/>
              </a:spcBef>
              <a:spcAft>
                <a:spcPts val="0"/>
              </a:spcAft>
              <a:defRPr/>
            </a:pPr>
            <a:r>
              <a:rPr i="1" dirty="0">
                <a:latin typeface="Consolas"/>
                <a:cs typeface="Consolas"/>
              </a:rPr>
              <a:t>P</a:t>
            </a:r>
            <a:r>
              <a:rPr dirty="0">
                <a:latin typeface="Consolas"/>
                <a:cs typeface="Consolas"/>
              </a:rPr>
              <a:t>(</a:t>
            </a:r>
            <a:r>
              <a:rPr i="1" dirty="0">
                <a:latin typeface="Consolas"/>
                <a:cs typeface="Consolas"/>
              </a:rPr>
              <a:t>bx</a:t>
            </a:r>
            <a:r>
              <a:rPr dirty="0">
                <a:latin typeface="Consolas"/>
                <a:cs typeface="Consolas"/>
              </a:rPr>
              <a:t>) =</a:t>
            </a:r>
            <a:r>
              <a:rPr spc="-125" dirty="0">
                <a:latin typeface="Consolas"/>
                <a:cs typeface="Consolas"/>
              </a:rPr>
              <a:t> </a:t>
            </a:r>
            <a:r>
              <a:rPr i="1" dirty="0">
                <a:latin typeface="Consolas"/>
                <a:cs typeface="Consolas"/>
              </a:rPr>
              <a:t>g</a:t>
            </a:r>
            <a:r>
              <a:rPr dirty="0">
                <a:latin typeface="Consolas"/>
                <a:cs typeface="Consolas"/>
              </a:rPr>
              <a:t>(</a:t>
            </a:r>
            <a:r>
              <a:rPr i="1" dirty="0">
                <a:latin typeface="Consolas"/>
                <a:cs typeface="Consolas"/>
              </a:rPr>
              <a:t>b</a:t>
            </a:r>
            <a:r>
              <a:rPr dirty="0">
                <a:latin typeface="Consolas"/>
                <a:cs typeface="Consolas"/>
              </a:rPr>
              <a:t>)</a:t>
            </a:r>
            <a:r>
              <a:rPr i="1" dirty="0">
                <a:latin typeface="Consolas"/>
                <a:cs typeface="Consolas"/>
              </a:rPr>
              <a:t>P</a:t>
            </a:r>
            <a:r>
              <a:rPr dirty="0">
                <a:latin typeface="Consolas"/>
                <a:cs typeface="Consolas"/>
              </a:rPr>
              <a:t>(</a:t>
            </a:r>
            <a:r>
              <a:rPr i="1" dirty="0">
                <a:latin typeface="Consolas"/>
                <a:cs typeface="Consolas"/>
              </a:rPr>
              <a:t>x</a:t>
            </a:r>
            <a:r>
              <a:rPr dirty="0">
                <a:latin typeface="Consolas"/>
                <a:cs typeface="Consolas"/>
              </a:rPr>
              <a:t>)</a:t>
            </a:r>
            <a:endParaRPr>
              <a:latin typeface="Consolas"/>
              <a:cs typeface="Consola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01638" y="4635500"/>
            <a:ext cx="2846387" cy="935038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indent="187325">
              <a:lnSpc>
                <a:spcPct val="106000"/>
              </a:lnSpc>
            </a:pPr>
            <a:r>
              <a:rPr lang="th-TH" i="1">
                <a:latin typeface="Consolas" pitchFamily="49" charset="0"/>
                <a:cs typeface="Consolas" pitchFamily="49" charset="0"/>
              </a:rPr>
              <a:t>P</a:t>
            </a:r>
            <a:r>
              <a:rPr lang="th-TH">
                <a:latin typeface="Consolas" pitchFamily="49" charset="0"/>
                <a:cs typeface="Consolas" pitchFamily="49" charset="0"/>
              </a:rPr>
              <a:t>(</a:t>
            </a:r>
            <a:r>
              <a:rPr lang="th-TH" i="1">
                <a:latin typeface="Consolas" pitchFamily="49" charset="0"/>
                <a:cs typeface="Consolas" pitchFamily="49" charset="0"/>
              </a:rPr>
              <a:t>x</a:t>
            </a:r>
            <a:r>
              <a:rPr lang="th-TH">
                <a:latin typeface="Consolas" pitchFamily="49" charset="0"/>
                <a:cs typeface="Consolas" pitchFamily="49" charset="0"/>
              </a:rPr>
              <a:t>) = </a:t>
            </a:r>
            <a:r>
              <a:rPr lang="th-TH" i="1">
                <a:latin typeface="Consolas" pitchFamily="49" charset="0"/>
                <a:cs typeface="Consolas" pitchFamily="49" charset="0"/>
              </a:rPr>
              <a:t>Cx</a:t>
            </a:r>
            <a:r>
              <a:rPr lang="th-TH" sz="2700" baseline="26000">
                <a:latin typeface="Consolas" pitchFamily="49" charset="0"/>
                <a:cs typeface="Consolas" pitchFamily="49" charset="0"/>
              </a:rPr>
              <a:t>–</a:t>
            </a:r>
            <a:r>
              <a:rPr lang="th-TH" sz="2900" i="1" baseline="24000">
                <a:latin typeface="Symbol" pitchFamily="18" charset="2"/>
                <a:cs typeface="Cordia New" pitchFamily="34" charset="-34"/>
              </a:rPr>
              <a:t></a:t>
            </a:r>
            <a:r>
              <a:rPr lang="th-TH" sz="2900" i="1" baseline="240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th-TH" i="1">
                <a:latin typeface="Consolas" pitchFamily="49" charset="0"/>
                <a:cs typeface="Consolas" pitchFamily="49" charset="0"/>
              </a:rPr>
              <a:t>P</a:t>
            </a:r>
            <a:r>
              <a:rPr lang="th-TH">
                <a:latin typeface="Consolas" pitchFamily="49" charset="0"/>
                <a:cs typeface="Consolas" pitchFamily="49" charset="0"/>
              </a:rPr>
              <a:t>(</a:t>
            </a:r>
            <a:r>
              <a:rPr lang="th-TH" i="1">
                <a:latin typeface="Consolas" pitchFamily="49" charset="0"/>
                <a:cs typeface="Consolas" pitchFamily="49" charset="0"/>
              </a:rPr>
              <a:t>bx</a:t>
            </a:r>
            <a:r>
              <a:rPr lang="th-TH">
                <a:latin typeface="Consolas" pitchFamily="49" charset="0"/>
                <a:cs typeface="Consolas" pitchFamily="49" charset="0"/>
              </a:rPr>
              <a:t>) = </a:t>
            </a:r>
            <a:r>
              <a:rPr lang="th-TH" i="1">
                <a:latin typeface="Consolas" pitchFamily="49" charset="0"/>
                <a:cs typeface="Consolas" pitchFamily="49" charset="0"/>
              </a:rPr>
              <a:t>C</a:t>
            </a:r>
            <a:r>
              <a:rPr lang="th-TH">
                <a:latin typeface="Consolas" pitchFamily="49" charset="0"/>
                <a:cs typeface="Consolas" pitchFamily="49" charset="0"/>
              </a:rPr>
              <a:t>(</a:t>
            </a:r>
            <a:r>
              <a:rPr lang="th-TH" i="1">
                <a:latin typeface="Consolas" pitchFamily="49" charset="0"/>
                <a:cs typeface="Consolas" pitchFamily="49" charset="0"/>
              </a:rPr>
              <a:t>bx</a:t>
            </a:r>
            <a:r>
              <a:rPr lang="th-TH">
                <a:latin typeface="Consolas" pitchFamily="49" charset="0"/>
                <a:cs typeface="Consolas" pitchFamily="49" charset="0"/>
              </a:rPr>
              <a:t>)</a:t>
            </a:r>
            <a:r>
              <a:rPr lang="th-TH" sz="2700" baseline="26000">
                <a:latin typeface="Consolas" pitchFamily="49" charset="0"/>
                <a:cs typeface="Consolas" pitchFamily="49" charset="0"/>
              </a:rPr>
              <a:t>–</a:t>
            </a:r>
            <a:r>
              <a:rPr lang="th-TH" sz="2900" i="1" baseline="24000">
                <a:latin typeface="Symbol" pitchFamily="18" charset="2"/>
                <a:cs typeface="Cordia New" pitchFamily="34" charset="-34"/>
              </a:rPr>
              <a:t></a:t>
            </a:r>
            <a:endParaRPr lang="th-TH" sz="2900" baseline="24000">
              <a:latin typeface="Symbol" pitchFamily="18" charset="2"/>
              <a:cs typeface="Cordia New" pitchFamily="34" charset="-34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414713" y="5110163"/>
            <a:ext cx="1954212" cy="460375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dirty="0">
                <a:latin typeface="Consolas"/>
                <a:cs typeface="Consolas"/>
              </a:rPr>
              <a:t>=</a:t>
            </a:r>
            <a:r>
              <a:rPr spc="-70" dirty="0">
                <a:latin typeface="Consolas"/>
                <a:cs typeface="Consolas"/>
              </a:rPr>
              <a:t> </a:t>
            </a:r>
            <a:r>
              <a:rPr spc="-15" dirty="0">
                <a:latin typeface="Consolas"/>
                <a:cs typeface="Consolas"/>
              </a:rPr>
              <a:t>(</a:t>
            </a:r>
            <a:r>
              <a:rPr i="1" spc="-15" dirty="0">
                <a:latin typeface="Consolas"/>
                <a:cs typeface="Consolas"/>
              </a:rPr>
              <a:t>Cb</a:t>
            </a:r>
            <a:r>
              <a:rPr sz="2775" spc="-22" baseline="25525" dirty="0">
                <a:latin typeface="Consolas"/>
                <a:cs typeface="Consolas"/>
              </a:rPr>
              <a:t>–</a:t>
            </a:r>
            <a:r>
              <a:rPr sz="2925" i="1" spc="-22" baseline="24216" dirty="0">
                <a:latin typeface="Symbol"/>
                <a:cs typeface="Symbol"/>
              </a:rPr>
              <a:t></a:t>
            </a:r>
            <a:r>
              <a:rPr spc="-15" dirty="0">
                <a:latin typeface="Consolas"/>
                <a:cs typeface="Consolas"/>
              </a:rPr>
              <a:t>)</a:t>
            </a:r>
            <a:r>
              <a:rPr i="1" spc="-15" dirty="0">
                <a:latin typeface="Consolas"/>
                <a:cs typeface="Consolas"/>
              </a:rPr>
              <a:t>x</a:t>
            </a:r>
            <a:r>
              <a:rPr sz="2775" spc="-22" baseline="25525" dirty="0">
                <a:latin typeface="Consolas"/>
                <a:cs typeface="Consolas"/>
              </a:rPr>
              <a:t>–</a:t>
            </a:r>
            <a:r>
              <a:rPr sz="2925" i="1" spc="-22" baseline="24216" dirty="0">
                <a:latin typeface="Symbol"/>
                <a:cs typeface="Symbol"/>
              </a:rPr>
              <a:t></a:t>
            </a:r>
            <a:endParaRPr sz="2925" baseline="24216">
              <a:latin typeface="Symbol"/>
              <a:cs typeface="Symbol"/>
            </a:endParaRPr>
          </a:p>
        </p:txBody>
      </p:sp>
      <p:sp>
        <p:nvSpPr>
          <p:cNvPr id="37899" name="object 12"/>
          <p:cNvSpPr>
            <a:spLocks/>
          </p:cNvSpPr>
          <p:nvPr/>
        </p:nvSpPr>
        <p:spPr bwMode="auto">
          <a:xfrm>
            <a:off x="6156325" y="5949950"/>
            <a:ext cx="2357438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357399" y="0"/>
              </a:cxn>
            </a:cxnLst>
            <a:rect l="0" t="0" r="r" b="b"/>
            <a:pathLst>
              <a:path w="2357754">
                <a:moveTo>
                  <a:pt x="0" y="0"/>
                </a:moveTo>
                <a:lnTo>
                  <a:pt x="2357399" y="0"/>
                </a:lnTo>
              </a:path>
            </a:pathLst>
          </a:custGeom>
          <a:noFill/>
          <a:ln w="19050">
            <a:solidFill>
              <a:srgbClr val="00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37900" name="object 13"/>
          <p:cNvSpPr>
            <a:spLocks/>
          </p:cNvSpPr>
          <p:nvPr/>
        </p:nvSpPr>
        <p:spPr bwMode="auto">
          <a:xfrm>
            <a:off x="8437563" y="5905500"/>
            <a:ext cx="76200" cy="889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76200" y="44449"/>
              </a:cxn>
              <a:cxn ang="0">
                <a:pos x="0" y="88899"/>
              </a:cxn>
            </a:cxnLst>
            <a:rect l="0" t="0" r="r" b="b"/>
            <a:pathLst>
              <a:path w="76200" h="88900">
                <a:moveTo>
                  <a:pt x="0" y="0"/>
                </a:moveTo>
                <a:lnTo>
                  <a:pt x="76200" y="44449"/>
                </a:lnTo>
                <a:lnTo>
                  <a:pt x="0" y="88899"/>
                </a:lnTo>
              </a:path>
            </a:pathLst>
          </a:custGeom>
          <a:noFill/>
          <a:ln w="19050">
            <a:solidFill>
              <a:srgbClr val="00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37901" name="object 14"/>
          <p:cNvSpPr txBox="1">
            <a:spLocks noChangeArrowheads="1"/>
          </p:cNvSpPr>
          <p:nvPr/>
        </p:nvSpPr>
        <p:spPr bwMode="auto">
          <a:xfrm>
            <a:off x="8026400" y="5981700"/>
            <a:ext cx="779463" cy="300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marL="12700"/>
            <a:r>
              <a:rPr lang="th-TH" sz="1800" b="1">
                <a:latin typeface="Consolas" pitchFamily="49" charset="0"/>
                <a:cs typeface="Consolas" pitchFamily="49" charset="0"/>
              </a:rPr>
              <a:t>log(</a:t>
            </a:r>
            <a:r>
              <a:rPr lang="th-TH" sz="1800" b="1" i="1">
                <a:latin typeface="Consolas" pitchFamily="49" charset="0"/>
                <a:cs typeface="Consolas" pitchFamily="49" charset="0"/>
              </a:rPr>
              <a:t>x</a:t>
            </a:r>
            <a:r>
              <a:rPr lang="th-TH" sz="1800" b="1">
                <a:latin typeface="Consolas" pitchFamily="49" charset="0"/>
                <a:cs typeface="Consolas" pitchFamily="49" charset="0"/>
              </a:rPr>
              <a:t>)</a:t>
            </a:r>
            <a:endParaRPr lang="th-TH" sz="180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7902" name="object 15"/>
          <p:cNvSpPr>
            <a:spLocks/>
          </p:cNvSpPr>
          <p:nvPr/>
        </p:nvSpPr>
        <p:spPr bwMode="auto">
          <a:xfrm>
            <a:off x="6156325" y="4095750"/>
            <a:ext cx="0" cy="1854200"/>
          </a:xfrm>
          <a:custGeom>
            <a:avLst/>
            <a:gdLst/>
            <a:ahLst/>
            <a:cxnLst>
              <a:cxn ang="0">
                <a:pos x="0" y="1853349"/>
              </a:cxn>
              <a:cxn ang="0">
                <a:pos x="0" y="0"/>
              </a:cxn>
            </a:cxnLst>
            <a:rect l="0" t="0" r="r" b="b"/>
            <a:pathLst>
              <a:path h="1853564">
                <a:moveTo>
                  <a:pt x="0" y="1853349"/>
                </a:moveTo>
                <a:lnTo>
                  <a:pt x="0" y="0"/>
                </a:lnTo>
              </a:path>
            </a:pathLst>
          </a:custGeom>
          <a:noFill/>
          <a:ln w="19050">
            <a:solidFill>
              <a:srgbClr val="00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37903" name="object 16"/>
          <p:cNvSpPr>
            <a:spLocks/>
          </p:cNvSpPr>
          <p:nvPr/>
        </p:nvSpPr>
        <p:spPr bwMode="auto">
          <a:xfrm>
            <a:off x="6111875" y="4095750"/>
            <a:ext cx="88900" cy="76200"/>
          </a:xfrm>
          <a:custGeom>
            <a:avLst/>
            <a:gdLst/>
            <a:ahLst/>
            <a:cxnLst>
              <a:cxn ang="0">
                <a:pos x="0" y="76200"/>
              </a:cxn>
              <a:cxn ang="0">
                <a:pos x="44437" y="0"/>
              </a:cxn>
              <a:cxn ang="0">
                <a:pos x="88900" y="76187"/>
              </a:cxn>
            </a:cxnLst>
            <a:rect l="0" t="0" r="r" b="b"/>
            <a:pathLst>
              <a:path w="88900" h="76200">
                <a:moveTo>
                  <a:pt x="0" y="76200"/>
                </a:moveTo>
                <a:lnTo>
                  <a:pt x="44437" y="0"/>
                </a:lnTo>
                <a:lnTo>
                  <a:pt x="88900" y="76187"/>
                </a:lnTo>
              </a:path>
            </a:pathLst>
          </a:custGeom>
          <a:noFill/>
          <a:ln w="19050">
            <a:solidFill>
              <a:srgbClr val="00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7" name="object 17"/>
          <p:cNvSpPr txBox="1"/>
          <p:nvPr/>
        </p:nvSpPr>
        <p:spPr>
          <a:xfrm>
            <a:off x="5819125" y="3823182"/>
            <a:ext cx="254000" cy="1156970"/>
          </a:xfrm>
          <a:prstGeom prst="rect">
            <a:avLst/>
          </a:prstGeom>
        </p:spPr>
        <p:txBody>
          <a:bodyPr vert="vert270" lIns="0" tIns="0" rIns="0" bIns="0">
            <a:spAutoFit/>
          </a:bodyPr>
          <a:lstStyle/>
          <a:p>
            <a:pPr marL="12700" fontAlgn="auto">
              <a:lnSpc>
                <a:spcPts val="1795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z="1800" b="1" dirty="0">
                <a:latin typeface="Consolas"/>
                <a:cs typeface="Consolas"/>
              </a:rPr>
              <a:t>log(</a:t>
            </a:r>
            <a:r>
              <a:rPr sz="1800" b="1" i="1" dirty="0">
                <a:latin typeface="Consolas"/>
                <a:cs typeface="Consolas"/>
              </a:rPr>
              <a:t>P</a:t>
            </a:r>
            <a:r>
              <a:rPr sz="1800" b="1" dirty="0">
                <a:latin typeface="Consolas"/>
                <a:cs typeface="Consolas"/>
              </a:rPr>
              <a:t>(</a:t>
            </a:r>
            <a:r>
              <a:rPr sz="1800" b="1" i="1" dirty="0">
                <a:latin typeface="Consolas"/>
                <a:cs typeface="Consolas"/>
              </a:rPr>
              <a:t>x</a:t>
            </a:r>
            <a:r>
              <a:rPr sz="1800" b="1" dirty="0">
                <a:latin typeface="Consolas"/>
                <a:cs typeface="Consolas"/>
              </a:rPr>
              <a:t>))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37905" name="object 18"/>
          <p:cNvSpPr>
            <a:spLocks/>
          </p:cNvSpPr>
          <p:nvPr/>
        </p:nvSpPr>
        <p:spPr bwMode="auto">
          <a:xfrm>
            <a:off x="6300788" y="4292600"/>
            <a:ext cx="1871662" cy="151288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872208" y="1512163"/>
              </a:cxn>
            </a:cxnLst>
            <a:rect l="0" t="0" r="r" b="b"/>
            <a:pathLst>
              <a:path w="1872615" h="1512570">
                <a:moveTo>
                  <a:pt x="0" y="0"/>
                </a:moveTo>
                <a:lnTo>
                  <a:pt x="1872208" y="1512163"/>
                </a:lnTo>
              </a:path>
            </a:pathLst>
          </a:custGeom>
          <a:noFill/>
          <a:ln w="19050">
            <a:solidFill>
              <a:srgbClr val="006FC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37906" name="object 19"/>
          <p:cNvSpPr>
            <a:spLocks/>
          </p:cNvSpPr>
          <p:nvPr/>
        </p:nvSpPr>
        <p:spPr bwMode="auto">
          <a:xfrm>
            <a:off x="6659563" y="4581525"/>
            <a:ext cx="360362" cy="28733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360045" y="288036"/>
              </a:cxn>
            </a:cxnLst>
            <a:rect l="0" t="0" r="r" b="b"/>
            <a:pathLst>
              <a:path w="360045" h="288289">
                <a:moveTo>
                  <a:pt x="0" y="0"/>
                </a:moveTo>
                <a:lnTo>
                  <a:pt x="360045" y="288036"/>
                </a:lnTo>
              </a:path>
            </a:pathLst>
          </a:custGeom>
          <a:noFill/>
          <a:ln w="38100">
            <a:solidFill>
              <a:srgbClr val="C0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37907" name="object 20"/>
          <p:cNvSpPr>
            <a:spLocks/>
          </p:cNvSpPr>
          <p:nvPr/>
        </p:nvSpPr>
        <p:spPr bwMode="auto">
          <a:xfrm>
            <a:off x="7451725" y="5229225"/>
            <a:ext cx="360363" cy="28892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360045" y="288036"/>
              </a:cxn>
            </a:cxnLst>
            <a:rect l="0" t="0" r="r" b="b"/>
            <a:pathLst>
              <a:path w="360045" h="288289">
                <a:moveTo>
                  <a:pt x="0" y="0"/>
                </a:moveTo>
                <a:lnTo>
                  <a:pt x="360045" y="288036"/>
                </a:lnTo>
              </a:path>
            </a:pathLst>
          </a:custGeom>
          <a:noFill/>
          <a:ln w="38100">
            <a:solidFill>
              <a:srgbClr val="C0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37908" name="object 21"/>
          <p:cNvSpPr>
            <a:spLocks/>
          </p:cNvSpPr>
          <p:nvPr/>
        </p:nvSpPr>
        <p:spPr bwMode="auto">
          <a:xfrm>
            <a:off x="6892925" y="4670425"/>
            <a:ext cx="744538" cy="6000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56503" y="1228"/>
              </a:cxn>
              <a:cxn ang="0">
                <a:pos x="112653" y="2799"/>
              </a:cxn>
              <a:cxn ang="0">
                <a:pos x="168096" y="5053"/>
              </a:cxn>
              <a:cxn ang="0">
                <a:pos x="222476" y="8333"/>
              </a:cxn>
              <a:cxn ang="0">
                <a:pos x="275439" y="12981"/>
              </a:cxn>
              <a:cxn ang="0">
                <a:pos x="326632" y="19338"/>
              </a:cxn>
              <a:cxn ang="0">
                <a:pos x="375701" y="27748"/>
              </a:cxn>
              <a:cxn ang="0">
                <a:pos x="422290" y="38550"/>
              </a:cxn>
              <a:cxn ang="0">
                <a:pos x="466045" y="52088"/>
              </a:cxn>
              <a:cxn ang="0">
                <a:pos x="506613" y="68704"/>
              </a:cxn>
              <a:cxn ang="0">
                <a:pos x="543640" y="88738"/>
              </a:cxn>
              <a:cxn ang="0">
                <a:pos x="576770" y="112534"/>
              </a:cxn>
              <a:cxn ang="0">
                <a:pos x="607307" y="142025"/>
              </a:cxn>
              <a:cxn ang="0">
                <a:pos x="633513" y="175696"/>
              </a:cxn>
              <a:cxn ang="0">
                <a:pos x="655806" y="213145"/>
              </a:cxn>
              <a:cxn ang="0">
                <a:pos x="674605" y="253966"/>
              </a:cxn>
              <a:cxn ang="0">
                <a:pos x="690329" y="297756"/>
              </a:cxn>
              <a:cxn ang="0">
                <a:pos x="703394" y="344111"/>
              </a:cxn>
              <a:cxn ang="0">
                <a:pos x="714221" y="392627"/>
              </a:cxn>
              <a:cxn ang="0">
                <a:pos x="723228" y="442901"/>
              </a:cxn>
              <a:cxn ang="0">
                <a:pos x="730832" y="494528"/>
              </a:cxn>
              <a:cxn ang="0">
                <a:pos x="737453" y="547105"/>
              </a:cxn>
              <a:cxn ang="0">
                <a:pos x="743508" y="600227"/>
              </a:cxn>
            </a:cxnLst>
            <a:rect l="0" t="0" r="r" b="b"/>
            <a:pathLst>
              <a:path w="743584" h="600710">
                <a:moveTo>
                  <a:pt x="0" y="0"/>
                </a:moveTo>
                <a:lnTo>
                  <a:pt x="56503" y="1228"/>
                </a:lnTo>
                <a:lnTo>
                  <a:pt x="112653" y="2799"/>
                </a:lnTo>
                <a:lnTo>
                  <a:pt x="168096" y="5053"/>
                </a:lnTo>
                <a:lnTo>
                  <a:pt x="222476" y="8333"/>
                </a:lnTo>
                <a:lnTo>
                  <a:pt x="275439" y="12981"/>
                </a:lnTo>
                <a:lnTo>
                  <a:pt x="326632" y="19338"/>
                </a:lnTo>
                <a:lnTo>
                  <a:pt x="375701" y="27748"/>
                </a:lnTo>
                <a:lnTo>
                  <a:pt x="422290" y="38550"/>
                </a:lnTo>
                <a:lnTo>
                  <a:pt x="466045" y="52088"/>
                </a:lnTo>
                <a:lnTo>
                  <a:pt x="506613" y="68704"/>
                </a:lnTo>
                <a:lnTo>
                  <a:pt x="543640" y="88738"/>
                </a:lnTo>
                <a:lnTo>
                  <a:pt x="576770" y="112534"/>
                </a:lnTo>
                <a:lnTo>
                  <a:pt x="607307" y="142025"/>
                </a:lnTo>
                <a:lnTo>
                  <a:pt x="633513" y="175696"/>
                </a:lnTo>
                <a:lnTo>
                  <a:pt x="655806" y="213145"/>
                </a:lnTo>
                <a:lnTo>
                  <a:pt x="674605" y="253966"/>
                </a:lnTo>
                <a:lnTo>
                  <a:pt x="690329" y="297756"/>
                </a:lnTo>
                <a:lnTo>
                  <a:pt x="703394" y="344111"/>
                </a:lnTo>
                <a:lnTo>
                  <a:pt x="714221" y="392627"/>
                </a:lnTo>
                <a:lnTo>
                  <a:pt x="723228" y="442901"/>
                </a:lnTo>
                <a:lnTo>
                  <a:pt x="730832" y="494528"/>
                </a:lnTo>
                <a:lnTo>
                  <a:pt x="737453" y="547105"/>
                </a:lnTo>
                <a:lnTo>
                  <a:pt x="743508" y="600227"/>
                </a:lnTo>
              </a:path>
            </a:pathLst>
          </a:custGeom>
          <a:noFill/>
          <a:ln w="19050">
            <a:solidFill>
              <a:srgbClr val="E36C09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37909" name="object 22"/>
          <p:cNvSpPr>
            <a:spLocks/>
          </p:cNvSpPr>
          <p:nvPr/>
        </p:nvSpPr>
        <p:spPr bwMode="auto">
          <a:xfrm>
            <a:off x="7583488" y="5189538"/>
            <a:ext cx="88900" cy="80962"/>
          </a:xfrm>
          <a:custGeom>
            <a:avLst/>
            <a:gdLst/>
            <a:ahLst/>
            <a:cxnLst>
              <a:cxn ang="0">
                <a:pos x="88366" y="0"/>
              </a:cxn>
              <a:cxn ang="0">
                <a:pos x="52565" y="80619"/>
              </a:cxn>
              <a:cxn ang="0">
                <a:pos x="0" y="9779"/>
              </a:cxn>
            </a:cxnLst>
            <a:rect l="0" t="0" r="r" b="b"/>
            <a:pathLst>
              <a:path w="88900" h="80645">
                <a:moveTo>
                  <a:pt x="88366" y="0"/>
                </a:moveTo>
                <a:lnTo>
                  <a:pt x="52565" y="80619"/>
                </a:lnTo>
                <a:lnTo>
                  <a:pt x="0" y="9779"/>
                </a:lnTo>
              </a:path>
            </a:pathLst>
          </a:custGeom>
          <a:noFill/>
          <a:ln w="19049">
            <a:solidFill>
              <a:srgbClr val="E36C09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23" name="object 23"/>
          <p:cNvSpPr txBox="1"/>
          <p:nvPr/>
        </p:nvSpPr>
        <p:spPr>
          <a:xfrm>
            <a:off x="7675563" y="4678363"/>
            <a:ext cx="877887" cy="300037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800" b="1" i="1" dirty="0">
                <a:solidFill>
                  <a:srgbClr val="E36C09"/>
                </a:solidFill>
                <a:latin typeface="Consolas"/>
                <a:cs typeface="Consolas"/>
              </a:rPr>
              <a:t>x </a:t>
            </a:r>
            <a:r>
              <a:rPr sz="1800" b="1" spc="-5" dirty="0">
                <a:solidFill>
                  <a:srgbClr val="E36C09"/>
                </a:solidFill>
                <a:latin typeface="Symbol"/>
                <a:cs typeface="Symbol"/>
              </a:rPr>
              <a:t></a:t>
            </a:r>
            <a:r>
              <a:rPr sz="1800" b="1" spc="420" dirty="0">
                <a:solidFill>
                  <a:srgbClr val="E36C09"/>
                </a:solidFill>
                <a:latin typeface="Times New Roman"/>
                <a:cs typeface="Times New Roman"/>
              </a:rPr>
              <a:t> </a:t>
            </a:r>
            <a:r>
              <a:rPr sz="1800" b="1" i="1" dirty="0">
                <a:solidFill>
                  <a:srgbClr val="E36C09"/>
                </a:solidFill>
                <a:latin typeface="Consolas"/>
                <a:cs typeface="Consolas"/>
              </a:rPr>
              <a:t>bx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24" name="object 24"/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marL="12700" fontAlgn="auto">
              <a:lnSpc>
                <a:spcPts val="113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>
                <a:latin typeface="Tahoma"/>
                <a:cs typeface="Tahoma"/>
              </a:rPr>
              <a:t>Lecture 4-1: Power </a:t>
            </a:r>
            <a:r>
              <a:rPr dirty="0">
                <a:latin typeface="Tahoma"/>
                <a:cs typeface="Tahoma"/>
              </a:rPr>
              <a:t>Laws and </a:t>
            </a:r>
            <a:r>
              <a:rPr spc="-5" dirty="0">
                <a:latin typeface="Tahoma"/>
                <a:cs typeface="Tahoma"/>
              </a:rPr>
              <a:t>Preferential</a:t>
            </a:r>
            <a:r>
              <a:rPr spc="-10" dirty="0">
                <a:latin typeface="Tahoma"/>
                <a:cs typeface="Tahoma"/>
              </a:rPr>
              <a:t> </a:t>
            </a:r>
            <a:r>
              <a:rPr spc="-5" dirty="0">
                <a:latin typeface="Tahoma"/>
                <a:cs typeface="Tahoma"/>
              </a:rPr>
              <a:t>Attachment</a:t>
            </a:r>
          </a:p>
        </p:txBody>
      </p:sp>
      <p:sp>
        <p:nvSpPr>
          <p:cNvPr id="37912" name="object 25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marL="25400"/>
            <a:fld id="{88CF3F1F-9D06-478B-A1F1-93CB4851254C}" type="slidenum">
              <a:rPr lang="th-TH"/>
              <a:pPr marL="25400"/>
              <a:t>31</a:t>
            </a:fld>
            <a:endParaRPr lang="th-TH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object 2"/>
          <p:cNvSpPr>
            <a:spLocks noChangeArrowheads="1"/>
          </p:cNvSpPr>
          <p:nvPr/>
        </p:nvSpPr>
        <p:spPr bwMode="auto">
          <a:xfrm>
            <a:off x="180975" y="6383338"/>
            <a:ext cx="1441450" cy="328612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38914" name="object 3"/>
          <p:cNvSpPr>
            <a:spLocks noChangeArrowheads="1"/>
          </p:cNvSpPr>
          <p:nvPr/>
        </p:nvSpPr>
        <p:spPr bwMode="auto">
          <a:xfrm>
            <a:off x="1693863" y="6383338"/>
            <a:ext cx="1147762" cy="379412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38915" name="object 4"/>
          <p:cNvSpPr>
            <a:spLocks noChangeArrowheads="1"/>
          </p:cNvSpPr>
          <p:nvPr/>
        </p:nvSpPr>
        <p:spPr bwMode="auto">
          <a:xfrm>
            <a:off x="2366963" y="2701925"/>
            <a:ext cx="4522787" cy="1009650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5" name="object 5"/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marL="12700" fontAlgn="auto">
              <a:lnSpc>
                <a:spcPts val="113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>
                <a:latin typeface="Tahoma"/>
                <a:cs typeface="Tahoma"/>
              </a:rPr>
              <a:t>Lecture 4-1: Power </a:t>
            </a:r>
            <a:r>
              <a:rPr dirty="0">
                <a:latin typeface="Tahoma"/>
                <a:cs typeface="Tahoma"/>
              </a:rPr>
              <a:t>Laws and </a:t>
            </a:r>
            <a:r>
              <a:rPr spc="-5" dirty="0">
                <a:latin typeface="Tahoma"/>
                <a:cs typeface="Tahoma"/>
              </a:rPr>
              <a:t>Preferential</a:t>
            </a:r>
            <a:r>
              <a:rPr spc="-10" dirty="0">
                <a:latin typeface="Tahoma"/>
                <a:cs typeface="Tahoma"/>
              </a:rPr>
              <a:t> </a:t>
            </a:r>
            <a:r>
              <a:rPr spc="-5" dirty="0">
                <a:latin typeface="Tahoma"/>
                <a:cs typeface="Tahoma"/>
              </a:rPr>
              <a:t>Attachment</a:t>
            </a:r>
          </a:p>
        </p:txBody>
      </p:sp>
      <p:sp>
        <p:nvSpPr>
          <p:cNvPr id="38917" name="object 6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marL="25400"/>
            <a:fld id="{631B5F33-5DD6-4B60-857D-07314725994D}" type="slidenum">
              <a:rPr lang="th-TH"/>
              <a:pPr marL="25400"/>
              <a:t>32</a:t>
            </a:fld>
            <a:endParaRPr lang="th-TH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6575" y="1116013"/>
            <a:ext cx="8034338" cy="4551362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355600" indent="-342900">
              <a:buFont typeface="Arial" charset="0"/>
              <a:buChar char="•"/>
              <a:tabLst>
                <a:tab pos="354013" algn="l"/>
                <a:tab pos="355600" algn="l"/>
              </a:tabLst>
            </a:pPr>
            <a:r>
              <a:rPr lang="th-TH" sz="2400">
                <a:latin typeface="Tahoma" pitchFamily="34" charset="0"/>
                <a:cs typeface="Tahoma" pitchFamily="34" charset="0"/>
              </a:rPr>
              <a:t>However, most networks form </a:t>
            </a:r>
            <a:r>
              <a:rPr lang="th-TH" sz="2400">
                <a:solidFill>
                  <a:srgbClr val="C00000"/>
                </a:solidFill>
                <a:latin typeface="Tahoma" pitchFamily="34" charset="0"/>
                <a:cs typeface="Tahoma" pitchFamily="34" charset="0"/>
              </a:rPr>
              <a:t>dynamically </a:t>
            </a:r>
            <a:r>
              <a:rPr lang="th-TH" sz="2400">
                <a:latin typeface="Tahoma" pitchFamily="34" charset="0"/>
                <a:cs typeface="Tahoma" pitchFamily="34" charset="0"/>
              </a:rPr>
              <a:t>whereby new  nodes are </a:t>
            </a:r>
            <a:r>
              <a:rPr lang="th-TH" sz="2400">
                <a:solidFill>
                  <a:srgbClr val="006FC0"/>
                </a:solidFill>
                <a:latin typeface="Tahoma" pitchFamily="34" charset="0"/>
                <a:cs typeface="Tahoma" pitchFamily="34" charset="0"/>
              </a:rPr>
              <a:t>born over time </a:t>
            </a:r>
            <a:r>
              <a:rPr lang="th-TH" sz="2400">
                <a:latin typeface="Tahoma" pitchFamily="34" charset="0"/>
                <a:cs typeface="Tahoma" pitchFamily="34" charset="0"/>
              </a:rPr>
              <a:t>and form </a:t>
            </a:r>
            <a:r>
              <a:rPr lang="th-TH" sz="2400">
                <a:solidFill>
                  <a:srgbClr val="006FC0"/>
                </a:solidFill>
                <a:latin typeface="Tahoma" pitchFamily="34" charset="0"/>
                <a:cs typeface="Tahoma" pitchFamily="34" charset="0"/>
              </a:rPr>
              <a:t>attachments </a:t>
            </a:r>
            <a:r>
              <a:rPr lang="th-TH" sz="2400">
                <a:latin typeface="Tahoma" pitchFamily="34" charset="0"/>
                <a:cs typeface="Tahoma" pitchFamily="34" charset="0"/>
              </a:rPr>
              <a:t>to  existing nodes when they are born.</a:t>
            </a:r>
          </a:p>
          <a:p>
            <a:pPr marL="355600" indent="-342900">
              <a:buFontTx/>
              <a:buChar char="•"/>
              <a:tabLst>
                <a:tab pos="354013" algn="l"/>
                <a:tab pos="355600" algn="l"/>
              </a:tabLst>
            </a:pPr>
            <a:endParaRPr lang="th-TH" sz="3000">
              <a:latin typeface="Times New Roman" pitchFamily="18" charset="0"/>
              <a:cs typeface="Times New Roman" pitchFamily="18" charset="0"/>
            </a:endParaRPr>
          </a:p>
          <a:p>
            <a:pPr marL="355600" indent="-342900">
              <a:buFont typeface="Arial" charset="0"/>
              <a:buChar char="•"/>
              <a:tabLst>
                <a:tab pos="354013" algn="l"/>
                <a:tab pos="355600" algn="l"/>
              </a:tabLst>
            </a:pPr>
            <a:r>
              <a:rPr lang="th-TH" sz="2400">
                <a:solidFill>
                  <a:srgbClr val="00AF50"/>
                </a:solidFill>
                <a:latin typeface="Tahoma" pitchFamily="34" charset="0"/>
                <a:cs typeface="Tahoma" pitchFamily="34" charset="0"/>
              </a:rPr>
              <a:t>Example: </a:t>
            </a:r>
            <a:r>
              <a:rPr lang="th-TH" sz="2400">
                <a:latin typeface="Tahoma" pitchFamily="34" charset="0"/>
                <a:cs typeface="Tahoma" pitchFamily="34" charset="0"/>
              </a:rPr>
              <a:t>Consider the creation of web pages</a:t>
            </a:r>
          </a:p>
          <a:p>
            <a:pPr marL="755650" lvl="1" indent="-285750">
              <a:spcBef>
                <a:spcPts val="488"/>
              </a:spcBef>
              <a:buFont typeface="Arial" charset="0"/>
              <a:buChar char="–"/>
              <a:tabLst>
                <a:tab pos="354013" algn="l"/>
                <a:tab pos="355600" algn="l"/>
              </a:tabLst>
            </a:pPr>
            <a:r>
              <a:rPr lang="th-TH" sz="2000">
                <a:latin typeface="Tahoma" pitchFamily="34" charset="0"/>
                <a:cs typeface="Tahoma" pitchFamily="34" charset="0"/>
              </a:rPr>
              <a:t>When a new page is designed, it includes links to existing pages.  Over time, an existing page will be linked to by new pages.</a:t>
            </a:r>
          </a:p>
          <a:p>
            <a:pPr marL="355600" indent="-342900">
              <a:spcBef>
                <a:spcPts val="575"/>
              </a:spcBef>
              <a:buFont typeface="Arial" charset="0"/>
              <a:buChar char="•"/>
              <a:tabLst>
                <a:tab pos="354013" algn="l"/>
                <a:tab pos="355600" algn="l"/>
              </a:tabLst>
            </a:pPr>
            <a:r>
              <a:rPr lang="th-TH" sz="2400">
                <a:latin typeface="Tahoma" pitchFamily="34" charset="0"/>
                <a:cs typeface="Tahoma" pitchFamily="34" charset="0"/>
              </a:rPr>
              <a:t>The same phenomenon true in many other networks:</a:t>
            </a:r>
          </a:p>
          <a:p>
            <a:pPr marL="755650" lvl="1" indent="-285750">
              <a:spcBef>
                <a:spcPts val="475"/>
              </a:spcBef>
              <a:buFont typeface="Arial" charset="0"/>
              <a:buChar char="–"/>
              <a:tabLst>
                <a:tab pos="354013" algn="l"/>
                <a:tab pos="355600" algn="l"/>
              </a:tabLst>
            </a:pPr>
            <a:r>
              <a:rPr lang="th-TH" sz="2000">
                <a:latin typeface="Tahoma" pitchFamily="34" charset="0"/>
                <a:cs typeface="Tahoma" pitchFamily="34" charset="0"/>
              </a:rPr>
              <a:t>Networks of friendships, citations, professional relationships</a:t>
            </a:r>
          </a:p>
          <a:p>
            <a:pPr marL="755650" lvl="1" indent="-285750">
              <a:buFont typeface="Arial" charset="0"/>
              <a:buChar char="–"/>
              <a:tabLst>
                <a:tab pos="354013" algn="l"/>
                <a:tab pos="355600" algn="l"/>
              </a:tabLst>
            </a:pPr>
            <a:endParaRPr lang="th-TH" sz="2000">
              <a:latin typeface="Times New Roman" pitchFamily="18" charset="0"/>
              <a:cs typeface="Times New Roman" pitchFamily="18" charset="0"/>
            </a:endParaRPr>
          </a:p>
          <a:p>
            <a:pPr marL="355600" indent="-342900">
              <a:spcBef>
                <a:spcPts val="1150"/>
              </a:spcBef>
              <a:buFont typeface="Arial" charset="0"/>
              <a:buChar char="•"/>
              <a:tabLst>
                <a:tab pos="354013" algn="l"/>
                <a:tab pos="355600" algn="l"/>
              </a:tabLst>
            </a:pPr>
            <a:r>
              <a:rPr lang="th-TH" sz="2400">
                <a:latin typeface="Tahoma" pitchFamily="34" charset="0"/>
                <a:cs typeface="Tahoma" pitchFamily="34" charset="0"/>
              </a:rPr>
              <a:t>Evolution over time introduces a </a:t>
            </a:r>
            <a:r>
              <a:rPr lang="th-TH" sz="2400">
                <a:solidFill>
                  <a:srgbClr val="C00000"/>
                </a:solidFill>
                <a:latin typeface="Tahoma" pitchFamily="34" charset="0"/>
                <a:cs typeface="Tahoma" pitchFamily="34" charset="0"/>
              </a:rPr>
              <a:t>nature heterogeneity </a:t>
            </a:r>
            <a:r>
              <a:rPr lang="th-TH" sz="2400">
                <a:latin typeface="Tahoma" pitchFamily="34" charset="0"/>
                <a:cs typeface="Tahoma" pitchFamily="34" charset="0"/>
              </a:rPr>
              <a:t>to  nodes based on their </a:t>
            </a:r>
            <a:r>
              <a:rPr lang="th-TH" sz="2400">
                <a:solidFill>
                  <a:srgbClr val="C00000"/>
                </a:solidFill>
                <a:latin typeface="Tahoma" pitchFamily="34" charset="0"/>
                <a:cs typeface="Tahoma" pitchFamily="34" charset="0"/>
              </a:rPr>
              <a:t>age </a:t>
            </a:r>
            <a:r>
              <a:rPr lang="th-TH" sz="2400">
                <a:latin typeface="Tahoma" pitchFamily="34" charset="0"/>
                <a:cs typeface="Tahoma" pitchFamily="34" charset="0"/>
              </a:rPr>
              <a:t>in a growing networks.</a:t>
            </a:r>
          </a:p>
        </p:txBody>
      </p:sp>
      <p:sp>
        <p:nvSpPr>
          <p:cNvPr id="10242" name="object 3"/>
          <p:cNvSpPr>
            <a:spLocks noChangeArrowheads="1"/>
          </p:cNvSpPr>
          <p:nvPr/>
        </p:nvSpPr>
        <p:spPr bwMode="auto">
          <a:xfrm>
            <a:off x="258763" y="254000"/>
            <a:ext cx="6943725" cy="754063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marL="12700" eaLnBrk="1" fontAlgn="auto" hangingPunct="1">
              <a:lnSpc>
                <a:spcPts val="4315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/>
              <a:t>Growing Random</a:t>
            </a:r>
            <a:r>
              <a:rPr spc="-75" dirty="0"/>
              <a:t> </a:t>
            </a:r>
            <a:r>
              <a:rPr spc="-5" dirty="0"/>
              <a:t>Networks</a:t>
            </a:r>
          </a:p>
        </p:txBody>
      </p:sp>
      <p:sp>
        <p:nvSpPr>
          <p:cNvPr id="5" name="object 5"/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marL="12700" fontAlgn="auto">
              <a:lnSpc>
                <a:spcPts val="113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>
                <a:latin typeface="Tahoma"/>
                <a:cs typeface="Tahoma"/>
              </a:rPr>
              <a:t>Lecture 4-1: Power </a:t>
            </a:r>
            <a:r>
              <a:rPr dirty="0">
                <a:latin typeface="Tahoma"/>
                <a:cs typeface="Tahoma"/>
              </a:rPr>
              <a:t>Laws and </a:t>
            </a:r>
            <a:r>
              <a:rPr spc="-5" dirty="0">
                <a:latin typeface="Tahoma"/>
                <a:cs typeface="Tahoma"/>
              </a:rPr>
              <a:t>Preferential</a:t>
            </a:r>
            <a:r>
              <a:rPr spc="-10" dirty="0">
                <a:latin typeface="Tahoma"/>
                <a:cs typeface="Tahoma"/>
              </a:rPr>
              <a:t> </a:t>
            </a:r>
            <a:r>
              <a:rPr spc="-5" dirty="0">
                <a:latin typeface="Tahoma"/>
                <a:cs typeface="Tahoma"/>
              </a:rPr>
              <a:t>Attachment</a:t>
            </a:r>
          </a:p>
        </p:txBody>
      </p:sp>
      <p:sp>
        <p:nvSpPr>
          <p:cNvPr id="10245" name="object 6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marL="65088"/>
            <a:fld id="{632E0DFE-3093-440C-BA4E-0E6B23CD06A8}" type="slidenum">
              <a:rPr lang="th-TH"/>
              <a:pPr marL="65088"/>
              <a:t>4</a:t>
            </a:fld>
            <a:endParaRPr lang="th-TH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6575" y="1116013"/>
            <a:ext cx="7999413" cy="4668837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355600" indent="-342900">
              <a:buFont typeface="Arial" charset="0"/>
              <a:buChar char="•"/>
              <a:tabLst>
                <a:tab pos="354013" algn="l"/>
                <a:tab pos="355600" algn="l"/>
              </a:tabLst>
            </a:pPr>
            <a:r>
              <a:rPr lang="th-TH" sz="2400">
                <a:latin typeface="Tahoma" pitchFamily="34" charset="0"/>
                <a:cs typeface="Tahoma" pitchFamily="34" charset="0"/>
              </a:rPr>
              <a:t>Generative models of networks provide foundations for  the emergence of nature </a:t>
            </a:r>
            <a:r>
              <a:rPr lang="th-TH" sz="2400">
                <a:solidFill>
                  <a:srgbClr val="006FC0"/>
                </a:solidFill>
                <a:latin typeface="Tahoma" pitchFamily="34" charset="0"/>
                <a:cs typeface="Tahoma" pitchFamily="34" charset="0"/>
              </a:rPr>
              <a:t>linkage structures </a:t>
            </a:r>
            <a:r>
              <a:rPr lang="th-TH" sz="2400">
                <a:latin typeface="Tahoma" pitchFamily="34" charset="0"/>
                <a:cs typeface="Tahoma" pitchFamily="34" charset="0"/>
              </a:rPr>
              <a:t>or </a:t>
            </a:r>
            <a:r>
              <a:rPr lang="th-TH" sz="2400">
                <a:solidFill>
                  <a:srgbClr val="006FC0"/>
                </a:solidFill>
                <a:latin typeface="Tahoma" pitchFamily="34" charset="0"/>
                <a:cs typeface="Tahoma" pitchFamily="34" charset="0"/>
              </a:rPr>
              <a:t>degree  distributions</a:t>
            </a:r>
            <a:r>
              <a:rPr lang="th-TH" sz="2400">
                <a:latin typeface="Tahoma" pitchFamily="34" charset="0"/>
                <a:cs typeface="Tahoma" pitchFamily="34" charset="0"/>
              </a:rPr>
              <a:t>.</a:t>
            </a:r>
          </a:p>
          <a:p>
            <a:pPr marL="355600" indent="-342900">
              <a:buFontTx/>
              <a:buChar char="•"/>
              <a:tabLst>
                <a:tab pos="354013" algn="l"/>
                <a:tab pos="355600" algn="l"/>
              </a:tabLst>
            </a:pPr>
            <a:endParaRPr lang="th-TH" sz="3000">
              <a:latin typeface="Times New Roman" pitchFamily="18" charset="0"/>
              <a:cs typeface="Times New Roman" pitchFamily="18" charset="0"/>
            </a:endParaRPr>
          </a:p>
          <a:p>
            <a:pPr marL="355600" indent="-342900">
              <a:buFont typeface="Arial" charset="0"/>
              <a:buChar char="•"/>
              <a:tabLst>
                <a:tab pos="354013" algn="l"/>
                <a:tab pos="355600" algn="l"/>
              </a:tabLst>
            </a:pPr>
            <a:r>
              <a:rPr lang="th-TH" sz="2400">
                <a:latin typeface="Tahoma" pitchFamily="34" charset="0"/>
                <a:cs typeface="Tahoma" pitchFamily="34" charset="0"/>
              </a:rPr>
              <a:t>What degree distributions are observed in real-world?</a:t>
            </a:r>
          </a:p>
          <a:p>
            <a:pPr marL="755650" lvl="1" indent="-285750">
              <a:spcBef>
                <a:spcPts val="488"/>
              </a:spcBef>
              <a:buFont typeface="Arial" charset="0"/>
              <a:buChar char="–"/>
              <a:tabLst>
                <a:tab pos="354013" algn="l"/>
                <a:tab pos="355600" algn="l"/>
              </a:tabLst>
            </a:pPr>
            <a:r>
              <a:rPr lang="th-TH" sz="2000">
                <a:latin typeface="Tahoma" pitchFamily="34" charset="0"/>
                <a:cs typeface="Tahoma" pitchFamily="34" charset="0"/>
              </a:rPr>
              <a:t>In social networks, degree distributions can be viewed as a  measure of </a:t>
            </a:r>
            <a:r>
              <a:rPr lang="th-TH" sz="2000">
                <a:solidFill>
                  <a:srgbClr val="C00000"/>
                </a:solidFill>
                <a:latin typeface="Tahoma" pitchFamily="34" charset="0"/>
                <a:cs typeface="Tahoma" pitchFamily="34" charset="0"/>
              </a:rPr>
              <a:t>popularity </a:t>
            </a:r>
            <a:r>
              <a:rPr lang="th-TH" sz="2000">
                <a:latin typeface="Tahoma" pitchFamily="34" charset="0"/>
                <a:cs typeface="Tahoma" pitchFamily="34" charset="0"/>
              </a:rPr>
              <a:t>of the nodes.</a:t>
            </a:r>
          </a:p>
          <a:p>
            <a:pPr marL="755650" lvl="1" indent="-285750">
              <a:spcBef>
                <a:spcPts val="475"/>
              </a:spcBef>
              <a:buFont typeface="Arial" charset="0"/>
              <a:buChar char="–"/>
              <a:tabLst>
                <a:tab pos="354013" algn="l"/>
                <a:tab pos="355600" algn="l"/>
              </a:tabLst>
            </a:pPr>
            <a:r>
              <a:rPr lang="th-TH" sz="2000">
                <a:latin typeface="Tahoma" pitchFamily="34" charset="0"/>
                <a:cs typeface="Tahoma" pitchFamily="34" charset="0"/>
              </a:rPr>
              <a:t>Popularity - a phenomenon characterized by </a:t>
            </a:r>
            <a:r>
              <a:rPr lang="th-TH" sz="2000">
                <a:solidFill>
                  <a:srgbClr val="C00000"/>
                </a:solidFill>
                <a:latin typeface="Tahoma" pitchFamily="34" charset="0"/>
                <a:cs typeface="Tahoma" pitchFamily="34" charset="0"/>
              </a:rPr>
              <a:t>extreme imbalance</a:t>
            </a:r>
            <a:r>
              <a:rPr lang="th-TH" sz="2000">
                <a:latin typeface="Tahoma" pitchFamily="34" charset="0"/>
                <a:cs typeface="Tahoma" pitchFamily="34" charset="0"/>
              </a:rPr>
              <a:t>:</a:t>
            </a:r>
          </a:p>
          <a:p>
            <a:pPr marL="1155700" lvl="2" indent="-228600">
              <a:spcBef>
                <a:spcPts val="425"/>
              </a:spcBef>
              <a:buFont typeface="Arial" charset="0"/>
              <a:buChar char="•"/>
              <a:tabLst>
                <a:tab pos="354013" algn="l"/>
                <a:tab pos="355600" algn="l"/>
              </a:tabLst>
            </a:pPr>
            <a:r>
              <a:rPr lang="th-TH" sz="1800">
                <a:latin typeface="Tahoma" pitchFamily="34" charset="0"/>
                <a:cs typeface="Tahoma" pitchFamily="34" charset="0"/>
              </a:rPr>
              <a:t>While almost everyone goes through life known only to people in  their immediate social circles, a few people achieve wide visibility.</a:t>
            </a:r>
          </a:p>
          <a:p>
            <a:pPr marL="355600" indent="-342900">
              <a:spcBef>
                <a:spcPts val="575"/>
              </a:spcBef>
              <a:buFont typeface="Arial" charset="0"/>
              <a:buChar char="•"/>
              <a:tabLst>
                <a:tab pos="354013" algn="l"/>
                <a:tab pos="355600" algn="l"/>
              </a:tabLst>
            </a:pPr>
            <a:r>
              <a:rPr lang="th-TH" sz="2400">
                <a:solidFill>
                  <a:srgbClr val="00AF50"/>
                </a:solidFill>
                <a:latin typeface="Tahoma" pitchFamily="34" charset="0"/>
                <a:cs typeface="Tahoma" pitchFamily="34" charset="0"/>
              </a:rPr>
              <a:t>Example: </a:t>
            </a:r>
            <a:r>
              <a:rPr lang="th-TH" sz="2400">
                <a:latin typeface="Tahoma" pitchFamily="34" charset="0"/>
                <a:cs typeface="Tahoma" pitchFamily="34" charset="0"/>
              </a:rPr>
              <a:t>Consider the World Wide Web (WWW)</a:t>
            </a:r>
          </a:p>
          <a:p>
            <a:pPr marL="755650" lvl="1" indent="-285750">
              <a:spcBef>
                <a:spcPts val="400"/>
              </a:spcBef>
              <a:buFont typeface="Arial" charset="0"/>
              <a:buChar char="–"/>
              <a:tabLst>
                <a:tab pos="354013" algn="l"/>
                <a:tab pos="355600" algn="l"/>
              </a:tabLst>
            </a:pPr>
            <a:r>
              <a:rPr lang="th-TH" sz="2000">
                <a:latin typeface="Tahoma" pitchFamily="34" charset="0"/>
                <a:cs typeface="Tahoma" pitchFamily="34" charset="0"/>
              </a:rPr>
              <a:t>It has been observed that the fraction of pages with </a:t>
            </a:r>
            <a:r>
              <a:rPr lang="th-TH" sz="2000" i="1">
                <a:latin typeface="Consolas" pitchFamily="49" charset="0"/>
                <a:cs typeface="Consolas" pitchFamily="49" charset="0"/>
              </a:rPr>
              <a:t>k </a:t>
            </a:r>
            <a:r>
              <a:rPr lang="th-TH" sz="2000">
                <a:latin typeface="Tahoma" pitchFamily="34" charset="0"/>
                <a:cs typeface="Tahoma" pitchFamily="34" charset="0"/>
              </a:rPr>
              <a:t>in-links  (or out-links) is approximately proportional to </a:t>
            </a:r>
            <a:r>
              <a:rPr lang="th-TH" sz="2000" i="1">
                <a:latin typeface="Consolas" pitchFamily="49" charset="0"/>
                <a:cs typeface="Consolas" pitchFamily="49" charset="0"/>
              </a:rPr>
              <a:t>k</a:t>
            </a:r>
            <a:r>
              <a:rPr lang="th-TH" sz="1900" baseline="26000">
                <a:latin typeface="Consolas" pitchFamily="49" charset="0"/>
                <a:cs typeface="Consolas" pitchFamily="49" charset="0"/>
              </a:rPr>
              <a:t>–2.1 </a:t>
            </a:r>
            <a:r>
              <a:rPr lang="th-TH" sz="2000">
                <a:latin typeface="Tahoma" pitchFamily="34" charset="0"/>
                <a:cs typeface="Tahoma" pitchFamily="34" charset="0"/>
              </a:rPr>
              <a:t>(or </a:t>
            </a:r>
            <a:r>
              <a:rPr lang="th-TH" sz="2000" i="1">
                <a:latin typeface="Consolas" pitchFamily="49" charset="0"/>
                <a:cs typeface="Consolas" pitchFamily="49" charset="0"/>
              </a:rPr>
              <a:t>k</a:t>
            </a:r>
            <a:r>
              <a:rPr lang="th-TH" sz="1900" baseline="26000">
                <a:latin typeface="Consolas" pitchFamily="49" charset="0"/>
                <a:cs typeface="Consolas" pitchFamily="49" charset="0"/>
              </a:rPr>
              <a:t>–2.7</a:t>
            </a:r>
            <a:r>
              <a:rPr lang="th-TH" sz="2000">
                <a:latin typeface="Tahoma" pitchFamily="34" charset="0"/>
                <a:cs typeface="Tahoma" pitchFamily="34" charset="0"/>
              </a:rPr>
              <a:t>).</a:t>
            </a:r>
          </a:p>
        </p:txBody>
      </p:sp>
      <p:sp>
        <p:nvSpPr>
          <p:cNvPr id="11266" name="object 3"/>
          <p:cNvSpPr>
            <a:spLocks noChangeArrowheads="1"/>
          </p:cNvSpPr>
          <p:nvPr/>
        </p:nvSpPr>
        <p:spPr bwMode="auto">
          <a:xfrm>
            <a:off x="258763" y="254000"/>
            <a:ext cx="8636000" cy="754063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marL="12700" eaLnBrk="1" fontAlgn="auto" hangingPunct="1">
              <a:lnSpc>
                <a:spcPts val="4315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/>
              <a:t>Emergence of Degree</a:t>
            </a:r>
            <a:r>
              <a:rPr spc="-50" dirty="0"/>
              <a:t> </a:t>
            </a:r>
            <a:r>
              <a:rPr spc="-5" dirty="0"/>
              <a:t>Distributions</a:t>
            </a:r>
          </a:p>
        </p:txBody>
      </p:sp>
      <p:sp>
        <p:nvSpPr>
          <p:cNvPr id="5" name="object 5"/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marL="12700" fontAlgn="auto">
              <a:lnSpc>
                <a:spcPts val="113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>
                <a:latin typeface="Tahoma"/>
                <a:cs typeface="Tahoma"/>
              </a:rPr>
              <a:t>Lecture 4-1: Power </a:t>
            </a:r>
            <a:r>
              <a:rPr dirty="0">
                <a:latin typeface="Tahoma"/>
                <a:cs typeface="Tahoma"/>
              </a:rPr>
              <a:t>Laws and </a:t>
            </a:r>
            <a:r>
              <a:rPr spc="-5" dirty="0">
                <a:latin typeface="Tahoma"/>
                <a:cs typeface="Tahoma"/>
              </a:rPr>
              <a:t>Preferential</a:t>
            </a:r>
            <a:r>
              <a:rPr spc="-10" dirty="0">
                <a:latin typeface="Tahoma"/>
                <a:cs typeface="Tahoma"/>
              </a:rPr>
              <a:t> </a:t>
            </a:r>
            <a:r>
              <a:rPr spc="-5" dirty="0">
                <a:latin typeface="Tahoma"/>
                <a:cs typeface="Tahoma"/>
              </a:rPr>
              <a:t>Attachment</a:t>
            </a:r>
          </a:p>
        </p:txBody>
      </p:sp>
      <p:sp>
        <p:nvSpPr>
          <p:cNvPr id="11269" name="object 6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marL="65088"/>
            <a:fld id="{F259B49D-D996-4AFE-8725-555C893DA8A8}" type="slidenum">
              <a:rPr lang="th-TH"/>
              <a:pPr marL="65088"/>
              <a:t>5</a:t>
            </a:fld>
            <a:endParaRPr lang="th-TH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6575" y="1138238"/>
            <a:ext cx="7991475" cy="727075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355600" indent="-342900">
              <a:lnSpc>
                <a:spcPts val="2775"/>
              </a:lnSpc>
              <a:buFont typeface="Arial" charset="0"/>
              <a:buChar char="•"/>
              <a:tabLst>
                <a:tab pos="354013" algn="l"/>
                <a:tab pos="355600" algn="l"/>
              </a:tabLst>
            </a:pPr>
            <a:r>
              <a:rPr lang="th-TH" sz="2400">
                <a:latin typeface="Tahoma" pitchFamily="34" charset="0"/>
                <a:cs typeface="Tahoma" pitchFamily="34" charset="0"/>
              </a:rPr>
              <a:t>The (Bernoulli) random graph has a </a:t>
            </a:r>
            <a:r>
              <a:rPr lang="th-TH" sz="2400">
                <a:solidFill>
                  <a:srgbClr val="006FC0"/>
                </a:solidFill>
                <a:latin typeface="Tahoma" pitchFamily="34" charset="0"/>
                <a:cs typeface="Tahoma" pitchFamily="34" charset="0"/>
              </a:rPr>
              <a:t>binomial distribution  </a:t>
            </a:r>
            <a:r>
              <a:rPr lang="th-TH" sz="2400">
                <a:latin typeface="Tahoma" pitchFamily="34" charset="0"/>
                <a:cs typeface="Tahoma" pitchFamily="34" charset="0"/>
              </a:rPr>
              <a:t>of degree </a:t>
            </a:r>
            <a:r>
              <a:rPr lang="th-TH" sz="2400" i="1">
                <a:latin typeface="Consolas" pitchFamily="49" charset="0"/>
                <a:cs typeface="Consolas" pitchFamily="49" charset="0"/>
              </a:rPr>
              <a:t>k</a:t>
            </a:r>
            <a:r>
              <a:rPr lang="th-TH" sz="2400">
                <a:latin typeface="Tahoma" pitchFamily="34" charset="0"/>
                <a:cs typeface="Tahoma" pitchFamily="34" charset="0"/>
              </a:rPr>
              <a:t>: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6575" y="3236913"/>
            <a:ext cx="7353300" cy="1108075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355600" indent="-34290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  <a:tabLst>
                <a:tab pos="354965" algn="l"/>
                <a:tab pos="355600" algn="l"/>
              </a:tabLst>
              <a:defRPr/>
            </a:pPr>
            <a:r>
              <a:rPr sz="2400" dirty="0">
                <a:latin typeface="Tahoma"/>
                <a:cs typeface="Tahoma"/>
              </a:rPr>
              <a:t>But, </a:t>
            </a:r>
            <a:r>
              <a:rPr sz="2400" spc="-5" dirty="0">
                <a:latin typeface="Tahoma"/>
                <a:cs typeface="Tahoma"/>
              </a:rPr>
              <a:t>how about </a:t>
            </a:r>
            <a:r>
              <a:rPr sz="2400" spc="-10" dirty="0">
                <a:latin typeface="Tahoma"/>
                <a:cs typeface="Tahoma"/>
              </a:rPr>
              <a:t>growing </a:t>
            </a:r>
            <a:r>
              <a:rPr sz="2400" spc="-5" dirty="0">
                <a:latin typeface="Tahoma"/>
                <a:cs typeface="Tahoma"/>
              </a:rPr>
              <a:t>networks in the </a:t>
            </a:r>
            <a:r>
              <a:rPr sz="2400" spc="-5" dirty="0">
                <a:solidFill>
                  <a:srgbClr val="00AF50"/>
                </a:solidFill>
                <a:latin typeface="Tahoma"/>
                <a:cs typeface="Tahoma"/>
              </a:rPr>
              <a:t>real</a:t>
            </a:r>
            <a:r>
              <a:rPr sz="2400" spc="30" dirty="0">
                <a:solidFill>
                  <a:srgbClr val="00AF50"/>
                </a:solidFill>
                <a:latin typeface="Tahoma"/>
                <a:cs typeface="Tahoma"/>
              </a:rPr>
              <a:t> </a:t>
            </a:r>
            <a:r>
              <a:rPr sz="2400" spc="-5" dirty="0">
                <a:solidFill>
                  <a:srgbClr val="00AF50"/>
                </a:solidFill>
                <a:latin typeface="Tahoma"/>
                <a:cs typeface="Tahoma"/>
              </a:rPr>
              <a:t>world</a:t>
            </a:r>
            <a:r>
              <a:rPr sz="2400" spc="-5" dirty="0">
                <a:latin typeface="Tahoma"/>
                <a:cs typeface="Tahoma"/>
              </a:rPr>
              <a:t>?</a:t>
            </a:r>
            <a:endParaRPr sz="2400">
              <a:latin typeface="Tahoma"/>
              <a:cs typeface="Tahoma"/>
            </a:endParaRPr>
          </a:p>
          <a:p>
            <a:pPr marL="755650" lvl="1" indent="-285750" fontAlgn="auto">
              <a:spcBef>
                <a:spcPts val="480"/>
              </a:spcBef>
              <a:spcAft>
                <a:spcPts val="0"/>
              </a:spcAft>
              <a:buFont typeface="Arial"/>
              <a:buChar char="–"/>
              <a:tabLst>
                <a:tab pos="755015" algn="l"/>
                <a:tab pos="755650" algn="l"/>
              </a:tabLst>
              <a:defRPr/>
            </a:pPr>
            <a:r>
              <a:rPr sz="2000" spc="-5" dirty="0">
                <a:latin typeface="Tahoma"/>
                <a:cs typeface="Tahoma"/>
              </a:rPr>
              <a:t>Most </a:t>
            </a:r>
            <a:r>
              <a:rPr sz="2000" spc="-10" dirty="0">
                <a:latin typeface="Tahoma"/>
                <a:cs typeface="Tahoma"/>
              </a:rPr>
              <a:t>are </a:t>
            </a:r>
            <a:r>
              <a:rPr sz="2000" spc="-5" dirty="0">
                <a:latin typeface="Tahoma"/>
                <a:cs typeface="Tahoma"/>
              </a:rPr>
              <a:t>highly</a:t>
            </a:r>
            <a:r>
              <a:rPr sz="2000" spc="-30" dirty="0"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C00000"/>
                </a:solidFill>
                <a:latin typeface="Tahoma"/>
                <a:cs typeface="Tahoma"/>
              </a:rPr>
              <a:t>right-skewed</a:t>
            </a:r>
            <a:endParaRPr sz="2000">
              <a:latin typeface="Tahoma"/>
              <a:cs typeface="Tahoma"/>
            </a:endParaRPr>
          </a:p>
          <a:p>
            <a:pPr marL="755650" lvl="1" indent="-285750" fontAlgn="auto">
              <a:spcBef>
                <a:spcPts val="480"/>
              </a:spcBef>
              <a:spcAft>
                <a:spcPts val="0"/>
              </a:spcAft>
              <a:buFont typeface="Arial"/>
              <a:buChar char="–"/>
              <a:tabLst>
                <a:tab pos="755015" algn="l"/>
                <a:tab pos="755650" algn="l"/>
              </a:tabLst>
              <a:defRPr/>
            </a:pPr>
            <a:r>
              <a:rPr sz="2000" spc="-10" dirty="0">
                <a:latin typeface="Tahoma"/>
                <a:cs typeface="Tahoma"/>
              </a:rPr>
              <a:t>Approximately </a:t>
            </a:r>
            <a:r>
              <a:rPr sz="2000" spc="-5" dirty="0">
                <a:latin typeface="Tahoma"/>
                <a:cs typeface="Tahoma"/>
              </a:rPr>
              <a:t>follow a </a:t>
            </a:r>
            <a:r>
              <a:rPr sz="2000" spc="-5" dirty="0">
                <a:solidFill>
                  <a:srgbClr val="C00000"/>
                </a:solidFill>
                <a:latin typeface="Tahoma"/>
                <a:cs typeface="Tahoma"/>
              </a:rPr>
              <a:t>power</a:t>
            </a:r>
            <a:r>
              <a:rPr sz="2000" spc="40" dirty="0">
                <a:solidFill>
                  <a:srgbClr val="C00000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C00000"/>
                </a:solidFill>
                <a:latin typeface="Tahoma"/>
                <a:cs typeface="Tahoma"/>
              </a:rPr>
              <a:t>law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12291" name="object 4"/>
          <p:cNvSpPr>
            <a:spLocks noChangeArrowheads="1"/>
          </p:cNvSpPr>
          <p:nvPr/>
        </p:nvSpPr>
        <p:spPr bwMode="auto">
          <a:xfrm>
            <a:off x="258763" y="254000"/>
            <a:ext cx="5124450" cy="754063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marL="12700" eaLnBrk="1" fontAlgn="auto" hangingPunct="1">
              <a:lnSpc>
                <a:spcPts val="4315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/>
              <a:t>Degree</a:t>
            </a:r>
            <a:r>
              <a:rPr spc="-70" dirty="0"/>
              <a:t> </a:t>
            </a:r>
            <a:r>
              <a:rPr spc="-5" dirty="0"/>
              <a:t>Distribution</a:t>
            </a:r>
          </a:p>
        </p:txBody>
      </p:sp>
      <p:sp>
        <p:nvSpPr>
          <p:cNvPr id="12293" name="object 6"/>
          <p:cNvSpPr>
            <a:spLocks/>
          </p:cNvSpPr>
          <p:nvPr/>
        </p:nvSpPr>
        <p:spPr bwMode="auto">
          <a:xfrm>
            <a:off x="2143125" y="2063750"/>
            <a:ext cx="5095875" cy="7937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5095582" y="0"/>
              </a:cxn>
              <a:cxn ang="0">
                <a:pos x="5095582" y="794397"/>
              </a:cxn>
              <a:cxn ang="0">
                <a:pos x="0" y="794397"/>
              </a:cxn>
              <a:cxn ang="0">
                <a:pos x="0" y="0"/>
              </a:cxn>
            </a:cxnLst>
            <a:rect l="0" t="0" r="r" b="b"/>
            <a:pathLst>
              <a:path w="5095875" h="794385">
                <a:moveTo>
                  <a:pt x="0" y="0"/>
                </a:moveTo>
                <a:lnTo>
                  <a:pt x="5095582" y="0"/>
                </a:lnTo>
                <a:lnTo>
                  <a:pt x="5095582" y="794397"/>
                </a:lnTo>
                <a:lnTo>
                  <a:pt x="0" y="794397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2294" name="object 7"/>
          <p:cNvSpPr>
            <a:spLocks/>
          </p:cNvSpPr>
          <p:nvPr/>
        </p:nvSpPr>
        <p:spPr bwMode="auto">
          <a:xfrm>
            <a:off x="2143125" y="2063750"/>
            <a:ext cx="5095875" cy="7937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5095582" y="0"/>
              </a:cxn>
              <a:cxn ang="0">
                <a:pos x="5095582" y="794397"/>
              </a:cxn>
              <a:cxn ang="0">
                <a:pos x="0" y="794397"/>
              </a:cxn>
              <a:cxn ang="0">
                <a:pos x="0" y="0"/>
              </a:cxn>
            </a:cxnLst>
            <a:rect l="0" t="0" r="r" b="b"/>
            <a:pathLst>
              <a:path w="5095875" h="794385">
                <a:moveTo>
                  <a:pt x="0" y="0"/>
                </a:moveTo>
                <a:lnTo>
                  <a:pt x="5095582" y="0"/>
                </a:lnTo>
                <a:lnTo>
                  <a:pt x="5095582" y="794397"/>
                </a:lnTo>
                <a:lnTo>
                  <a:pt x="0" y="794397"/>
                </a:lnTo>
                <a:lnTo>
                  <a:pt x="0" y="0"/>
                </a:lnTo>
                <a:close/>
              </a:path>
            </a:pathLst>
          </a:custGeom>
          <a:noFill/>
          <a:ln w="25400">
            <a:solidFill>
              <a:srgbClr val="F79546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8" name="object 8"/>
          <p:cNvSpPr txBox="1"/>
          <p:nvPr/>
        </p:nvSpPr>
        <p:spPr>
          <a:xfrm>
            <a:off x="4625975" y="2452688"/>
            <a:ext cx="131763" cy="296862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850" i="1" spc="5" dirty="0">
                <a:latin typeface="Consolas"/>
                <a:cs typeface="Consolas"/>
              </a:rPr>
              <a:t>k</a:t>
            </a:r>
            <a:endParaRPr sz="1850">
              <a:latin typeface="Consolas"/>
              <a:cs typeface="Consola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347913" y="2227263"/>
            <a:ext cx="4687887" cy="447675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dirty="0">
                <a:latin typeface="Consolas"/>
                <a:cs typeface="Consolas"/>
              </a:rPr>
              <a:t>Pr[</a:t>
            </a:r>
            <a:r>
              <a:rPr i="1" dirty="0">
                <a:latin typeface="Consolas"/>
                <a:cs typeface="Consolas"/>
              </a:rPr>
              <a:t>K</a:t>
            </a:r>
            <a:r>
              <a:rPr dirty="0">
                <a:latin typeface="Consolas"/>
                <a:cs typeface="Consolas"/>
              </a:rPr>
              <a:t>=</a:t>
            </a:r>
            <a:r>
              <a:rPr i="1" dirty="0">
                <a:latin typeface="Consolas"/>
                <a:cs typeface="Consolas"/>
              </a:rPr>
              <a:t>k</a:t>
            </a:r>
            <a:r>
              <a:rPr dirty="0">
                <a:latin typeface="Consolas"/>
                <a:cs typeface="Consolas"/>
              </a:rPr>
              <a:t>] =</a:t>
            </a:r>
            <a:r>
              <a:rPr spc="-80" dirty="0">
                <a:latin typeface="Consolas"/>
                <a:cs typeface="Consolas"/>
              </a:rPr>
              <a:t> </a:t>
            </a:r>
            <a:r>
              <a:rPr dirty="0">
                <a:latin typeface="Consolas"/>
                <a:cs typeface="Consolas"/>
              </a:rPr>
              <a:t>(</a:t>
            </a:r>
            <a:r>
              <a:rPr sz="2775" i="1" baseline="30030" dirty="0">
                <a:latin typeface="Consolas"/>
                <a:cs typeface="Consolas"/>
              </a:rPr>
              <a:t>n–</a:t>
            </a:r>
            <a:r>
              <a:rPr sz="2775" baseline="30030" dirty="0">
                <a:latin typeface="Consolas"/>
                <a:cs typeface="Consolas"/>
              </a:rPr>
              <a:t>1</a:t>
            </a:r>
            <a:r>
              <a:rPr dirty="0">
                <a:latin typeface="Consolas"/>
                <a:cs typeface="Consolas"/>
              </a:rPr>
              <a:t>)</a:t>
            </a:r>
            <a:r>
              <a:rPr i="1" dirty="0">
                <a:latin typeface="Consolas"/>
                <a:cs typeface="Consolas"/>
              </a:rPr>
              <a:t>p</a:t>
            </a:r>
            <a:r>
              <a:rPr sz="2775" i="1" baseline="25525" dirty="0">
                <a:latin typeface="Consolas"/>
                <a:cs typeface="Consolas"/>
              </a:rPr>
              <a:t>k</a:t>
            </a:r>
            <a:r>
              <a:rPr dirty="0">
                <a:latin typeface="Consolas"/>
                <a:cs typeface="Consolas"/>
              </a:rPr>
              <a:t>(1–</a:t>
            </a:r>
            <a:r>
              <a:rPr i="1" dirty="0">
                <a:latin typeface="Consolas"/>
                <a:cs typeface="Consolas"/>
              </a:rPr>
              <a:t>p</a:t>
            </a:r>
            <a:r>
              <a:rPr dirty="0">
                <a:latin typeface="Consolas"/>
                <a:cs typeface="Consolas"/>
              </a:rPr>
              <a:t>)</a:t>
            </a:r>
            <a:r>
              <a:rPr sz="2775" i="1" baseline="25525" dirty="0">
                <a:latin typeface="Consolas"/>
                <a:cs typeface="Consolas"/>
              </a:rPr>
              <a:t>n</a:t>
            </a:r>
            <a:r>
              <a:rPr sz="2775" baseline="25525" dirty="0">
                <a:latin typeface="Consolas"/>
                <a:cs typeface="Consolas"/>
              </a:rPr>
              <a:t>–1–</a:t>
            </a:r>
            <a:r>
              <a:rPr sz="2775" i="1" baseline="25525" dirty="0">
                <a:latin typeface="Consolas"/>
                <a:cs typeface="Consolas"/>
              </a:rPr>
              <a:t>k</a:t>
            </a:r>
            <a:endParaRPr sz="2775" baseline="25525">
              <a:latin typeface="Consolas"/>
              <a:cs typeface="Consolas"/>
            </a:endParaRPr>
          </a:p>
        </p:txBody>
      </p:sp>
      <p:sp>
        <p:nvSpPr>
          <p:cNvPr id="12297" name="object 10"/>
          <p:cNvSpPr>
            <a:spLocks noChangeArrowheads="1"/>
          </p:cNvSpPr>
          <p:nvPr/>
        </p:nvSpPr>
        <p:spPr bwMode="auto">
          <a:xfrm>
            <a:off x="5510213" y="3871913"/>
            <a:ext cx="3167062" cy="1646237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1" name="object 11"/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marL="12700" fontAlgn="auto">
              <a:lnSpc>
                <a:spcPts val="113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>
                <a:latin typeface="Tahoma"/>
                <a:cs typeface="Tahoma"/>
              </a:rPr>
              <a:t>Lecture 4-1: Power </a:t>
            </a:r>
            <a:r>
              <a:rPr dirty="0">
                <a:latin typeface="Tahoma"/>
                <a:cs typeface="Tahoma"/>
              </a:rPr>
              <a:t>Laws and </a:t>
            </a:r>
            <a:r>
              <a:rPr spc="-5" dirty="0">
                <a:latin typeface="Tahoma"/>
                <a:cs typeface="Tahoma"/>
              </a:rPr>
              <a:t>Preferential</a:t>
            </a:r>
            <a:r>
              <a:rPr spc="-10" dirty="0">
                <a:latin typeface="Tahoma"/>
                <a:cs typeface="Tahoma"/>
              </a:rPr>
              <a:t> </a:t>
            </a:r>
            <a:r>
              <a:rPr spc="-5" dirty="0">
                <a:latin typeface="Tahoma"/>
                <a:cs typeface="Tahoma"/>
              </a:rPr>
              <a:t>Attachment</a:t>
            </a:r>
          </a:p>
        </p:txBody>
      </p:sp>
      <p:sp>
        <p:nvSpPr>
          <p:cNvPr id="12299" name="object 12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marL="65088"/>
            <a:fld id="{9F2A7A0B-3AE2-4B0E-9C0E-C706C0910D35}" type="slidenum">
              <a:rPr lang="th-TH"/>
              <a:pPr marL="65088"/>
              <a:t>6</a:t>
            </a:fld>
            <a:endParaRPr lang="th-TH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object 2"/>
          <p:cNvSpPr>
            <a:spLocks noChangeArrowheads="1"/>
          </p:cNvSpPr>
          <p:nvPr/>
        </p:nvSpPr>
        <p:spPr bwMode="auto">
          <a:xfrm>
            <a:off x="258763" y="254000"/>
            <a:ext cx="8472487" cy="754063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marL="12700" eaLnBrk="1" fontAlgn="auto" hangingPunct="1">
              <a:lnSpc>
                <a:spcPts val="4315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dirty="0"/>
              <a:t>Online </a:t>
            </a:r>
            <a:r>
              <a:rPr spc="-5" dirty="0"/>
              <a:t>Question </a:t>
            </a:r>
            <a:r>
              <a:rPr dirty="0"/>
              <a:t>&amp; </a:t>
            </a:r>
            <a:r>
              <a:rPr spc="-5" dirty="0"/>
              <a:t>Answer</a:t>
            </a:r>
            <a:r>
              <a:rPr spc="-80" dirty="0"/>
              <a:t> </a:t>
            </a:r>
            <a:r>
              <a:rPr spc="-5" dirty="0"/>
              <a:t>Forums</a:t>
            </a:r>
          </a:p>
        </p:txBody>
      </p:sp>
      <p:sp>
        <p:nvSpPr>
          <p:cNvPr id="13315" name="object 4"/>
          <p:cNvSpPr>
            <a:spLocks noChangeArrowheads="1"/>
          </p:cNvSpPr>
          <p:nvPr/>
        </p:nvSpPr>
        <p:spPr bwMode="auto">
          <a:xfrm>
            <a:off x="2954338" y="1760538"/>
            <a:ext cx="166687" cy="309562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3316" name="object 5"/>
          <p:cNvSpPr>
            <a:spLocks noChangeArrowheads="1"/>
          </p:cNvSpPr>
          <p:nvPr/>
        </p:nvSpPr>
        <p:spPr bwMode="auto">
          <a:xfrm>
            <a:off x="3070225" y="1927225"/>
            <a:ext cx="82550" cy="82550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3317" name="object 6"/>
          <p:cNvSpPr>
            <a:spLocks noChangeArrowheads="1"/>
          </p:cNvSpPr>
          <p:nvPr/>
        </p:nvSpPr>
        <p:spPr bwMode="auto">
          <a:xfrm>
            <a:off x="3000375" y="1785938"/>
            <a:ext cx="71438" cy="214312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3318" name="object 7"/>
          <p:cNvSpPr>
            <a:spLocks/>
          </p:cNvSpPr>
          <p:nvPr/>
        </p:nvSpPr>
        <p:spPr bwMode="auto">
          <a:xfrm>
            <a:off x="3000375" y="1785938"/>
            <a:ext cx="71438" cy="214312"/>
          </a:xfrm>
          <a:custGeom>
            <a:avLst/>
            <a:gdLst/>
            <a:ahLst/>
            <a:cxnLst>
              <a:cxn ang="0">
                <a:pos x="0" y="214312"/>
              </a:cxn>
              <a:cxn ang="0">
                <a:pos x="35725" y="0"/>
              </a:cxn>
              <a:cxn ang="0">
                <a:pos x="71437" y="214312"/>
              </a:cxn>
              <a:cxn ang="0">
                <a:pos x="0" y="214312"/>
              </a:cxn>
            </a:cxnLst>
            <a:rect l="0" t="0" r="r" b="b"/>
            <a:pathLst>
              <a:path w="71755" h="214630">
                <a:moveTo>
                  <a:pt x="0" y="214312"/>
                </a:moveTo>
                <a:lnTo>
                  <a:pt x="35725" y="0"/>
                </a:lnTo>
                <a:lnTo>
                  <a:pt x="71437" y="214312"/>
                </a:lnTo>
                <a:lnTo>
                  <a:pt x="0" y="214312"/>
                </a:lnTo>
                <a:close/>
              </a:path>
            </a:pathLst>
          </a:custGeom>
          <a:noFill/>
          <a:ln w="12700">
            <a:solidFill>
              <a:srgbClr val="BD4A47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3319" name="object 8"/>
          <p:cNvSpPr>
            <a:spLocks noChangeArrowheads="1"/>
          </p:cNvSpPr>
          <p:nvPr/>
        </p:nvSpPr>
        <p:spPr bwMode="auto">
          <a:xfrm>
            <a:off x="2882900" y="1617663"/>
            <a:ext cx="309563" cy="307975"/>
          </a:xfrm>
          <a:prstGeom prst="rect">
            <a:avLst/>
          </a:prstGeom>
          <a:blipFill dpi="0" rotWithShape="1">
            <a:blip r:embed="rId6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3320" name="object 9"/>
          <p:cNvSpPr>
            <a:spLocks noChangeArrowheads="1"/>
          </p:cNvSpPr>
          <p:nvPr/>
        </p:nvSpPr>
        <p:spPr bwMode="auto">
          <a:xfrm>
            <a:off x="2928938" y="1643063"/>
            <a:ext cx="214312" cy="214312"/>
          </a:xfrm>
          <a:prstGeom prst="rect">
            <a:avLst/>
          </a:prstGeom>
          <a:blipFill dpi="0" rotWithShape="1">
            <a:blip r:embed="rId7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3321" name="object 10"/>
          <p:cNvSpPr>
            <a:spLocks/>
          </p:cNvSpPr>
          <p:nvPr/>
        </p:nvSpPr>
        <p:spPr bwMode="auto">
          <a:xfrm>
            <a:off x="2928938" y="1643063"/>
            <a:ext cx="214312" cy="214312"/>
          </a:xfrm>
          <a:custGeom>
            <a:avLst/>
            <a:gdLst/>
            <a:ahLst/>
            <a:cxnLst>
              <a:cxn ang="0">
                <a:pos x="0" y="107162"/>
              </a:cxn>
              <a:cxn ang="0">
                <a:pos x="8421" y="65451"/>
              </a:cxn>
              <a:cxn ang="0">
                <a:pos x="31388" y="31388"/>
              </a:cxn>
              <a:cxn ang="0">
                <a:pos x="65451" y="8421"/>
              </a:cxn>
              <a:cxn ang="0">
                <a:pos x="107162" y="0"/>
              </a:cxn>
              <a:cxn ang="0">
                <a:pos x="148872" y="8421"/>
              </a:cxn>
              <a:cxn ang="0">
                <a:pos x="182930" y="31388"/>
              </a:cxn>
              <a:cxn ang="0">
                <a:pos x="205892" y="65451"/>
              </a:cxn>
              <a:cxn ang="0">
                <a:pos x="214312" y="107162"/>
              </a:cxn>
              <a:cxn ang="0">
                <a:pos x="205892" y="148874"/>
              </a:cxn>
              <a:cxn ang="0">
                <a:pos x="182930" y="182937"/>
              </a:cxn>
              <a:cxn ang="0">
                <a:pos x="148872" y="205903"/>
              </a:cxn>
              <a:cxn ang="0">
                <a:pos x="107162" y="214325"/>
              </a:cxn>
              <a:cxn ang="0">
                <a:pos x="65451" y="205903"/>
              </a:cxn>
              <a:cxn ang="0">
                <a:pos x="31388" y="182937"/>
              </a:cxn>
              <a:cxn ang="0">
                <a:pos x="8421" y="148874"/>
              </a:cxn>
              <a:cxn ang="0">
                <a:pos x="0" y="107162"/>
              </a:cxn>
            </a:cxnLst>
            <a:rect l="0" t="0" r="r" b="b"/>
            <a:pathLst>
              <a:path w="214630" h="214630">
                <a:moveTo>
                  <a:pt x="0" y="107162"/>
                </a:moveTo>
                <a:lnTo>
                  <a:pt x="8421" y="65451"/>
                </a:lnTo>
                <a:lnTo>
                  <a:pt x="31388" y="31388"/>
                </a:lnTo>
                <a:lnTo>
                  <a:pt x="65451" y="8421"/>
                </a:lnTo>
                <a:lnTo>
                  <a:pt x="107162" y="0"/>
                </a:lnTo>
                <a:lnTo>
                  <a:pt x="148872" y="8421"/>
                </a:lnTo>
                <a:lnTo>
                  <a:pt x="182930" y="31388"/>
                </a:lnTo>
                <a:lnTo>
                  <a:pt x="205892" y="65451"/>
                </a:lnTo>
                <a:lnTo>
                  <a:pt x="214312" y="107162"/>
                </a:lnTo>
                <a:lnTo>
                  <a:pt x="205892" y="148874"/>
                </a:lnTo>
                <a:lnTo>
                  <a:pt x="182930" y="182937"/>
                </a:lnTo>
                <a:lnTo>
                  <a:pt x="148872" y="205903"/>
                </a:lnTo>
                <a:lnTo>
                  <a:pt x="107162" y="214325"/>
                </a:lnTo>
                <a:lnTo>
                  <a:pt x="65451" y="205903"/>
                </a:lnTo>
                <a:lnTo>
                  <a:pt x="31388" y="182937"/>
                </a:lnTo>
                <a:lnTo>
                  <a:pt x="8421" y="148874"/>
                </a:lnTo>
                <a:lnTo>
                  <a:pt x="0" y="107162"/>
                </a:lnTo>
                <a:close/>
              </a:path>
            </a:pathLst>
          </a:custGeom>
          <a:noFill/>
          <a:ln w="12700">
            <a:solidFill>
              <a:srgbClr val="BD4A47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3322" name="object 11"/>
          <p:cNvSpPr>
            <a:spLocks noChangeArrowheads="1"/>
          </p:cNvSpPr>
          <p:nvPr/>
        </p:nvSpPr>
        <p:spPr bwMode="auto">
          <a:xfrm>
            <a:off x="4311650" y="1760538"/>
            <a:ext cx="166688" cy="309562"/>
          </a:xfrm>
          <a:prstGeom prst="rect">
            <a:avLst/>
          </a:prstGeom>
          <a:blipFill dpi="0" rotWithShape="1">
            <a:blip r:embed="rId8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3323" name="object 12"/>
          <p:cNvSpPr>
            <a:spLocks noChangeArrowheads="1"/>
          </p:cNvSpPr>
          <p:nvPr/>
        </p:nvSpPr>
        <p:spPr bwMode="auto">
          <a:xfrm>
            <a:off x="4427538" y="1927225"/>
            <a:ext cx="82550" cy="82550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3324" name="object 13"/>
          <p:cNvSpPr>
            <a:spLocks noChangeArrowheads="1"/>
          </p:cNvSpPr>
          <p:nvPr/>
        </p:nvSpPr>
        <p:spPr bwMode="auto">
          <a:xfrm>
            <a:off x="4357688" y="1785938"/>
            <a:ext cx="71437" cy="214312"/>
          </a:xfrm>
          <a:prstGeom prst="rect">
            <a:avLst/>
          </a:prstGeom>
          <a:blipFill dpi="0" rotWithShape="1">
            <a:blip r:embed="rId9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3325" name="object 14"/>
          <p:cNvSpPr>
            <a:spLocks/>
          </p:cNvSpPr>
          <p:nvPr/>
        </p:nvSpPr>
        <p:spPr bwMode="auto">
          <a:xfrm>
            <a:off x="4357688" y="1785938"/>
            <a:ext cx="71437" cy="214312"/>
          </a:xfrm>
          <a:custGeom>
            <a:avLst/>
            <a:gdLst/>
            <a:ahLst/>
            <a:cxnLst>
              <a:cxn ang="0">
                <a:pos x="0" y="214312"/>
              </a:cxn>
              <a:cxn ang="0">
                <a:pos x="35725" y="0"/>
              </a:cxn>
              <a:cxn ang="0">
                <a:pos x="71437" y="214312"/>
              </a:cxn>
              <a:cxn ang="0">
                <a:pos x="0" y="214312"/>
              </a:cxn>
            </a:cxnLst>
            <a:rect l="0" t="0" r="r" b="b"/>
            <a:pathLst>
              <a:path w="71754" h="214630">
                <a:moveTo>
                  <a:pt x="0" y="214312"/>
                </a:moveTo>
                <a:lnTo>
                  <a:pt x="35725" y="0"/>
                </a:lnTo>
                <a:lnTo>
                  <a:pt x="71437" y="214312"/>
                </a:lnTo>
                <a:lnTo>
                  <a:pt x="0" y="214312"/>
                </a:lnTo>
                <a:close/>
              </a:path>
            </a:pathLst>
          </a:custGeom>
          <a:noFill/>
          <a:ln w="12700">
            <a:solidFill>
              <a:srgbClr val="BD4A47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3326" name="object 15"/>
          <p:cNvSpPr>
            <a:spLocks noChangeArrowheads="1"/>
          </p:cNvSpPr>
          <p:nvPr/>
        </p:nvSpPr>
        <p:spPr bwMode="auto">
          <a:xfrm>
            <a:off x="4240213" y="1617663"/>
            <a:ext cx="309562" cy="307975"/>
          </a:xfrm>
          <a:prstGeom prst="rect">
            <a:avLst/>
          </a:prstGeom>
          <a:blipFill dpi="0" rotWithShape="1">
            <a:blip r:embed="rId10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3327" name="object 16"/>
          <p:cNvSpPr>
            <a:spLocks noChangeArrowheads="1"/>
          </p:cNvSpPr>
          <p:nvPr/>
        </p:nvSpPr>
        <p:spPr bwMode="auto">
          <a:xfrm>
            <a:off x="4286250" y="1643063"/>
            <a:ext cx="214313" cy="214312"/>
          </a:xfrm>
          <a:prstGeom prst="rect">
            <a:avLst/>
          </a:prstGeom>
          <a:blipFill dpi="0" rotWithShape="1">
            <a:blip r:embed="rId7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3328" name="object 17"/>
          <p:cNvSpPr>
            <a:spLocks/>
          </p:cNvSpPr>
          <p:nvPr/>
        </p:nvSpPr>
        <p:spPr bwMode="auto">
          <a:xfrm>
            <a:off x="4286250" y="1643063"/>
            <a:ext cx="214313" cy="214312"/>
          </a:xfrm>
          <a:custGeom>
            <a:avLst/>
            <a:gdLst/>
            <a:ahLst/>
            <a:cxnLst>
              <a:cxn ang="0">
                <a:pos x="0" y="107162"/>
              </a:cxn>
              <a:cxn ang="0">
                <a:pos x="8421" y="65451"/>
              </a:cxn>
              <a:cxn ang="0">
                <a:pos x="31388" y="31388"/>
              </a:cxn>
              <a:cxn ang="0">
                <a:pos x="65451" y="8421"/>
              </a:cxn>
              <a:cxn ang="0">
                <a:pos x="107162" y="0"/>
              </a:cxn>
              <a:cxn ang="0">
                <a:pos x="148866" y="8421"/>
              </a:cxn>
              <a:cxn ang="0">
                <a:pos x="182926" y="31388"/>
              </a:cxn>
              <a:cxn ang="0">
                <a:pos x="205891" y="65451"/>
              </a:cxn>
              <a:cxn ang="0">
                <a:pos x="214312" y="107162"/>
              </a:cxn>
              <a:cxn ang="0">
                <a:pos x="205891" y="148874"/>
              </a:cxn>
              <a:cxn ang="0">
                <a:pos x="182926" y="182937"/>
              </a:cxn>
              <a:cxn ang="0">
                <a:pos x="148866" y="205903"/>
              </a:cxn>
              <a:cxn ang="0">
                <a:pos x="107162" y="214325"/>
              </a:cxn>
              <a:cxn ang="0">
                <a:pos x="65451" y="205903"/>
              </a:cxn>
              <a:cxn ang="0">
                <a:pos x="31388" y="182937"/>
              </a:cxn>
              <a:cxn ang="0">
                <a:pos x="8421" y="148874"/>
              </a:cxn>
              <a:cxn ang="0">
                <a:pos x="0" y="107162"/>
              </a:cxn>
            </a:cxnLst>
            <a:rect l="0" t="0" r="r" b="b"/>
            <a:pathLst>
              <a:path w="214629" h="214630">
                <a:moveTo>
                  <a:pt x="0" y="107162"/>
                </a:moveTo>
                <a:lnTo>
                  <a:pt x="8421" y="65451"/>
                </a:lnTo>
                <a:lnTo>
                  <a:pt x="31388" y="31388"/>
                </a:lnTo>
                <a:lnTo>
                  <a:pt x="65451" y="8421"/>
                </a:lnTo>
                <a:lnTo>
                  <a:pt x="107162" y="0"/>
                </a:lnTo>
                <a:lnTo>
                  <a:pt x="148866" y="8421"/>
                </a:lnTo>
                <a:lnTo>
                  <a:pt x="182926" y="31388"/>
                </a:lnTo>
                <a:lnTo>
                  <a:pt x="205891" y="65451"/>
                </a:lnTo>
                <a:lnTo>
                  <a:pt x="214312" y="107162"/>
                </a:lnTo>
                <a:lnTo>
                  <a:pt x="205891" y="148874"/>
                </a:lnTo>
                <a:lnTo>
                  <a:pt x="182926" y="182937"/>
                </a:lnTo>
                <a:lnTo>
                  <a:pt x="148866" y="205903"/>
                </a:lnTo>
                <a:lnTo>
                  <a:pt x="107162" y="214325"/>
                </a:lnTo>
                <a:lnTo>
                  <a:pt x="65451" y="205903"/>
                </a:lnTo>
                <a:lnTo>
                  <a:pt x="31388" y="182937"/>
                </a:lnTo>
                <a:lnTo>
                  <a:pt x="8421" y="148874"/>
                </a:lnTo>
                <a:lnTo>
                  <a:pt x="0" y="107162"/>
                </a:lnTo>
                <a:close/>
              </a:path>
            </a:pathLst>
          </a:custGeom>
          <a:noFill/>
          <a:ln w="12700">
            <a:solidFill>
              <a:srgbClr val="BD4A47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3329" name="object 18"/>
          <p:cNvSpPr>
            <a:spLocks noChangeArrowheads="1"/>
          </p:cNvSpPr>
          <p:nvPr/>
        </p:nvSpPr>
        <p:spPr bwMode="auto">
          <a:xfrm>
            <a:off x="1025525" y="2474913"/>
            <a:ext cx="166688" cy="307975"/>
          </a:xfrm>
          <a:prstGeom prst="rect">
            <a:avLst/>
          </a:prstGeom>
          <a:blipFill dpi="0" rotWithShape="1">
            <a:blip r:embed="rId11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3330" name="object 19"/>
          <p:cNvSpPr>
            <a:spLocks noChangeArrowheads="1"/>
          </p:cNvSpPr>
          <p:nvPr/>
        </p:nvSpPr>
        <p:spPr bwMode="auto">
          <a:xfrm>
            <a:off x="1141413" y="2641600"/>
            <a:ext cx="82550" cy="82550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3331" name="object 20"/>
          <p:cNvSpPr>
            <a:spLocks noChangeArrowheads="1"/>
          </p:cNvSpPr>
          <p:nvPr/>
        </p:nvSpPr>
        <p:spPr bwMode="auto">
          <a:xfrm>
            <a:off x="1071563" y="2500313"/>
            <a:ext cx="71437" cy="214312"/>
          </a:xfrm>
          <a:prstGeom prst="rect">
            <a:avLst/>
          </a:prstGeom>
          <a:blipFill dpi="0" rotWithShape="1">
            <a:blip r:embed="rId12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3332" name="object 21"/>
          <p:cNvSpPr>
            <a:spLocks/>
          </p:cNvSpPr>
          <p:nvPr/>
        </p:nvSpPr>
        <p:spPr bwMode="auto">
          <a:xfrm>
            <a:off x="1071563" y="2500313"/>
            <a:ext cx="71437" cy="214312"/>
          </a:xfrm>
          <a:custGeom>
            <a:avLst/>
            <a:gdLst/>
            <a:ahLst/>
            <a:cxnLst>
              <a:cxn ang="0">
                <a:pos x="0" y="214312"/>
              </a:cxn>
              <a:cxn ang="0">
                <a:pos x="35725" y="0"/>
              </a:cxn>
              <a:cxn ang="0">
                <a:pos x="71437" y="214312"/>
              </a:cxn>
              <a:cxn ang="0">
                <a:pos x="0" y="214312"/>
              </a:cxn>
            </a:cxnLst>
            <a:rect l="0" t="0" r="r" b="b"/>
            <a:pathLst>
              <a:path w="71755" h="214630">
                <a:moveTo>
                  <a:pt x="0" y="214312"/>
                </a:moveTo>
                <a:lnTo>
                  <a:pt x="35725" y="0"/>
                </a:lnTo>
                <a:lnTo>
                  <a:pt x="71437" y="214312"/>
                </a:lnTo>
                <a:lnTo>
                  <a:pt x="0" y="214312"/>
                </a:lnTo>
                <a:close/>
              </a:path>
            </a:pathLst>
          </a:custGeom>
          <a:noFill/>
          <a:ln w="12700">
            <a:solidFill>
              <a:srgbClr val="BD4A47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3333" name="object 22"/>
          <p:cNvSpPr>
            <a:spLocks noChangeArrowheads="1"/>
          </p:cNvSpPr>
          <p:nvPr/>
        </p:nvSpPr>
        <p:spPr bwMode="auto">
          <a:xfrm>
            <a:off x="954088" y="2332038"/>
            <a:ext cx="309562" cy="309562"/>
          </a:xfrm>
          <a:prstGeom prst="rect">
            <a:avLst/>
          </a:prstGeom>
          <a:blipFill dpi="0" rotWithShape="1">
            <a:blip r:embed="rId13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3334" name="object 23"/>
          <p:cNvSpPr>
            <a:spLocks noChangeArrowheads="1"/>
          </p:cNvSpPr>
          <p:nvPr/>
        </p:nvSpPr>
        <p:spPr bwMode="auto">
          <a:xfrm>
            <a:off x="1000125" y="2357438"/>
            <a:ext cx="214313" cy="214312"/>
          </a:xfrm>
          <a:prstGeom prst="rect">
            <a:avLst/>
          </a:prstGeom>
          <a:blipFill dpi="0" rotWithShape="1">
            <a:blip r:embed="rId14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3335" name="object 24"/>
          <p:cNvSpPr>
            <a:spLocks/>
          </p:cNvSpPr>
          <p:nvPr/>
        </p:nvSpPr>
        <p:spPr bwMode="auto">
          <a:xfrm>
            <a:off x="1000125" y="2357438"/>
            <a:ext cx="214313" cy="214312"/>
          </a:xfrm>
          <a:custGeom>
            <a:avLst/>
            <a:gdLst/>
            <a:ahLst/>
            <a:cxnLst>
              <a:cxn ang="0">
                <a:pos x="0" y="107162"/>
              </a:cxn>
              <a:cxn ang="0">
                <a:pos x="8421" y="65451"/>
              </a:cxn>
              <a:cxn ang="0">
                <a:pos x="31388" y="31388"/>
              </a:cxn>
              <a:cxn ang="0">
                <a:pos x="65451" y="8421"/>
              </a:cxn>
              <a:cxn ang="0">
                <a:pos x="107162" y="0"/>
              </a:cxn>
              <a:cxn ang="0">
                <a:pos x="148872" y="8421"/>
              </a:cxn>
              <a:cxn ang="0">
                <a:pos x="182930" y="31388"/>
              </a:cxn>
              <a:cxn ang="0">
                <a:pos x="205892" y="65451"/>
              </a:cxn>
              <a:cxn ang="0">
                <a:pos x="214312" y="107162"/>
              </a:cxn>
              <a:cxn ang="0">
                <a:pos x="205892" y="148874"/>
              </a:cxn>
              <a:cxn ang="0">
                <a:pos x="182930" y="182937"/>
              </a:cxn>
              <a:cxn ang="0">
                <a:pos x="148872" y="205903"/>
              </a:cxn>
              <a:cxn ang="0">
                <a:pos x="107162" y="214325"/>
              </a:cxn>
              <a:cxn ang="0">
                <a:pos x="65451" y="205903"/>
              </a:cxn>
              <a:cxn ang="0">
                <a:pos x="31388" y="182937"/>
              </a:cxn>
              <a:cxn ang="0">
                <a:pos x="8421" y="148874"/>
              </a:cxn>
              <a:cxn ang="0">
                <a:pos x="0" y="107162"/>
              </a:cxn>
            </a:cxnLst>
            <a:rect l="0" t="0" r="r" b="b"/>
            <a:pathLst>
              <a:path w="214630" h="214630">
                <a:moveTo>
                  <a:pt x="0" y="107162"/>
                </a:moveTo>
                <a:lnTo>
                  <a:pt x="8421" y="65451"/>
                </a:lnTo>
                <a:lnTo>
                  <a:pt x="31388" y="31388"/>
                </a:lnTo>
                <a:lnTo>
                  <a:pt x="65451" y="8421"/>
                </a:lnTo>
                <a:lnTo>
                  <a:pt x="107162" y="0"/>
                </a:lnTo>
                <a:lnTo>
                  <a:pt x="148872" y="8421"/>
                </a:lnTo>
                <a:lnTo>
                  <a:pt x="182930" y="31388"/>
                </a:lnTo>
                <a:lnTo>
                  <a:pt x="205892" y="65451"/>
                </a:lnTo>
                <a:lnTo>
                  <a:pt x="214312" y="107162"/>
                </a:lnTo>
                <a:lnTo>
                  <a:pt x="205892" y="148874"/>
                </a:lnTo>
                <a:lnTo>
                  <a:pt x="182930" y="182937"/>
                </a:lnTo>
                <a:lnTo>
                  <a:pt x="148872" y="205903"/>
                </a:lnTo>
                <a:lnTo>
                  <a:pt x="107162" y="214325"/>
                </a:lnTo>
                <a:lnTo>
                  <a:pt x="65451" y="205903"/>
                </a:lnTo>
                <a:lnTo>
                  <a:pt x="31388" y="182937"/>
                </a:lnTo>
                <a:lnTo>
                  <a:pt x="8421" y="148874"/>
                </a:lnTo>
                <a:lnTo>
                  <a:pt x="0" y="107162"/>
                </a:lnTo>
                <a:close/>
              </a:path>
            </a:pathLst>
          </a:custGeom>
          <a:noFill/>
          <a:ln w="12700">
            <a:solidFill>
              <a:srgbClr val="BD4A47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3336" name="object 25"/>
          <p:cNvSpPr>
            <a:spLocks noChangeArrowheads="1"/>
          </p:cNvSpPr>
          <p:nvPr/>
        </p:nvSpPr>
        <p:spPr bwMode="auto">
          <a:xfrm>
            <a:off x="811213" y="3975100"/>
            <a:ext cx="166687" cy="309563"/>
          </a:xfrm>
          <a:prstGeom prst="rect">
            <a:avLst/>
          </a:prstGeom>
          <a:blipFill dpi="0" rotWithShape="1">
            <a:blip r:embed="rId15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3337" name="object 26"/>
          <p:cNvSpPr>
            <a:spLocks noChangeArrowheads="1"/>
          </p:cNvSpPr>
          <p:nvPr/>
        </p:nvSpPr>
        <p:spPr bwMode="auto">
          <a:xfrm>
            <a:off x="927100" y="4141788"/>
            <a:ext cx="82550" cy="82550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3338" name="object 27"/>
          <p:cNvSpPr>
            <a:spLocks noChangeArrowheads="1"/>
          </p:cNvSpPr>
          <p:nvPr/>
        </p:nvSpPr>
        <p:spPr bwMode="auto">
          <a:xfrm>
            <a:off x="857250" y="4000500"/>
            <a:ext cx="71438" cy="214313"/>
          </a:xfrm>
          <a:prstGeom prst="rect">
            <a:avLst/>
          </a:prstGeom>
          <a:blipFill dpi="0" rotWithShape="1">
            <a:blip r:embed="rId9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3339" name="object 28"/>
          <p:cNvSpPr>
            <a:spLocks/>
          </p:cNvSpPr>
          <p:nvPr/>
        </p:nvSpPr>
        <p:spPr bwMode="auto">
          <a:xfrm>
            <a:off x="857250" y="4000500"/>
            <a:ext cx="71438" cy="214313"/>
          </a:xfrm>
          <a:custGeom>
            <a:avLst/>
            <a:gdLst/>
            <a:ahLst/>
            <a:cxnLst>
              <a:cxn ang="0">
                <a:pos x="0" y="214312"/>
              </a:cxn>
              <a:cxn ang="0">
                <a:pos x="35725" y="0"/>
              </a:cxn>
              <a:cxn ang="0">
                <a:pos x="71437" y="214312"/>
              </a:cxn>
              <a:cxn ang="0">
                <a:pos x="0" y="214312"/>
              </a:cxn>
            </a:cxnLst>
            <a:rect l="0" t="0" r="r" b="b"/>
            <a:pathLst>
              <a:path w="71755" h="214629">
                <a:moveTo>
                  <a:pt x="0" y="214312"/>
                </a:moveTo>
                <a:lnTo>
                  <a:pt x="35725" y="0"/>
                </a:lnTo>
                <a:lnTo>
                  <a:pt x="71437" y="214312"/>
                </a:lnTo>
                <a:lnTo>
                  <a:pt x="0" y="214312"/>
                </a:lnTo>
                <a:close/>
              </a:path>
            </a:pathLst>
          </a:custGeom>
          <a:noFill/>
          <a:ln w="12700">
            <a:solidFill>
              <a:srgbClr val="BD4A47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3340" name="object 29"/>
          <p:cNvSpPr>
            <a:spLocks noChangeArrowheads="1"/>
          </p:cNvSpPr>
          <p:nvPr/>
        </p:nvSpPr>
        <p:spPr bwMode="auto">
          <a:xfrm>
            <a:off x="739775" y="3830638"/>
            <a:ext cx="309563" cy="309562"/>
          </a:xfrm>
          <a:prstGeom prst="rect">
            <a:avLst/>
          </a:prstGeom>
          <a:blipFill dpi="0" rotWithShape="1">
            <a:blip r:embed="rId16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3341" name="object 30"/>
          <p:cNvSpPr>
            <a:spLocks noChangeArrowheads="1"/>
          </p:cNvSpPr>
          <p:nvPr/>
        </p:nvSpPr>
        <p:spPr bwMode="auto">
          <a:xfrm>
            <a:off x="785813" y="3857625"/>
            <a:ext cx="214312" cy="214313"/>
          </a:xfrm>
          <a:prstGeom prst="rect">
            <a:avLst/>
          </a:prstGeom>
          <a:blipFill dpi="0" rotWithShape="1">
            <a:blip r:embed="rId17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3342" name="object 31"/>
          <p:cNvSpPr>
            <a:spLocks/>
          </p:cNvSpPr>
          <p:nvPr/>
        </p:nvSpPr>
        <p:spPr bwMode="auto">
          <a:xfrm>
            <a:off x="785813" y="3857625"/>
            <a:ext cx="214312" cy="214313"/>
          </a:xfrm>
          <a:custGeom>
            <a:avLst/>
            <a:gdLst/>
            <a:ahLst/>
            <a:cxnLst>
              <a:cxn ang="0">
                <a:pos x="0" y="107162"/>
              </a:cxn>
              <a:cxn ang="0">
                <a:pos x="8421" y="65451"/>
              </a:cxn>
              <a:cxn ang="0">
                <a:pos x="31388" y="31388"/>
              </a:cxn>
              <a:cxn ang="0">
                <a:pos x="65451" y="8421"/>
              </a:cxn>
              <a:cxn ang="0">
                <a:pos x="107162" y="0"/>
              </a:cxn>
              <a:cxn ang="0">
                <a:pos x="148872" y="8421"/>
              </a:cxn>
              <a:cxn ang="0">
                <a:pos x="182930" y="31388"/>
              </a:cxn>
              <a:cxn ang="0">
                <a:pos x="205892" y="65451"/>
              </a:cxn>
              <a:cxn ang="0">
                <a:pos x="214312" y="107162"/>
              </a:cxn>
              <a:cxn ang="0">
                <a:pos x="205892" y="148874"/>
              </a:cxn>
              <a:cxn ang="0">
                <a:pos x="182930" y="182937"/>
              </a:cxn>
              <a:cxn ang="0">
                <a:pos x="148872" y="205903"/>
              </a:cxn>
              <a:cxn ang="0">
                <a:pos x="107162" y="214325"/>
              </a:cxn>
              <a:cxn ang="0">
                <a:pos x="65451" y="205903"/>
              </a:cxn>
              <a:cxn ang="0">
                <a:pos x="31388" y="182937"/>
              </a:cxn>
              <a:cxn ang="0">
                <a:pos x="8421" y="148874"/>
              </a:cxn>
              <a:cxn ang="0">
                <a:pos x="0" y="107162"/>
              </a:cxn>
            </a:cxnLst>
            <a:rect l="0" t="0" r="r" b="b"/>
            <a:pathLst>
              <a:path w="214630" h="214629">
                <a:moveTo>
                  <a:pt x="0" y="107162"/>
                </a:moveTo>
                <a:lnTo>
                  <a:pt x="8421" y="65451"/>
                </a:lnTo>
                <a:lnTo>
                  <a:pt x="31388" y="31388"/>
                </a:lnTo>
                <a:lnTo>
                  <a:pt x="65451" y="8421"/>
                </a:lnTo>
                <a:lnTo>
                  <a:pt x="107162" y="0"/>
                </a:lnTo>
                <a:lnTo>
                  <a:pt x="148872" y="8421"/>
                </a:lnTo>
                <a:lnTo>
                  <a:pt x="182930" y="31388"/>
                </a:lnTo>
                <a:lnTo>
                  <a:pt x="205892" y="65451"/>
                </a:lnTo>
                <a:lnTo>
                  <a:pt x="214312" y="107162"/>
                </a:lnTo>
                <a:lnTo>
                  <a:pt x="205892" y="148874"/>
                </a:lnTo>
                <a:lnTo>
                  <a:pt x="182930" y="182937"/>
                </a:lnTo>
                <a:lnTo>
                  <a:pt x="148872" y="205903"/>
                </a:lnTo>
                <a:lnTo>
                  <a:pt x="107162" y="214325"/>
                </a:lnTo>
                <a:lnTo>
                  <a:pt x="65451" y="205903"/>
                </a:lnTo>
                <a:lnTo>
                  <a:pt x="31388" y="182937"/>
                </a:lnTo>
                <a:lnTo>
                  <a:pt x="8421" y="148874"/>
                </a:lnTo>
                <a:lnTo>
                  <a:pt x="0" y="107162"/>
                </a:lnTo>
                <a:close/>
              </a:path>
            </a:pathLst>
          </a:custGeom>
          <a:noFill/>
          <a:ln w="12700">
            <a:solidFill>
              <a:srgbClr val="BD4A47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3343" name="object 32"/>
          <p:cNvSpPr>
            <a:spLocks noChangeArrowheads="1"/>
          </p:cNvSpPr>
          <p:nvPr/>
        </p:nvSpPr>
        <p:spPr bwMode="auto">
          <a:xfrm>
            <a:off x="2097088" y="4046538"/>
            <a:ext cx="166687" cy="309562"/>
          </a:xfrm>
          <a:prstGeom prst="rect">
            <a:avLst/>
          </a:prstGeom>
          <a:blipFill dpi="0" rotWithShape="1">
            <a:blip r:embed="rId18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3344" name="object 33"/>
          <p:cNvSpPr>
            <a:spLocks noChangeArrowheads="1"/>
          </p:cNvSpPr>
          <p:nvPr/>
        </p:nvSpPr>
        <p:spPr bwMode="auto">
          <a:xfrm>
            <a:off x="2212975" y="4213225"/>
            <a:ext cx="82550" cy="82550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3345" name="object 34"/>
          <p:cNvSpPr>
            <a:spLocks noChangeArrowheads="1"/>
          </p:cNvSpPr>
          <p:nvPr/>
        </p:nvSpPr>
        <p:spPr bwMode="auto">
          <a:xfrm>
            <a:off x="2143125" y="4071938"/>
            <a:ext cx="71438" cy="214312"/>
          </a:xfrm>
          <a:prstGeom prst="rect">
            <a:avLst/>
          </a:prstGeom>
          <a:blipFill dpi="0" rotWithShape="1">
            <a:blip r:embed="rId9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3346" name="object 35"/>
          <p:cNvSpPr>
            <a:spLocks/>
          </p:cNvSpPr>
          <p:nvPr/>
        </p:nvSpPr>
        <p:spPr bwMode="auto">
          <a:xfrm>
            <a:off x="2143125" y="4071938"/>
            <a:ext cx="71438" cy="214312"/>
          </a:xfrm>
          <a:custGeom>
            <a:avLst/>
            <a:gdLst/>
            <a:ahLst/>
            <a:cxnLst>
              <a:cxn ang="0">
                <a:pos x="0" y="214312"/>
              </a:cxn>
              <a:cxn ang="0">
                <a:pos x="35725" y="0"/>
              </a:cxn>
              <a:cxn ang="0">
                <a:pos x="71437" y="214312"/>
              </a:cxn>
              <a:cxn ang="0">
                <a:pos x="0" y="214312"/>
              </a:cxn>
            </a:cxnLst>
            <a:rect l="0" t="0" r="r" b="b"/>
            <a:pathLst>
              <a:path w="71755" h="214629">
                <a:moveTo>
                  <a:pt x="0" y="214312"/>
                </a:moveTo>
                <a:lnTo>
                  <a:pt x="35725" y="0"/>
                </a:lnTo>
                <a:lnTo>
                  <a:pt x="71437" y="214312"/>
                </a:lnTo>
                <a:lnTo>
                  <a:pt x="0" y="214312"/>
                </a:lnTo>
                <a:close/>
              </a:path>
            </a:pathLst>
          </a:custGeom>
          <a:noFill/>
          <a:ln w="12700">
            <a:solidFill>
              <a:srgbClr val="BD4A47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3347" name="object 36"/>
          <p:cNvSpPr>
            <a:spLocks noChangeArrowheads="1"/>
          </p:cNvSpPr>
          <p:nvPr/>
        </p:nvSpPr>
        <p:spPr bwMode="auto">
          <a:xfrm>
            <a:off x="2025650" y="3903663"/>
            <a:ext cx="309563" cy="307975"/>
          </a:xfrm>
          <a:prstGeom prst="rect">
            <a:avLst/>
          </a:prstGeom>
          <a:blipFill dpi="0" rotWithShape="1">
            <a:blip r:embed="rId19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3348" name="object 37"/>
          <p:cNvSpPr>
            <a:spLocks noChangeArrowheads="1"/>
          </p:cNvSpPr>
          <p:nvPr/>
        </p:nvSpPr>
        <p:spPr bwMode="auto">
          <a:xfrm>
            <a:off x="2071688" y="3929063"/>
            <a:ext cx="214312" cy="214312"/>
          </a:xfrm>
          <a:prstGeom prst="rect">
            <a:avLst/>
          </a:prstGeom>
          <a:blipFill dpi="0" rotWithShape="1">
            <a:blip r:embed="rId20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3349" name="object 38"/>
          <p:cNvSpPr>
            <a:spLocks/>
          </p:cNvSpPr>
          <p:nvPr/>
        </p:nvSpPr>
        <p:spPr bwMode="auto">
          <a:xfrm>
            <a:off x="2071688" y="3929063"/>
            <a:ext cx="214312" cy="214312"/>
          </a:xfrm>
          <a:custGeom>
            <a:avLst/>
            <a:gdLst/>
            <a:ahLst/>
            <a:cxnLst>
              <a:cxn ang="0">
                <a:pos x="0" y="107162"/>
              </a:cxn>
              <a:cxn ang="0">
                <a:pos x="8421" y="65451"/>
              </a:cxn>
              <a:cxn ang="0">
                <a:pos x="31388" y="31388"/>
              </a:cxn>
              <a:cxn ang="0">
                <a:pos x="65451" y="8421"/>
              </a:cxn>
              <a:cxn ang="0">
                <a:pos x="107162" y="0"/>
              </a:cxn>
              <a:cxn ang="0">
                <a:pos x="148872" y="8421"/>
              </a:cxn>
              <a:cxn ang="0">
                <a:pos x="182930" y="31388"/>
              </a:cxn>
              <a:cxn ang="0">
                <a:pos x="205892" y="65451"/>
              </a:cxn>
              <a:cxn ang="0">
                <a:pos x="214312" y="107162"/>
              </a:cxn>
              <a:cxn ang="0">
                <a:pos x="205892" y="148874"/>
              </a:cxn>
              <a:cxn ang="0">
                <a:pos x="182930" y="182937"/>
              </a:cxn>
              <a:cxn ang="0">
                <a:pos x="148872" y="205903"/>
              </a:cxn>
              <a:cxn ang="0">
                <a:pos x="107162" y="214325"/>
              </a:cxn>
              <a:cxn ang="0">
                <a:pos x="65451" y="205903"/>
              </a:cxn>
              <a:cxn ang="0">
                <a:pos x="31388" y="182937"/>
              </a:cxn>
              <a:cxn ang="0">
                <a:pos x="8421" y="148874"/>
              </a:cxn>
              <a:cxn ang="0">
                <a:pos x="0" y="107162"/>
              </a:cxn>
            </a:cxnLst>
            <a:rect l="0" t="0" r="r" b="b"/>
            <a:pathLst>
              <a:path w="214630" h="214629">
                <a:moveTo>
                  <a:pt x="0" y="107162"/>
                </a:moveTo>
                <a:lnTo>
                  <a:pt x="8421" y="65451"/>
                </a:lnTo>
                <a:lnTo>
                  <a:pt x="31388" y="31388"/>
                </a:lnTo>
                <a:lnTo>
                  <a:pt x="65451" y="8421"/>
                </a:lnTo>
                <a:lnTo>
                  <a:pt x="107162" y="0"/>
                </a:lnTo>
                <a:lnTo>
                  <a:pt x="148872" y="8421"/>
                </a:lnTo>
                <a:lnTo>
                  <a:pt x="182930" y="31388"/>
                </a:lnTo>
                <a:lnTo>
                  <a:pt x="205892" y="65451"/>
                </a:lnTo>
                <a:lnTo>
                  <a:pt x="214312" y="107162"/>
                </a:lnTo>
                <a:lnTo>
                  <a:pt x="205892" y="148874"/>
                </a:lnTo>
                <a:lnTo>
                  <a:pt x="182930" y="182937"/>
                </a:lnTo>
                <a:lnTo>
                  <a:pt x="148872" y="205903"/>
                </a:lnTo>
                <a:lnTo>
                  <a:pt x="107162" y="214325"/>
                </a:lnTo>
                <a:lnTo>
                  <a:pt x="65451" y="205903"/>
                </a:lnTo>
                <a:lnTo>
                  <a:pt x="31388" y="182937"/>
                </a:lnTo>
                <a:lnTo>
                  <a:pt x="8421" y="148874"/>
                </a:lnTo>
                <a:lnTo>
                  <a:pt x="0" y="107162"/>
                </a:lnTo>
                <a:close/>
              </a:path>
            </a:pathLst>
          </a:custGeom>
          <a:noFill/>
          <a:ln w="12700">
            <a:solidFill>
              <a:srgbClr val="BD4A47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3350" name="object 39"/>
          <p:cNvSpPr>
            <a:spLocks noChangeArrowheads="1"/>
          </p:cNvSpPr>
          <p:nvPr/>
        </p:nvSpPr>
        <p:spPr bwMode="auto">
          <a:xfrm>
            <a:off x="3525838" y="3189288"/>
            <a:ext cx="166687" cy="309562"/>
          </a:xfrm>
          <a:prstGeom prst="rect">
            <a:avLst/>
          </a:prstGeom>
          <a:blipFill dpi="0" rotWithShape="1">
            <a:blip r:embed="rId21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3351" name="object 40"/>
          <p:cNvSpPr>
            <a:spLocks noChangeArrowheads="1"/>
          </p:cNvSpPr>
          <p:nvPr/>
        </p:nvSpPr>
        <p:spPr bwMode="auto">
          <a:xfrm>
            <a:off x="3641725" y="3355975"/>
            <a:ext cx="82550" cy="82550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3352" name="object 41"/>
          <p:cNvSpPr>
            <a:spLocks noChangeArrowheads="1"/>
          </p:cNvSpPr>
          <p:nvPr/>
        </p:nvSpPr>
        <p:spPr bwMode="auto">
          <a:xfrm>
            <a:off x="3571875" y="3214688"/>
            <a:ext cx="71438" cy="214312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3353" name="object 42"/>
          <p:cNvSpPr>
            <a:spLocks/>
          </p:cNvSpPr>
          <p:nvPr/>
        </p:nvSpPr>
        <p:spPr bwMode="auto">
          <a:xfrm>
            <a:off x="3571875" y="3214688"/>
            <a:ext cx="71438" cy="214312"/>
          </a:xfrm>
          <a:custGeom>
            <a:avLst/>
            <a:gdLst/>
            <a:ahLst/>
            <a:cxnLst>
              <a:cxn ang="0">
                <a:pos x="0" y="214312"/>
              </a:cxn>
              <a:cxn ang="0">
                <a:pos x="35725" y="0"/>
              </a:cxn>
              <a:cxn ang="0">
                <a:pos x="71437" y="214312"/>
              </a:cxn>
              <a:cxn ang="0">
                <a:pos x="0" y="214312"/>
              </a:cxn>
            </a:cxnLst>
            <a:rect l="0" t="0" r="r" b="b"/>
            <a:pathLst>
              <a:path w="71754" h="214629">
                <a:moveTo>
                  <a:pt x="0" y="214312"/>
                </a:moveTo>
                <a:lnTo>
                  <a:pt x="35725" y="0"/>
                </a:lnTo>
                <a:lnTo>
                  <a:pt x="71437" y="214312"/>
                </a:lnTo>
                <a:lnTo>
                  <a:pt x="0" y="214312"/>
                </a:lnTo>
                <a:close/>
              </a:path>
            </a:pathLst>
          </a:custGeom>
          <a:noFill/>
          <a:ln w="12700">
            <a:solidFill>
              <a:srgbClr val="BD4A47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3354" name="object 43"/>
          <p:cNvSpPr>
            <a:spLocks noChangeArrowheads="1"/>
          </p:cNvSpPr>
          <p:nvPr/>
        </p:nvSpPr>
        <p:spPr bwMode="auto">
          <a:xfrm>
            <a:off x="3454400" y="3046413"/>
            <a:ext cx="309563" cy="307975"/>
          </a:xfrm>
          <a:prstGeom prst="rect">
            <a:avLst/>
          </a:prstGeom>
          <a:blipFill dpi="0" rotWithShape="1">
            <a:blip r:embed="rId22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3355" name="object 44"/>
          <p:cNvSpPr>
            <a:spLocks noChangeArrowheads="1"/>
          </p:cNvSpPr>
          <p:nvPr/>
        </p:nvSpPr>
        <p:spPr bwMode="auto">
          <a:xfrm>
            <a:off x="3500438" y="3071813"/>
            <a:ext cx="214312" cy="214312"/>
          </a:xfrm>
          <a:prstGeom prst="rect">
            <a:avLst/>
          </a:prstGeom>
          <a:blipFill dpi="0" rotWithShape="1">
            <a:blip r:embed="rId7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3356" name="object 45"/>
          <p:cNvSpPr>
            <a:spLocks/>
          </p:cNvSpPr>
          <p:nvPr/>
        </p:nvSpPr>
        <p:spPr bwMode="auto">
          <a:xfrm>
            <a:off x="3500438" y="3071813"/>
            <a:ext cx="214312" cy="214312"/>
          </a:xfrm>
          <a:custGeom>
            <a:avLst/>
            <a:gdLst/>
            <a:ahLst/>
            <a:cxnLst>
              <a:cxn ang="0">
                <a:pos x="0" y="107162"/>
              </a:cxn>
              <a:cxn ang="0">
                <a:pos x="8421" y="65451"/>
              </a:cxn>
              <a:cxn ang="0">
                <a:pos x="31388" y="31388"/>
              </a:cxn>
              <a:cxn ang="0">
                <a:pos x="65451" y="8421"/>
              </a:cxn>
              <a:cxn ang="0">
                <a:pos x="107162" y="0"/>
              </a:cxn>
              <a:cxn ang="0">
                <a:pos x="148872" y="8421"/>
              </a:cxn>
              <a:cxn ang="0">
                <a:pos x="182930" y="31388"/>
              </a:cxn>
              <a:cxn ang="0">
                <a:pos x="205892" y="65451"/>
              </a:cxn>
              <a:cxn ang="0">
                <a:pos x="214312" y="107162"/>
              </a:cxn>
              <a:cxn ang="0">
                <a:pos x="205892" y="148874"/>
              </a:cxn>
              <a:cxn ang="0">
                <a:pos x="182930" y="182937"/>
              </a:cxn>
              <a:cxn ang="0">
                <a:pos x="148872" y="205903"/>
              </a:cxn>
              <a:cxn ang="0">
                <a:pos x="107162" y="214325"/>
              </a:cxn>
              <a:cxn ang="0">
                <a:pos x="65451" y="205903"/>
              </a:cxn>
              <a:cxn ang="0">
                <a:pos x="31388" y="182937"/>
              </a:cxn>
              <a:cxn ang="0">
                <a:pos x="8421" y="148874"/>
              </a:cxn>
              <a:cxn ang="0">
                <a:pos x="0" y="107162"/>
              </a:cxn>
            </a:cxnLst>
            <a:rect l="0" t="0" r="r" b="b"/>
            <a:pathLst>
              <a:path w="214629" h="214629">
                <a:moveTo>
                  <a:pt x="0" y="107162"/>
                </a:moveTo>
                <a:lnTo>
                  <a:pt x="8421" y="65451"/>
                </a:lnTo>
                <a:lnTo>
                  <a:pt x="31388" y="31388"/>
                </a:lnTo>
                <a:lnTo>
                  <a:pt x="65451" y="8421"/>
                </a:lnTo>
                <a:lnTo>
                  <a:pt x="107162" y="0"/>
                </a:lnTo>
                <a:lnTo>
                  <a:pt x="148872" y="8421"/>
                </a:lnTo>
                <a:lnTo>
                  <a:pt x="182930" y="31388"/>
                </a:lnTo>
                <a:lnTo>
                  <a:pt x="205892" y="65451"/>
                </a:lnTo>
                <a:lnTo>
                  <a:pt x="214312" y="107162"/>
                </a:lnTo>
                <a:lnTo>
                  <a:pt x="205892" y="148874"/>
                </a:lnTo>
                <a:lnTo>
                  <a:pt x="182930" y="182937"/>
                </a:lnTo>
                <a:lnTo>
                  <a:pt x="148872" y="205903"/>
                </a:lnTo>
                <a:lnTo>
                  <a:pt x="107162" y="214325"/>
                </a:lnTo>
                <a:lnTo>
                  <a:pt x="65451" y="205903"/>
                </a:lnTo>
                <a:lnTo>
                  <a:pt x="31388" y="182937"/>
                </a:lnTo>
                <a:lnTo>
                  <a:pt x="8421" y="148874"/>
                </a:lnTo>
                <a:lnTo>
                  <a:pt x="0" y="107162"/>
                </a:lnTo>
                <a:close/>
              </a:path>
            </a:pathLst>
          </a:custGeom>
          <a:noFill/>
          <a:ln w="12700">
            <a:solidFill>
              <a:srgbClr val="BD4A47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3357" name="object 46"/>
          <p:cNvSpPr>
            <a:spLocks noChangeArrowheads="1"/>
          </p:cNvSpPr>
          <p:nvPr/>
        </p:nvSpPr>
        <p:spPr bwMode="auto">
          <a:xfrm>
            <a:off x="3382963" y="4546600"/>
            <a:ext cx="166687" cy="309563"/>
          </a:xfrm>
          <a:prstGeom prst="rect">
            <a:avLst/>
          </a:prstGeom>
          <a:blipFill dpi="0" rotWithShape="1">
            <a:blip r:embed="rId23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3358" name="object 47"/>
          <p:cNvSpPr>
            <a:spLocks noChangeArrowheads="1"/>
          </p:cNvSpPr>
          <p:nvPr/>
        </p:nvSpPr>
        <p:spPr bwMode="auto">
          <a:xfrm>
            <a:off x="3498850" y="4713288"/>
            <a:ext cx="82550" cy="82550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3359" name="object 48"/>
          <p:cNvSpPr>
            <a:spLocks noChangeArrowheads="1"/>
          </p:cNvSpPr>
          <p:nvPr/>
        </p:nvSpPr>
        <p:spPr bwMode="auto">
          <a:xfrm>
            <a:off x="3429000" y="4572000"/>
            <a:ext cx="71438" cy="214313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3360" name="object 49"/>
          <p:cNvSpPr>
            <a:spLocks/>
          </p:cNvSpPr>
          <p:nvPr/>
        </p:nvSpPr>
        <p:spPr bwMode="auto">
          <a:xfrm>
            <a:off x="3429000" y="4572000"/>
            <a:ext cx="71438" cy="214313"/>
          </a:xfrm>
          <a:custGeom>
            <a:avLst/>
            <a:gdLst/>
            <a:ahLst/>
            <a:cxnLst>
              <a:cxn ang="0">
                <a:pos x="0" y="214312"/>
              </a:cxn>
              <a:cxn ang="0">
                <a:pos x="35725" y="0"/>
              </a:cxn>
              <a:cxn ang="0">
                <a:pos x="71437" y="214312"/>
              </a:cxn>
              <a:cxn ang="0">
                <a:pos x="0" y="214312"/>
              </a:cxn>
            </a:cxnLst>
            <a:rect l="0" t="0" r="r" b="b"/>
            <a:pathLst>
              <a:path w="71754" h="214629">
                <a:moveTo>
                  <a:pt x="0" y="214312"/>
                </a:moveTo>
                <a:lnTo>
                  <a:pt x="35725" y="0"/>
                </a:lnTo>
                <a:lnTo>
                  <a:pt x="71437" y="214312"/>
                </a:lnTo>
                <a:lnTo>
                  <a:pt x="0" y="214312"/>
                </a:lnTo>
                <a:close/>
              </a:path>
            </a:pathLst>
          </a:custGeom>
          <a:noFill/>
          <a:ln w="12700">
            <a:solidFill>
              <a:srgbClr val="BD4A47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3361" name="object 50"/>
          <p:cNvSpPr>
            <a:spLocks noChangeArrowheads="1"/>
          </p:cNvSpPr>
          <p:nvPr/>
        </p:nvSpPr>
        <p:spPr bwMode="auto">
          <a:xfrm>
            <a:off x="3311525" y="4402138"/>
            <a:ext cx="309563" cy="309562"/>
          </a:xfrm>
          <a:prstGeom prst="rect">
            <a:avLst/>
          </a:prstGeom>
          <a:blipFill dpi="0" rotWithShape="1">
            <a:blip r:embed="rId24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3362" name="object 51"/>
          <p:cNvSpPr>
            <a:spLocks noChangeArrowheads="1"/>
          </p:cNvSpPr>
          <p:nvPr/>
        </p:nvSpPr>
        <p:spPr bwMode="auto">
          <a:xfrm>
            <a:off x="3357563" y="4429125"/>
            <a:ext cx="214312" cy="214313"/>
          </a:xfrm>
          <a:prstGeom prst="rect">
            <a:avLst/>
          </a:prstGeom>
          <a:blipFill dpi="0" rotWithShape="1">
            <a:blip r:embed="rId25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3363" name="object 52"/>
          <p:cNvSpPr>
            <a:spLocks/>
          </p:cNvSpPr>
          <p:nvPr/>
        </p:nvSpPr>
        <p:spPr bwMode="auto">
          <a:xfrm>
            <a:off x="3357563" y="4429125"/>
            <a:ext cx="214312" cy="214313"/>
          </a:xfrm>
          <a:custGeom>
            <a:avLst/>
            <a:gdLst/>
            <a:ahLst/>
            <a:cxnLst>
              <a:cxn ang="0">
                <a:pos x="0" y="107162"/>
              </a:cxn>
              <a:cxn ang="0">
                <a:pos x="8421" y="65451"/>
              </a:cxn>
              <a:cxn ang="0">
                <a:pos x="31388" y="31388"/>
              </a:cxn>
              <a:cxn ang="0">
                <a:pos x="65451" y="8421"/>
              </a:cxn>
              <a:cxn ang="0">
                <a:pos x="107162" y="0"/>
              </a:cxn>
              <a:cxn ang="0">
                <a:pos x="148872" y="8421"/>
              </a:cxn>
              <a:cxn ang="0">
                <a:pos x="182930" y="31388"/>
              </a:cxn>
              <a:cxn ang="0">
                <a:pos x="205892" y="65451"/>
              </a:cxn>
              <a:cxn ang="0">
                <a:pos x="214312" y="107162"/>
              </a:cxn>
              <a:cxn ang="0">
                <a:pos x="205892" y="148874"/>
              </a:cxn>
              <a:cxn ang="0">
                <a:pos x="182930" y="182937"/>
              </a:cxn>
              <a:cxn ang="0">
                <a:pos x="148872" y="205903"/>
              </a:cxn>
              <a:cxn ang="0">
                <a:pos x="107162" y="214325"/>
              </a:cxn>
              <a:cxn ang="0">
                <a:pos x="65451" y="205903"/>
              </a:cxn>
              <a:cxn ang="0">
                <a:pos x="31388" y="182937"/>
              </a:cxn>
              <a:cxn ang="0">
                <a:pos x="8421" y="148874"/>
              </a:cxn>
              <a:cxn ang="0">
                <a:pos x="0" y="107162"/>
              </a:cxn>
            </a:cxnLst>
            <a:rect l="0" t="0" r="r" b="b"/>
            <a:pathLst>
              <a:path w="214629" h="214629">
                <a:moveTo>
                  <a:pt x="0" y="107162"/>
                </a:moveTo>
                <a:lnTo>
                  <a:pt x="8421" y="65451"/>
                </a:lnTo>
                <a:lnTo>
                  <a:pt x="31388" y="31388"/>
                </a:lnTo>
                <a:lnTo>
                  <a:pt x="65451" y="8421"/>
                </a:lnTo>
                <a:lnTo>
                  <a:pt x="107162" y="0"/>
                </a:lnTo>
                <a:lnTo>
                  <a:pt x="148872" y="8421"/>
                </a:lnTo>
                <a:lnTo>
                  <a:pt x="182930" y="31388"/>
                </a:lnTo>
                <a:lnTo>
                  <a:pt x="205892" y="65451"/>
                </a:lnTo>
                <a:lnTo>
                  <a:pt x="214312" y="107162"/>
                </a:lnTo>
                <a:lnTo>
                  <a:pt x="205892" y="148874"/>
                </a:lnTo>
                <a:lnTo>
                  <a:pt x="182930" y="182937"/>
                </a:lnTo>
                <a:lnTo>
                  <a:pt x="148872" y="205903"/>
                </a:lnTo>
                <a:lnTo>
                  <a:pt x="107162" y="214325"/>
                </a:lnTo>
                <a:lnTo>
                  <a:pt x="65451" y="205903"/>
                </a:lnTo>
                <a:lnTo>
                  <a:pt x="31388" y="182937"/>
                </a:lnTo>
                <a:lnTo>
                  <a:pt x="8421" y="148874"/>
                </a:lnTo>
                <a:lnTo>
                  <a:pt x="0" y="107162"/>
                </a:lnTo>
                <a:close/>
              </a:path>
            </a:pathLst>
          </a:custGeom>
          <a:noFill/>
          <a:ln w="12700">
            <a:solidFill>
              <a:srgbClr val="BD4A47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3364" name="object 53"/>
          <p:cNvSpPr>
            <a:spLocks noChangeArrowheads="1"/>
          </p:cNvSpPr>
          <p:nvPr/>
        </p:nvSpPr>
        <p:spPr bwMode="auto">
          <a:xfrm>
            <a:off x="4954588" y="4475163"/>
            <a:ext cx="166687" cy="307975"/>
          </a:xfrm>
          <a:prstGeom prst="rect">
            <a:avLst/>
          </a:prstGeom>
          <a:blipFill dpi="0" rotWithShape="1">
            <a:blip r:embed="rId26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3365" name="object 54"/>
          <p:cNvSpPr>
            <a:spLocks noChangeArrowheads="1"/>
          </p:cNvSpPr>
          <p:nvPr/>
        </p:nvSpPr>
        <p:spPr bwMode="auto">
          <a:xfrm>
            <a:off x="5070475" y="4641850"/>
            <a:ext cx="82550" cy="82550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3366" name="object 55"/>
          <p:cNvSpPr>
            <a:spLocks noChangeArrowheads="1"/>
          </p:cNvSpPr>
          <p:nvPr/>
        </p:nvSpPr>
        <p:spPr bwMode="auto">
          <a:xfrm>
            <a:off x="5000625" y="4500563"/>
            <a:ext cx="71438" cy="214312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3367" name="object 56"/>
          <p:cNvSpPr>
            <a:spLocks/>
          </p:cNvSpPr>
          <p:nvPr/>
        </p:nvSpPr>
        <p:spPr bwMode="auto">
          <a:xfrm>
            <a:off x="5000625" y="4500563"/>
            <a:ext cx="71438" cy="214312"/>
          </a:xfrm>
          <a:custGeom>
            <a:avLst/>
            <a:gdLst/>
            <a:ahLst/>
            <a:cxnLst>
              <a:cxn ang="0">
                <a:pos x="0" y="214312"/>
              </a:cxn>
              <a:cxn ang="0">
                <a:pos x="35725" y="0"/>
              </a:cxn>
              <a:cxn ang="0">
                <a:pos x="71437" y="214312"/>
              </a:cxn>
              <a:cxn ang="0">
                <a:pos x="0" y="214312"/>
              </a:cxn>
            </a:cxnLst>
            <a:rect l="0" t="0" r="r" b="b"/>
            <a:pathLst>
              <a:path w="71754" h="214629">
                <a:moveTo>
                  <a:pt x="0" y="214312"/>
                </a:moveTo>
                <a:lnTo>
                  <a:pt x="35725" y="0"/>
                </a:lnTo>
                <a:lnTo>
                  <a:pt x="71437" y="214312"/>
                </a:lnTo>
                <a:lnTo>
                  <a:pt x="0" y="214312"/>
                </a:lnTo>
                <a:close/>
              </a:path>
            </a:pathLst>
          </a:custGeom>
          <a:noFill/>
          <a:ln w="12700">
            <a:solidFill>
              <a:srgbClr val="BD4A47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3368" name="object 57"/>
          <p:cNvSpPr>
            <a:spLocks noChangeArrowheads="1"/>
          </p:cNvSpPr>
          <p:nvPr/>
        </p:nvSpPr>
        <p:spPr bwMode="auto">
          <a:xfrm>
            <a:off x="4883150" y="4332288"/>
            <a:ext cx="309563" cy="309562"/>
          </a:xfrm>
          <a:prstGeom prst="rect">
            <a:avLst/>
          </a:prstGeom>
          <a:blipFill dpi="0" rotWithShape="1">
            <a:blip r:embed="rId27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3369" name="object 58"/>
          <p:cNvSpPr>
            <a:spLocks noChangeArrowheads="1"/>
          </p:cNvSpPr>
          <p:nvPr/>
        </p:nvSpPr>
        <p:spPr bwMode="auto">
          <a:xfrm>
            <a:off x="4929188" y="4357688"/>
            <a:ext cx="214312" cy="214312"/>
          </a:xfrm>
          <a:prstGeom prst="rect">
            <a:avLst/>
          </a:prstGeom>
          <a:blipFill dpi="0" rotWithShape="1">
            <a:blip r:embed="rId28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3370" name="object 59"/>
          <p:cNvSpPr>
            <a:spLocks/>
          </p:cNvSpPr>
          <p:nvPr/>
        </p:nvSpPr>
        <p:spPr bwMode="auto">
          <a:xfrm>
            <a:off x="4929188" y="4357688"/>
            <a:ext cx="214312" cy="214312"/>
          </a:xfrm>
          <a:custGeom>
            <a:avLst/>
            <a:gdLst/>
            <a:ahLst/>
            <a:cxnLst>
              <a:cxn ang="0">
                <a:pos x="0" y="107162"/>
              </a:cxn>
              <a:cxn ang="0">
                <a:pos x="8421" y="65451"/>
              </a:cxn>
              <a:cxn ang="0">
                <a:pos x="31388" y="31388"/>
              </a:cxn>
              <a:cxn ang="0">
                <a:pos x="65451" y="8421"/>
              </a:cxn>
              <a:cxn ang="0">
                <a:pos x="107162" y="0"/>
              </a:cxn>
              <a:cxn ang="0">
                <a:pos x="148866" y="8421"/>
              </a:cxn>
              <a:cxn ang="0">
                <a:pos x="182926" y="31388"/>
              </a:cxn>
              <a:cxn ang="0">
                <a:pos x="205891" y="65451"/>
              </a:cxn>
              <a:cxn ang="0">
                <a:pos x="214312" y="107162"/>
              </a:cxn>
              <a:cxn ang="0">
                <a:pos x="205891" y="148874"/>
              </a:cxn>
              <a:cxn ang="0">
                <a:pos x="182926" y="182937"/>
              </a:cxn>
              <a:cxn ang="0">
                <a:pos x="148866" y="205903"/>
              </a:cxn>
              <a:cxn ang="0">
                <a:pos x="107162" y="214325"/>
              </a:cxn>
              <a:cxn ang="0">
                <a:pos x="65451" y="205903"/>
              </a:cxn>
              <a:cxn ang="0">
                <a:pos x="31388" y="182937"/>
              </a:cxn>
              <a:cxn ang="0">
                <a:pos x="8421" y="148874"/>
              </a:cxn>
              <a:cxn ang="0">
                <a:pos x="0" y="107162"/>
              </a:cxn>
            </a:cxnLst>
            <a:rect l="0" t="0" r="r" b="b"/>
            <a:pathLst>
              <a:path w="214629" h="214629">
                <a:moveTo>
                  <a:pt x="0" y="107162"/>
                </a:moveTo>
                <a:lnTo>
                  <a:pt x="8421" y="65451"/>
                </a:lnTo>
                <a:lnTo>
                  <a:pt x="31388" y="31388"/>
                </a:lnTo>
                <a:lnTo>
                  <a:pt x="65451" y="8421"/>
                </a:lnTo>
                <a:lnTo>
                  <a:pt x="107162" y="0"/>
                </a:lnTo>
                <a:lnTo>
                  <a:pt x="148866" y="8421"/>
                </a:lnTo>
                <a:lnTo>
                  <a:pt x="182926" y="31388"/>
                </a:lnTo>
                <a:lnTo>
                  <a:pt x="205891" y="65451"/>
                </a:lnTo>
                <a:lnTo>
                  <a:pt x="214312" y="107162"/>
                </a:lnTo>
                <a:lnTo>
                  <a:pt x="205891" y="148874"/>
                </a:lnTo>
                <a:lnTo>
                  <a:pt x="182926" y="182937"/>
                </a:lnTo>
                <a:lnTo>
                  <a:pt x="148866" y="205903"/>
                </a:lnTo>
                <a:lnTo>
                  <a:pt x="107162" y="214325"/>
                </a:lnTo>
                <a:lnTo>
                  <a:pt x="65451" y="205903"/>
                </a:lnTo>
                <a:lnTo>
                  <a:pt x="31388" y="182937"/>
                </a:lnTo>
                <a:lnTo>
                  <a:pt x="8421" y="148874"/>
                </a:lnTo>
                <a:lnTo>
                  <a:pt x="0" y="107162"/>
                </a:lnTo>
                <a:close/>
              </a:path>
            </a:pathLst>
          </a:custGeom>
          <a:noFill/>
          <a:ln w="12700">
            <a:solidFill>
              <a:srgbClr val="BD4A47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3371" name="object 60"/>
          <p:cNvSpPr>
            <a:spLocks noChangeArrowheads="1"/>
          </p:cNvSpPr>
          <p:nvPr/>
        </p:nvSpPr>
        <p:spPr bwMode="auto">
          <a:xfrm>
            <a:off x="5811838" y="2189163"/>
            <a:ext cx="166687" cy="307975"/>
          </a:xfrm>
          <a:prstGeom prst="rect">
            <a:avLst/>
          </a:prstGeom>
          <a:blipFill dpi="0" rotWithShape="1">
            <a:blip r:embed="rId26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3372" name="object 61"/>
          <p:cNvSpPr>
            <a:spLocks noChangeArrowheads="1"/>
          </p:cNvSpPr>
          <p:nvPr/>
        </p:nvSpPr>
        <p:spPr bwMode="auto">
          <a:xfrm>
            <a:off x="5927725" y="2355850"/>
            <a:ext cx="82550" cy="82550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3373" name="object 62"/>
          <p:cNvSpPr>
            <a:spLocks noChangeArrowheads="1"/>
          </p:cNvSpPr>
          <p:nvPr/>
        </p:nvSpPr>
        <p:spPr bwMode="auto">
          <a:xfrm>
            <a:off x="5857875" y="2214563"/>
            <a:ext cx="71438" cy="214312"/>
          </a:xfrm>
          <a:prstGeom prst="rect">
            <a:avLst/>
          </a:prstGeom>
          <a:blipFill dpi="0" rotWithShape="1">
            <a:blip r:embed="rId29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3374" name="object 63"/>
          <p:cNvSpPr>
            <a:spLocks/>
          </p:cNvSpPr>
          <p:nvPr/>
        </p:nvSpPr>
        <p:spPr bwMode="auto">
          <a:xfrm>
            <a:off x="5857875" y="2214563"/>
            <a:ext cx="71438" cy="214312"/>
          </a:xfrm>
          <a:custGeom>
            <a:avLst/>
            <a:gdLst/>
            <a:ahLst/>
            <a:cxnLst>
              <a:cxn ang="0">
                <a:pos x="0" y="214312"/>
              </a:cxn>
              <a:cxn ang="0">
                <a:pos x="35725" y="0"/>
              </a:cxn>
              <a:cxn ang="0">
                <a:pos x="71437" y="214312"/>
              </a:cxn>
              <a:cxn ang="0">
                <a:pos x="0" y="214312"/>
              </a:cxn>
            </a:cxnLst>
            <a:rect l="0" t="0" r="r" b="b"/>
            <a:pathLst>
              <a:path w="71754" h="214630">
                <a:moveTo>
                  <a:pt x="0" y="214312"/>
                </a:moveTo>
                <a:lnTo>
                  <a:pt x="35725" y="0"/>
                </a:lnTo>
                <a:lnTo>
                  <a:pt x="71437" y="214312"/>
                </a:lnTo>
                <a:lnTo>
                  <a:pt x="0" y="214312"/>
                </a:lnTo>
                <a:close/>
              </a:path>
            </a:pathLst>
          </a:custGeom>
          <a:noFill/>
          <a:ln w="12700">
            <a:solidFill>
              <a:srgbClr val="BD4A47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3375" name="object 64"/>
          <p:cNvSpPr>
            <a:spLocks noChangeArrowheads="1"/>
          </p:cNvSpPr>
          <p:nvPr/>
        </p:nvSpPr>
        <p:spPr bwMode="auto">
          <a:xfrm>
            <a:off x="5740400" y="2046288"/>
            <a:ext cx="309563" cy="309562"/>
          </a:xfrm>
          <a:prstGeom prst="rect">
            <a:avLst/>
          </a:prstGeom>
          <a:blipFill dpi="0" rotWithShape="1">
            <a:blip r:embed="rId30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3376" name="object 65"/>
          <p:cNvSpPr>
            <a:spLocks noChangeArrowheads="1"/>
          </p:cNvSpPr>
          <p:nvPr/>
        </p:nvSpPr>
        <p:spPr bwMode="auto">
          <a:xfrm>
            <a:off x="5786438" y="2071688"/>
            <a:ext cx="214312" cy="214312"/>
          </a:xfrm>
          <a:prstGeom prst="rect">
            <a:avLst/>
          </a:prstGeom>
          <a:blipFill dpi="0" rotWithShape="1">
            <a:blip r:embed="rId17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3377" name="object 66"/>
          <p:cNvSpPr>
            <a:spLocks/>
          </p:cNvSpPr>
          <p:nvPr/>
        </p:nvSpPr>
        <p:spPr bwMode="auto">
          <a:xfrm>
            <a:off x="5786438" y="2071688"/>
            <a:ext cx="214312" cy="214312"/>
          </a:xfrm>
          <a:custGeom>
            <a:avLst/>
            <a:gdLst/>
            <a:ahLst/>
            <a:cxnLst>
              <a:cxn ang="0">
                <a:pos x="0" y="107162"/>
              </a:cxn>
              <a:cxn ang="0">
                <a:pos x="8421" y="65451"/>
              </a:cxn>
              <a:cxn ang="0">
                <a:pos x="31388" y="31388"/>
              </a:cxn>
              <a:cxn ang="0">
                <a:pos x="65451" y="8421"/>
              </a:cxn>
              <a:cxn ang="0">
                <a:pos x="107162" y="0"/>
              </a:cxn>
              <a:cxn ang="0">
                <a:pos x="148866" y="8421"/>
              </a:cxn>
              <a:cxn ang="0">
                <a:pos x="182926" y="31388"/>
              </a:cxn>
              <a:cxn ang="0">
                <a:pos x="205891" y="65451"/>
              </a:cxn>
              <a:cxn ang="0">
                <a:pos x="214312" y="107162"/>
              </a:cxn>
              <a:cxn ang="0">
                <a:pos x="205891" y="148874"/>
              </a:cxn>
              <a:cxn ang="0">
                <a:pos x="182926" y="182937"/>
              </a:cxn>
              <a:cxn ang="0">
                <a:pos x="148866" y="205903"/>
              </a:cxn>
              <a:cxn ang="0">
                <a:pos x="107162" y="214325"/>
              </a:cxn>
              <a:cxn ang="0">
                <a:pos x="65451" y="205903"/>
              </a:cxn>
              <a:cxn ang="0">
                <a:pos x="31388" y="182937"/>
              </a:cxn>
              <a:cxn ang="0">
                <a:pos x="8421" y="148874"/>
              </a:cxn>
              <a:cxn ang="0">
                <a:pos x="0" y="107162"/>
              </a:cxn>
            </a:cxnLst>
            <a:rect l="0" t="0" r="r" b="b"/>
            <a:pathLst>
              <a:path w="214629" h="214630">
                <a:moveTo>
                  <a:pt x="0" y="107162"/>
                </a:moveTo>
                <a:lnTo>
                  <a:pt x="8421" y="65451"/>
                </a:lnTo>
                <a:lnTo>
                  <a:pt x="31388" y="31388"/>
                </a:lnTo>
                <a:lnTo>
                  <a:pt x="65451" y="8421"/>
                </a:lnTo>
                <a:lnTo>
                  <a:pt x="107162" y="0"/>
                </a:lnTo>
                <a:lnTo>
                  <a:pt x="148866" y="8421"/>
                </a:lnTo>
                <a:lnTo>
                  <a:pt x="182926" y="31388"/>
                </a:lnTo>
                <a:lnTo>
                  <a:pt x="205891" y="65451"/>
                </a:lnTo>
                <a:lnTo>
                  <a:pt x="214312" y="107162"/>
                </a:lnTo>
                <a:lnTo>
                  <a:pt x="205891" y="148874"/>
                </a:lnTo>
                <a:lnTo>
                  <a:pt x="182926" y="182937"/>
                </a:lnTo>
                <a:lnTo>
                  <a:pt x="148866" y="205903"/>
                </a:lnTo>
                <a:lnTo>
                  <a:pt x="107162" y="214325"/>
                </a:lnTo>
                <a:lnTo>
                  <a:pt x="65451" y="205903"/>
                </a:lnTo>
                <a:lnTo>
                  <a:pt x="31388" y="182937"/>
                </a:lnTo>
                <a:lnTo>
                  <a:pt x="8421" y="148874"/>
                </a:lnTo>
                <a:lnTo>
                  <a:pt x="0" y="107162"/>
                </a:lnTo>
                <a:close/>
              </a:path>
            </a:pathLst>
          </a:custGeom>
          <a:noFill/>
          <a:ln w="12700">
            <a:solidFill>
              <a:srgbClr val="BD4A47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3378" name="object 67"/>
          <p:cNvSpPr>
            <a:spLocks noChangeArrowheads="1"/>
          </p:cNvSpPr>
          <p:nvPr/>
        </p:nvSpPr>
        <p:spPr bwMode="auto">
          <a:xfrm>
            <a:off x="6526213" y="5118100"/>
            <a:ext cx="166687" cy="309563"/>
          </a:xfrm>
          <a:prstGeom prst="rect">
            <a:avLst/>
          </a:prstGeom>
          <a:blipFill dpi="0" rotWithShape="1">
            <a:blip r:embed="rId31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3379" name="object 68"/>
          <p:cNvSpPr>
            <a:spLocks noChangeArrowheads="1"/>
          </p:cNvSpPr>
          <p:nvPr/>
        </p:nvSpPr>
        <p:spPr bwMode="auto">
          <a:xfrm>
            <a:off x="6642100" y="5284788"/>
            <a:ext cx="82550" cy="82550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3380" name="object 69"/>
          <p:cNvSpPr>
            <a:spLocks noChangeArrowheads="1"/>
          </p:cNvSpPr>
          <p:nvPr/>
        </p:nvSpPr>
        <p:spPr bwMode="auto">
          <a:xfrm>
            <a:off x="6572250" y="5143500"/>
            <a:ext cx="71438" cy="214313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3381" name="object 70"/>
          <p:cNvSpPr>
            <a:spLocks/>
          </p:cNvSpPr>
          <p:nvPr/>
        </p:nvSpPr>
        <p:spPr bwMode="auto">
          <a:xfrm>
            <a:off x="6572250" y="5143500"/>
            <a:ext cx="71438" cy="214313"/>
          </a:xfrm>
          <a:custGeom>
            <a:avLst/>
            <a:gdLst/>
            <a:ahLst/>
            <a:cxnLst>
              <a:cxn ang="0">
                <a:pos x="0" y="214312"/>
              </a:cxn>
              <a:cxn ang="0">
                <a:pos x="35725" y="0"/>
              </a:cxn>
              <a:cxn ang="0">
                <a:pos x="71437" y="214312"/>
              </a:cxn>
              <a:cxn ang="0">
                <a:pos x="0" y="214312"/>
              </a:cxn>
            </a:cxnLst>
            <a:rect l="0" t="0" r="r" b="b"/>
            <a:pathLst>
              <a:path w="71754" h="214629">
                <a:moveTo>
                  <a:pt x="0" y="214312"/>
                </a:moveTo>
                <a:lnTo>
                  <a:pt x="35725" y="0"/>
                </a:lnTo>
                <a:lnTo>
                  <a:pt x="71437" y="214312"/>
                </a:lnTo>
                <a:lnTo>
                  <a:pt x="0" y="214312"/>
                </a:lnTo>
                <a:close/>
              </a:path>
            </a:pathLst>
          </a:custGeom>
          <a:noFill/>
          <a:ln w="12700">
            <a:solidFill>
              <a:srgbClr val="BD4A47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3382" name="object 71"/>
          <p:cNvSpPr>
            <a:spLocks noChangeArrowheads="1"/>
          </p:cNvSpPr>
          <p:nvPr/>
        </p:nvSpPr>
        <p:spPr bwMode="auto">
          <a:xfrm>
            <a:off x="6454775" y="4973638"/>
            <a:ext cx="309563" cy="309562"/>
          </a:xfrm>
          <a:prstGeom prst="rect">
            <a:avLst/>
          </a:prstGeom>
          <a:blipFill dpi="0" rotWithShape="1">
            <a:blip r:embed="rId32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3383" name="object 72"/>
          <p:cNvSpPr>
            <a:spLocks noChangeArrowheads="1"/>
          </p:cNvSpPr>
          <p:nvPr/>
        </p:nvSpPr>
        <p:spPr bwMode="auto">
          <a:xfrm>
            <a:off x="6500813" y="5000625"/>
            <a:ext cx="214312" cy="214313"/>
          </a:xfrm>
          <a:prstGeom prst="rect">
            <a:avLst/>
          </a:prstGeom>
          <a:blipFill dpi="0" rotWithShape="1">
            <a:blip r:embed="rId33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3384" name="object 73"/>
          <p:cNvSpPr>
            <a:spLocks/>
          </p:cNvSpPr>
          <p:nvPr/>
        </p:nvSpPr>
        <p:spPr bwMode="auto">
          <a:xfrm>
            <a:off x="6500813" y="5000625"/>
            <a:ext cx="214312" cy="214313"/>
          </a:xfrm>
          <a:custGeom>
            <a:avLst/>
            <a:gdLst/>
            <a:ahLst/>
            <a:cxnLst>
              <a:cxn ang="0">
                <a:pos x="0" y="107162"/>
              </a:cxn>
              <a:cxn ang="0">
                <a:pos x="8421" y="65451"/>
              </a:cxn>
              <a:cxn ang="0">
                <a:pos x="31388" y="31388"/>
              </a:cxn>
              <a:cxn ang="0">
                <a:pos x="65451" y="8421"/>
              </a:cxn>
              <a:cxn ang="0">
                <a:pos x="107162" y="0"/>
              </a:cxn>
              <a:cxn ang="0">
                <a:pos x="148872" y="8421"/>
              </a:cxn>
              <a:cxn ang="0">
                <a:pos x="182930" y="31388"/>
              </a:cxn>
              <a:cxn ang="0">
                <a:pos x="205892" y="65451"/>
              </a:cxn>
              <a:cxn ang="0">
                <a:pos x="214312" y="107162"/>
              </a:cxn>
              <a:cxn ang="0">
                <a:pos x="205892" y="148874"/>
              </a:cxn>
              <a:cxn ang="0">
                <a:pos x="182930" y="182937"/>
              </a:cxn>
              <a:cxn ang="0">
                <a:pos x="148872" y="205903"/>
              </a:cxn>
              <a:cxn ang="0">
                <a:pos x="107162" y="214325"/>
              </a:cxn>
              <a:cxn ang="0">
                <a:pos x="65451" y="205903"/>
              </a:cxn>
              <a:cxn ang="0">
                <a:pos x="31388" y="182937"/>
              </a:cxn>
              <a:cxn ang="0">
                <a:pos x="8421" y="148874"/>
              </a:cxn>
              <a:cxn ang="0">
                <a:pos x="0" y="107162"/>
              </a:cxn>
            </a:cxnLst>
            <a:rect l="0" t="0" r="r" b="b"/>
            <a:pathLst>
              <a:path w="214629" h="214629">
                <a:moveTo>
                  <a:pt x="0" y="107162"/>
                </a:moveTo>
                <a:lnTo>
                  <a:pt x="8421" y="65451"/>
                </a:lnTo>
                <a:lnTo>
                  <a:pt x="31388" y="31388"/>
                </a:lnTo>
                <a:lnTo>
                  <a:pt x="65451" y="8421"/>
                </a:lnTo>
                <a:lnTo>
                  <a:pt x="107162" y="0"/>
                </a:lnTo>
                <a:lnTo>
                  <a:pt x="148872" y="8421"/>
                </a:lnTo>
                <a:lnTo>
                  <a:pt x="182930" y="31388"/>
                </a:lnTo>
                <a:lnTo>
                  <a:pt x="205892" y="65451"/>
                </a:lnTo>
                <a:lnTo>
                  <a:pt x="214312" y="107162"/>
                </a:lnTo>
                <a:lnTo>
                  <a:pt x="205892" y="148874"/>
                </a:lnTo>
                <a:lnTo>
                  <a:pt x="182930" y="182937"/>
                </a:lnTo>
                <a:lnTo>
                  <a:pt x="148872" y="205903"/>
                </a:lnTo>
                <a:lnTo>
                  <a:pt x="107162" y="214325"/>
                </a:lnTo>
                <a:lnTo>
                  <a:pt x="65451" y="205903"/>
                </a:lnTo>
                <a:lnTo>
                  <a:pt x="31388" y="182937"/>
                </a:lnTo>
                <a:lnTo>
                  <a:pt x="8421" y="148874"/>
                </a:lnTo>
                <a:lnTo>
                  <a:pt x="0" y="107162"/>
                </a:lnTo>
                <a:close/>
              </a:path>
            </a:pathLst>
          </a:custGeom>
          <a:noFill/>
          <a:ln w="12700">
            <a:solidFill>
              <a:srgbClr val="BD4A47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3385" name="object 74"/>
          <p:cNvSpPr>
            <a:spLocks noChangeArrowheads="1"/>
          </p:cNvSpPr>
          <p:nvPr/>
        </p:nvSpPr>
        <p:spPr bwMode="auto">
          <a:xfrm>
            <a:off x="6669088" y="3259138"/>
            <a:ext cx="166687" cy="309562"/>
          </a:xfrm>
          <a:prstGeom prst="rect">
            <a:avLst/>
          </a:prstGeom>
          <a:blipFill dpi="0" rotWithShape="1">
            <a:blip r:embed="rId34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3386" name="object 75"/>
          <p:cNvSpPr>
            <a:spLocks noChangeArrowheads="1"/>
          </p:cNvSpPr>
          <p:nvPr/>
        </p:nvSpPr>
        <p:spPr bwMode="auto">
          <a:xfrm>
            <a:off x="6784975" y="3427413"/>
            <a:ext cx="82550" cy="82550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3387" name="object 76"/>
          <p:cNvSpPr>
            <a:spLocks noChangeArrowheads="1"/>
          </p:cNvSpPr>
          <p:nvPr/>
        </p:nvSpPr>
        <p:spPr bwMode="auto">
          <a:xfrm>
            <a:off x="6715125" y="3286125"/>
            <a:ext cx="71438" cy="214313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3388" name="object 77"/>
          <p:cNvSpPr>
            <a:spLocks/>
          </p:cNvSpPr>
          <p:nvPr/>
        </p:nvSpPr>
        <p:spPr bwMode="auto">
          <a:xfrm>
            <a:off x="6715125" y="3286125"/>
            <a:ext cx="71438" cy="214313"/>
          </a:xfrm>
          <a:custGeom>
            <a:avLst/>
            <a:gdLst/>
            <a:ahLst/>
            <a:cxnLst>
              <a:cxn ang="0">
                <a:pos x="0" y="214312"/>
              </a:cxn>
              <a:cxn ang="0">
                <a:pos x="35725" y="0"/>
              </a:cxn>
              <a:cxn ang="0">
                <a:pos x="71437" y="214312"/>
              </a:cxn>
              <a:cxn ang="0">
                <a:pos x="0" y="214312"/>
              </a:cxn>
            </a:cxnLst>
            <a:rect l="0" t="0" r="r" b="b"/>
            <a:pathLst>
              <a:path w="71754" h="214629">
                <a:moveTo>
                  <a:pt x="0" y="214312"/>
                </a:moveTo>
                <a:lnTo>
                  <a:pt x="35725" y="0"/>
                </a:lnTo>
                <a:lnTo>
                  <a:pt x="71437" y="214312"/>
                </a:lnTo>
                <a:lnTo>
                  <a:pt x="0" y="214312"/>
                </a:lnTo>
                <a:close/>
              </a:path>
            </a:pathLst>
          </a:custGeom>
          <a:noFill/>
          <a:ln w="12700">
            <a:solidFill>
              <a:srgbClr val="BD4A47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3389" name="object 78"/>
          <p:cNvSpPr>
            <a:spLocks noChangeArrowheads="1"/>
          </p:cNvSpPr>
          <p:nvPr/>
        </p:nvSpPr>
        <p:spPr bwMode="auto">
          <a:xfrm>
            <a:off x="6597650" y="3117850"/>
            <a:ext cx="309563" cy="309563"/>
          </a:xfrm>
          <a:prstGeom prst="rect">
            <a:avLst/>
          </a:prstGeom>
          <a:blipFill dpi="0" rotWithShape="1">
            <a:blip r:embed="rId35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3390" name="object 79"/>
          <p:cNvSpPr>
            <a:spLocks noChangeArrowheads="1"/>
          </p:cNvSpPr>
          <p:nvPr/>
        </p:nvSpPr>
        <p:spPr bwMode="auto">
          <a:xfrm>
            <a:off x="6643688" y="3143250"/>
            <a:ext cx="214312" cy="214313"/>
          </a:xfrm>
          <a:prstGeom prst="rect">
            <a:avLst/>
          </a:prstGeom>
          <a:blipFill dpi="0" rotWithShape="1">
            <a:blip r:embed="rId17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3391" name="object 80"/>
          <p:cNvSpPr>
            <a:spLocks/>
          </p:cNvSpPr>
          <p:nvPr/>
        </p:nvSpPr>
        <p:spPr bwMode="auto">
          <a:xfrm>
            <a:off x="6643688" y="3143250"/>
            <a:ext cx="214312" cy="214313"/>
          </a:xfrm>
          <a:custGeom>
            <a:avLst/>
            <a:gdLst/>
            <a:ahLst/>
            <a:cxnLst>
              <a:cxn ang="0">
                <a:pos x="0" y="107162"/>
              </a:cxn>
              <a:cxn ang="0">
                <a:pos x="8421" y="65451"/>
              </a:cxn>
              <a:cxn ang="0">
                <a:pos x="31388" y="31388"/>
              </a:cxn>
              <a:cxn ang="0">
                <a:pos x="65451" y="8421"/>
              </a:cxn>
              <a:cxn ang="0">
                <a:pos x="107162" y="0"/>
              </a:cxn>
              <a:cxn ang="0">
                <a:pos x="148866" y="8421"/>
              </a:cxn>
              <a:cxn ang="0">
                <a:pos x="182926" y="31388"/>
              </a:cxn>
              <a:cxn ang="0">
                <a:pos x="205891" y="65451"/>
              </a:cxn>
              <a:cxn ang="0">
                <a:pos x="214312" y="107162"/>
              </a:cxn>
              <a:cxn ang="0">
                <a:pos x="205891" y="148874"/>
              </a:cxn>
              <a:cxn ang="0">
                <a:pos x="182926" y="182937"/>
              </a:cxn>
              <a:cxn ang="0">
                <a:pos x="148866" y="205903"/>
              </a:cxn>
              <a:cxn ang="0">
                <a:pos x="107162" y="214325"/>
              </a:cxn>
              <a:cxn ang="0">
                <a:pos x="65451" y="205903"/>
              </a:cxn>
              <a:cxn ang="0">
                <a:pos x="31388" y="182937"/>
              </a:cxn>
              <a:cxn ang="0">
                <a:pos x="8421" y="148874"/>
              </a:cxn>
              <a:cxn ang="0">
                <a:pos x="0" y="107162"/>
              </a:cxn>
            </a:cxnLst>
            <a:rect l="0" t="0" r="r" b="b"/>
            <a:pathLst>
              <a:path w="214629" h="214629">
                <a:moveTo>
                  <a:pt x="0" y="107162"/>
                </a:moveTo>
                <a:lnTo>
                  <a:pt x="8421" y="65451"/>
                </a:lnTo>
                <a:lnTo>
                  <a:pt x="31388" y="31388"/>
                </a:lnTo>
                <a:lnTo>
                  <a:pt x="65451" y="8421"/>
                </a:lnTo>
                <a:lnTo>
                  <a:pt x="107162" y="0"/>
                </a:lnTo>
                <a:lnTo>
                  <a:pt x="148866" y="8421"/>
                </a:lnTo>
                <a:lnTo>
                  <a:pt x="182926" y="31388"/>
                </a:lnTo>
                <a:lnTo>
                  <a:pt x="205891" y="65451"/>
                </a:lnTo>
                <a:lnTo>
                  <a:pt x="214312" y="107162"/>
                </a:lnTo>
                <a:lnTo>
                  <a:pt x="205891" y="148874"/>
                </a:lnTo>
                <a:lnTo>
                  <a:pt x="182926" y="182937"/>
                </a:lnTo>
                <a:lnTo>
                  <a:pt x="148866" y="205903"/>
                </a:lnTo>
                <a:lnTo>
                  <a:pt x="107162" y="214325"/>
                </a:lnTo>
                <a:lnTo>
                  <a:pt x="65451" y="205903"/>
                </a:lnTo>
                <a:lnTo>
                  <a:pt x="31388" y="182937"/>
                </a:lnTo>
                <a:lnTo>
                  <a:pt x="8421" y="148874"/>
                </a:lnTo>
                <a:lnTo>
                  <a:pt x="0" y="107162"/>
                </a:lnTo>
                <a:close/>
              </a:path>
            </a:pathLst>
          </a:custGeom>
          <a:noFill/>
          <a:ln w="12700">
            <a:solidFill>
              <a:srgbClr val="BD4A47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3392" name="object 81"/>
          <p:cNvSpPr>
            <a:spLocks noChangeArrowheads="1"/>
          </p:cNvSpPr>
          <p:nvPr/>
        </p:nvSpPr>
        <p:spPr bwMode="auto">
          <a:xfrm>
            <a:off x="7669213" y="2189163"/>
            <a:ext cx="166687" cy="307975"/>
          </a:xfrm>
          <a:prstGeom prst="rect">
            <a:avLst/>
          </a:prstGeom>
          <a:blipFill dpi="0" rotWithShape="1">
            <a:blip r:embed="rId36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3393" name="object 82"/>
          <p:cNvSpPr>
            <a:spLocks noChangeArrowheads="1"/>
          </p:cNvSpPr>
          <p:nvPr/>
        </p:nvSpPr>
        <p:spPr bwMode="auto">
          <a:xfrm>
            <a:off x="7785100" y="2355850"/>
            <a:ext cx="82550" cy="82550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3394" name="object 83"/>
          <p:cNvSpPr>
            <a:spLocks noChangeArrowheads="1"/>
          </p:cNvSpPr>
          <p:nvPr/>
        </p:nvSpPr>
        <p:spPr bwMode="auto">
          <a:xfrm>
            <a:off x="7715250" y="2214563"/>
            <a:ext cx="71438" cy="214312"/>
          </a:xfrm>
          <a:prstGeom prst="rect">
            <a:avLst/>
          </a:prstGeom>
          <a:blipFill dpi="0" rotWithShape="1">
            <a:blip r:embed="rId29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3395" name="object 84"/>
          <p:cNvSpPr>
            <a:spLocks/>
          </p:cNvSpPr>
          <p:nvPr/>
        </p:nvSpPr>
        <p:spPr bwMode="auto">
          <a:xfrm>
            <a:off x="7715250" y="2214563"/>
            <a:ext cx="71438" cy="214312"/>
          </a:xfrm>
          <a:custGeom>
            <a:avLst/>
            <a:gdLst/>
            <a:ahLst/>
            <a:cxnLst>
              <a:cxn ang="0">
                <a:pos x="0" y="214312"/>
              </a:cxn>
              <a:cxn ang="0">
                <a:pos x="35725" y="0"/>
              </a:cxn>
              <a:cxn ang="0">
                <a:pos x="71437" y="214312"/>
              </a:cxn>
              <a:cxn ang="0">
                <a:pos x="0" y="214312"/>
              </a:cxn>
            </a:cxnLst>
            <a:rect l="0" t="0" r="r" b="b"/>
            <a:pathLst>
              <a:path w="71754" h="214630">
                <a:moveTo>
                  <a:pt x="0" y="214312"/>
                </a:moveTo>
                <a:lnTo>
                  <a:pt x="35725" y="0"/>
                </a:lnTo>
                <a:lnTo>
                  <a:pt x="71437" y="214312"/>
                </a:lnTo>
                <a:lnTo>
                  <a:pt x="0" y="214312"/>
                </a:lnTo>
                <a:close/>
              </a:path>
            </a:pathLst>
          </a:custGeom>
          <a:noFill/>
          <a:ln w="12700">
            <a:solidFill>
              <a:srgbClr val="BD4A47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3396" name="object 85"/>
          <p:cNvSpPr>
            <a:spLocks noChangeArrowheads="1"/>
          </p:cNvSpPr>
          <p:nvPr/>
        </p:nvSpPr>
        <p:spPr bwMode="auto">
          <a:xfrm>
            <a:off x="7597775" y="2046288"/>
            <a:ext cx="309563" cy="309562"/>
          </a:xfrm>
          <a:prstGeom prst="rect">
            <a:avLst/>
          </a:prstGeom>
          <a:blipFill dpi="0" rotWithShape="1">
            <a:blip r:embed="rId37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3397" name="object 86"/>
          <p:cNvSpPr>
            <a:spLocks noChangeArrowheads="1"/>
          </p:cNvSpPr>
          <p:nvPr/>
        </p:nvSpPr>
        <p:spPr bwMode="auto">
          <a:xfrm>
            <a:off x="7643813" y="2071688"/>
            <a:ext cx="214312" cy="214312"/>
          </a:xfrm>
          <a:prstGeom prst="rect">
            <a:avLst/>
          </a:prstGeom>
          <a:blipFill dpi="0" rotWithShape="1">
            <a:blip r:embed="rId17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3398" name="object 87"/>
          <p:cNvSpPr>
            <a:spLocks/>
          </p:cNvSpPr>
          <p:nvPr/>
        </p:nvSpPr>
        <p:spPr bwMode="auto">
          <a:xfrm>
            <a:off x="7643813" y="2071688"/>
            <a:ext cx="214312" cy="214312"/>
          </a:xfrm>
          <a:custGeom>
            <a:avLst/>
            <a:gdLst/>
            <a:ahLst/>
            <a:cxnLst>
              <a:cxn ang="0">
                <a:pos x="0" y="107162"/>
              </a:cxn>
              <a:cxn ang="0">
                <a:pos x="8421" y="65451"/>
              </a:cxn>
              <a:cxn ang="0">
                <a:pos x="31388" y="31388"/>
              </a:cxn>
              <a:cxn ang="0">
                <a:pos x="65451" y="8421"/>
              </a:cxn>
              <a:cxn ang="0">
                <a:pos x="107162" y="0"/>
              </a:cxn>
              <a:cxn ang="0">
                <a:pos x="148866" y="8421"/>
              </a:cxn>
              <a:cxn ang="0">
                <a:pos x="182926" y="31388"/>
              </a:cxn>
              <a:cxn ang="0">
                <a:pos x="205891" y="65451"/>
              </a:cxn>
              <a:cxn ang="0">
                <a:pos x="214312" y="107162"/>
              </a:cxn>
              <a:cxn ang="0">
                <a:pos x="205891" y="148874"/>
              </a:cxn>
              <a:cxn ang="0">
                <a:pos x="182926" y="182937"/>
              </a:cxn>
              <a:cxn ang="0">
                <a:pos x="148866" y="205903"/>
              </a:cxn>
              <a:cxn ang="0">
                <a:pos x="107162" y="214325"/>
              </a:cxn>
              <a:cxn ang="0">
                <a:pos x="65451" y="205903"/>
              </a:cxn>
              <a:cxn ang="0">
                <a:pos x="31388" y="182937"/>
              </a:cxn>
              <a:cxn ang="0">
                <a:pos x="8421" y="148874"/>
              </a:cxn>
              <a:cxn ang="0">
                <a:pos x="0" y="107162"/>
              </a:cxn>
            </a:cxnLst>
            <a:rect l="0" t="0" r="r" b="b"/>
            <a:pathLst>
              <a:path w="214629" h="214630">
                <a:moveTo>
                  <a:pt x="0" y="107162"/>
                </a:moveTo>
                <a:lnTo>
                  <a:pt x="8421" y="65451"/>
                </a:lnTo>
                <a:lnTo>
                  <a:pt x="31388" y="31388"/>
                </a:lnTo>
                <a:lnTo>
                  <a:pt x="65451" y="8421"/>
                </a:lnTo>
                <a:lnTo>
                  <a:pt x="107162" y="0"/>
                </a:lnTo>
                <a:lnTo>
                  <a:pt x="148866" y="8421"/>
                </a:lnTo>
                <a:lnTo>
                  <a:pt x="182926" y="31388"/>
                </a:lnTo>
                <a:lnTo>
                  <a:pt x="205891" y="65451"/>
                </a:lnTo>
                <a:lnTo>
                  <a:pt x="214312" y="107162"/>
                </a:lnTo>
                <a:lnTo>
                  <a:pt x="205891" y="148874"/>
                </a:lnTo>
                <a:lnTo>
                  <a:pt x="182926" y="182937"/>
                </a:lnTo>
                <a:lnTo>
                  <a:pt x="148866" y="205903"/>
                </a:lnTo>
                <a:lnTo>
                  <a:pt x="107162" y="214325"/>
                </a:lnTo>
                <a:lnTo>
                  <a:pt x="65451" y="205903"/>
                </a:lnTo>
                <a:lnTo>
                  <a:pt x="31388" y="182937"/>
                </a:lnTo>
                <a:lnTo>
                  <a:pt x="8421" y="148874"/>
                </a:lnTo>
                <a:lnTo>
                  <a:pt x="0" y="107162"/>
                </a:lnTo>
                <a:close/>
              </a:path>
            </a:pathLst>
          </a:custGeom>
          <a:noFill/>
          <a:ln w="12700">
            <a:solidFill>
              <a:srgbClr val="BD4A47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3399" name="object 88"/>
          <p:cNvSpPr>
            <a:spLocks noChangeArrowheads="1"/>
          </p:cNvSpPr>
          <p:nvPr/>
        </p:nvSpPr>
        <p:spPr bwMode="auto">
          <a:xfrm>
            <a:off x="2168525" y="3046413"/>
            <a:ext cx="166688" cy="307975"/>
          </a:xfrm>
          <a:prstGeom prst="rect">
            <a:avLst/>
          </a:prstGeom>
          <a:blipFill dpi="0" rotWithShape="1">
            <a:blip r:embed="rId11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3400" name="object 89"/>
          <p:cNvSpPr>
            <a:spLocks noChangeArrowheads="1"/>
          </p:cNvSpPr>
          <p:nvPr/>
        </p:nvSpPr>
        <p:spPr bwMode="auto">
          <a:xfrm>
            <a:off x="2284413" y="3213100"/>
            <a:ext cx="82550" cy="82550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3401" name="object 90"/>
          <p:cNvSpPr>
            <a:spLocks noChangeArrowheads="1"/>
          </p:cNvSpPr>
          <p:nvPr/>
        </p:nvSpPr>
        <p:spPr bwMode="auto">
          <a:xfrm>
            <a:off x="2214563" y="3071813"/>
            <a:ext cx="71437" cy="214312"/>
          </a:xfrm>
          <a:prstGeom prst="rect">
            <a:avLst/>
          </a:prstGeom>
          <a:blipFill dpi="0" rotWithShape="1">
            <a:blip r:embed="rId38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3402" name="object 91"/>
          <p:cNvSpPr>
            <a:spLocks/>
          </p:cNvSpPr>
          <p:nvPr/>
        </p:nvSpPr>
        <p:spPr bwMode="auto">
          <a:xfrm>
            <a:off x="2214563" y="3071813"/>
            <a:ext cx="71437" cy="214312"/>
          </a:xfrm>
          <a:custGeom>
            <a:avLst/>
            <a:gdLst/>
            <a:ahLst/>
            <a:cxnLst>
              <a:cxn ang="0">
                <a:pos x="0" y="214312"/>
              </a:cxn>
              <a:cxn ang="0">
                <a:pos x="35725" y="0"/>
              </a:cxn>
              <a:cxn ang="0">
                <a:pos x="71437" y="214312"/>
              </a:cxn>
              <a:cxn ang="0">
                <a:pos x="0" y="214312"/>
              </a:cxn>
            </a:cxnLst>
            <a:rect l="0" t="0" r="r" b="b"/>
            <a:pathLst>
              <a:path w="71755" h="214629">
                <a:moveTo>
                  <a:pt x="0" y="214312"/>
                </a:moveTo>
                <a:lnTo>
                  <a:pt x="35725" y="0"/>
                </a:lnTo>
                <a:lnTo>
                  <a:pt x="71437" y="214312"/>
                </a:lnTo>
                <a:lnTo>
                  <a:pt x="0" y="214312"/>
                </a:lnTo>
                <a:close/>
              </a:path>
            </a:pathLst>
          </a:custGeom>
          <a:noFill/>
          <a:ln w="12700">
            <a:solidFill>
              <a:srgbClr val="497DBA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3403" name="object 92"/>
          <p:cNvSpPr>
            <a:spLocks noChangeArrowheads="1"/>
          </p:cNvSpPr>
          <p:nvPr/>
        </p:nvSpPr>
        <p:spPr bwMode="auto">
          <a:xfrm>
            <a:off x="2097088" y="2903538"/>
            <a:ext cx="309562" cy="309562"/>
          </a:xfrm>
          <a:prstGeom prst="rect">
            <a:avLst/>
          </a:prstGeom>
          <a:blipFill dpi="0" rotWithShape="1">
            <a:blip r:embed="rId13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3404" name="object 93"/>
          <p:cNvSpPr>
            <a:spLocks noChangeArrowheads="1"/>
          </p:cNvSpPr>
          <p:nvPr/>
        </p:nvSpPr>
        <p:spPr bwMode="auto">
          <a:xfrm>
            <a:off x="2143125" y="2928938"/>
            <a:ext cx="214313" cy="214312"/>
          </a:xfrm>
          <a:prstGeom prst="rect">
            <a:avLst/>
          </a:prstGeom>
          <a:blipFill dpi="0" rotWithShape="1">
            <a:blip r:embed="rId39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3405" name="object 94"/>
          <p:cNvSpPr>
            <a:spLocks/>
          </p:cNvSpPr>
          <p:nvPr/>
        </p:nvSpPr>
        <p:spPr bwMode="auto">
          <a:xfrm>
            <a:off x="2143125" y="2928938"/>
            <a:ext cx="214313" cy="214312"/>
          </a:xfrm>
          <a:custGeom>
            <a:avLst/>
            <a:gdLst/>
            <a:ahLst/>
            <a:cxnLst>
              <a:cxn ang="0">
                <a:pos x="0" y="107162"/>
              </a:cxn>
              <a:cxn ang="0">
                <a:pos x="8421" y="65451"/>
              </a:cxn>
              <a:cxn ang="0">
                <a:pos x="31388" y="31388"/>
              </a:cxn>
              <a:cxn ang="0">
                <a:pos x="65451" y="8421"/>
              </a:cxn>
              <a:cxn ang="0">
                <a:pos x="107162" y="0"/>
              </a:cxn>
              <a:cxn ang="0">
                <a:pos x="148872" y="8421"/>
              </a:cxn>
              <a:cxn ang="0">
                <a:pos x="182930" y="31388"/>
              </a:cxn>
              <a:cxn ang="0">
                <a:pos x="205892" y="65451"/>
              </a:cxn>
              <a:cxn ang="0">
                <a:pos x="214312" y="107162"/>
              </a:cxn>
              <a:cxn ang="0">
                <a:pos x="205892" y="148874"/>
              </a:cxn>
              <a:cxn ang="0">
                <a:pos x="182930" y="182937"/>
              </a:cxn>
              <a:cxn ang="0">
                <a:pos x="148872" y="205903"/>
              </a:cxn>
              <a:cxn ang="0">
                <a:pos x="107162" y="214325"/>
              </a:cxn>
              <a:cxn ang="0">
                <a:pos x="65451" y="205903"/>
              </a:cxn>
              <a:cxn ang="0">
                <a:pos x="31388" y="182937"/>
              </a:cxn>
              <a:cxn ang="0">
                <a:pos x="8421" y="148874"/>
              </a:cxn>
              <a:cxn ang="0">
                <a:pos x="0" y="107162"/>
              </a:cxn>
            </a:cxnLst>
            <a:rect l="0" t="0" r="r" b="b"/>
            <a:pathLst>
              <a:path w="214630" h="214630">
                <a:moveTo>
                  <a:pt x="0" y="107162"/>
                </a:moveTo>
                <a:lnTo>
                  <a:pt x="8421" y="65451"/>
                </a:lnTo>
                <a:lnTo>
                  <a:pt x="31388" y="31388"/>
                </a:lnTo>
                <a:lnTo>
                  <a:pt x="65451" y="8421"/>
                </a:lnTo>
                <a:lnTo>
                  <a:pt x="107162" y="0"/>
                </a:lnTo>
                <a:lnTo>
                  <a:pt x="148872" y="8421"/>
                </a:lnTo>
                <a:lnTo>
                  <a:pt x="182930" y="31388"/>
                </a:lnTo>
                <a:lnTo>
                  <a:pt x="205892" y="65451"/>
                </a:lnTo>
                <a:lnTo>
                  <a:pt x="214312" y="107162"/>
                </a:lnTo>
                <a:lnTo>
                  <a:pt x="205892" y="148874"/>
                </a:lnTo>
                <a:lnTo>
                  <a:pt x="182930" y="182937"/>
                </a:lnTo>
                <a:lnTo>
                  <a:pt x="148872" y="205903"/>
                </a:lnTo>
                <a:lnTo>
                  <a:pt x="107162" y="214325"/>
                </a:lnTo>
                <a:lnTo>
                  <a:pt x="65451" y="205903"/>
                </a:lnTo>
                <a:lnTo>
                  <a:pt x="31388" y="182937"/>
                </a:lnTo>
                <a:lnTo>
                  <a:pt x="8421" y="148874"/>
                </a:lnTo>
                <a:lnTo>
                  <a:pt x="0" y="107162"/>
                </a:lnTo>
                <a:close/>
              </a:path>
            </a:pathLst>
          </a:custGeom>
          <a:noFill/>
          <a:ln w="12700">
            <a:solidFill>
              <a:srgbClr val="497DBA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3406" name="object 95"/>
          <p:cNvSpPr>
            <a:spLocks noChangeArrowheads="1"/>
          </p:cNvSpPr>
          <p:nvPr/>
        </p:nvSpPr>
        <p:spPr bwMode="auto">
          <a:xfrm>
            <a:off x="4025900" y="3830638"/>
            <a:ext cx="166688" cy="309562"/>
          </a:xfrm>
          <a:prstGeom prst="rect">
            <a:avLst/>
          </a:prstGeom>
          <a:blipFill dpi="0" rotWithShape="1">
            <a:blip r:embed="rId40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3407" name="object 96"/>
          <p:cNvSpPr>
            <a:spLocks noChangeArrowheads="1"/>
          </p:cNvSpPr>
          <p:nvPr/>
        </p:nvSpPr>
        <p:spPr bwMode="auto">
          <a:xfrm>
            <a:off x="4141788" y="3998913"/>
            <a:ext cx="82550" cy="82550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3408" name="object 97"/>
          <p:cNvSpPr>
            <a:spLocks noChangeArrowheads="1"/>
          </p:cNvSpPr>
          <p:nvPr/>
        </p:nvSpPr>
        <p:spPr bwMode="auto">
          <a:xfrm>
            <a:off x="4071938" y="3857625"/>
            <a:ext cx="71437" cy="214313"/>
          </a:xfrm>
          <a:prstGeom prst="rect">
            <a:avLst/>
          </a:prstGeom>
          <a:blipFill dpi="0" rotWithShape="1">
            <a:blip r:embed="rId41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3409" name="object 98"/>
          <p:cNvSpPr>
            <a:spLocks/>
          </p:cNvSpPr>
          <p:nvPr/>
        </p:nvSpPr>
        <p:spPr bwMode="auto">
          <a:xfrm>
            <a:off x="4071938" y="3857625"/>
            <a:ext cx="71437" cy="214313"/>
          </a:xfrm>
          <a:custGeom>
            <a:avLst/>
            <a:gdLst/>
            <a:ahLst/>
            <a:cxnLst>
              <a:cxn ang="0">
                <a:pos x="0" y="214312"/>
              </a:cxn>
              <a:cxn ang="0">
                <a:pos x="35725" y="0"/>
              </a:cxn>
              <a:cxn ang="0">
                <a:pos x="71437" y="214312"/>
              </a:cxn>
              <a:cxn ang="0">
                <a:pos x="0" y="214312"/>
              </a:cxn>
            </a:cxnLst>
            <a:rect l="0" t="0" r="r" b="b"/>
            <a:pathLst>
              <a:path w="71754" h="214629">
                <a:moveTo>
                  <a:pt x="0" y="214312"/>
                </a:moveTo>
                <a:lnTo>
                  <a:pt x="35725" y="0"/>
                </a:lnTo>
                <a:lnTo>
                  <a:pt x="71437" y="214312"/>
                </a:lnTo>
                <a:lnTo>
                  <a:pt x="0" y="214312"/>
                </a:lnTo>
                <a:close/>
              </a:path>
            </a:pathLst>
          </a:custGeom>
          <a:noFill/>
          <a:ln w="12700">
            <a:solidFill>
              <a:srgbClr val="497DBA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3410" name="object 99"/>
          <p:cNvSpPr>
            <a:spLocks noChangeArrowheads="1"/>
          </p:cNvSpPr>
          <p:nvPr/>
        </p:nvSpPr>
        <p:spPr bwMode="auto">
          <a:xfrm>
            <a:off x="3954463" y="3689350"/>
            <a:ext cx="309562" cy="309563"/>
          </a:xfrm>
          <a:prstGeom prst="rect">
            <a:avLst/>
          </a:prstGeom>
          <a:blipFill dpi="0" rotWithShape="1">
            <a:blip r:embed="rId42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3411" name="object 100"/>
          <p:cNvSpPr>
            <a:spLocks noChangeArrowheads="1"/>
          </p:cNvSpPr>
          <p:nvPr/>
        </p:nvSpPr>
        <p:spPr bwMode="auto">
          <a:xfrm>
            <a:off x="4000500" y="3714750"/>
            <a:ext cx="214313" cy="214313"/>
          </a:xfrm>
          <a:prstGeom prst="rect">
            <a:avLst/>
          </a:prstGeom>
          <a:blipFill dpi="0" rotWithShape="1">
            <a:blip r:embed="rId39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3412" name="object 101"/>
          <p:cNvSpPr>
            <a:spLocks/>
          </p:cNvSpPr>
          <p:nvPr/>
        </p:nvSpPr>
        <p:spPr bwMode="auto">
          <a:xfrm>
            <a:off x="4000500" y="3714750"/>
            <a:ext cx="214313" cy="214313"/>
          </a:xfrm>
          <a:custGeom>
            <a:avLst/>
            <a:gdLst/>
            <a:ahLst/>
            <a:cxnLst>
              <a:cxn ang="0">
                <a:pos x="0" y="107162"/>
              </a:cxn>
              <a:cxn ang="0">
                <a:pos x="8421" y="65451"/>
              </a:cxn>
              <a:cxn ang="0">
                <a:pos x="31388" y="31388"/>
              </a:cxn>
              <a:cxn ang="0">
                <a:pos x="65451" y="8421"/>
              </a:cxn>
              <a:cxn ang="0">
                <a:pos x="107162" y="0"/>
              </a:cxn>
              <a:cxn ang="0">
                <a:pos x="148872" y="8421"/>
              </a:cxn>
              <a:cxn ang="0">
                <a:pos x="182930" y="31388"/>
              </a:cxn>
              <a:cxn ang="0">
                <a:pos x="205892" y="65451"/>
              </a:cxn>
              <a:cxn ang="0">
                <a:pos x="214312" y="107162"/>
              </a:cxn>
              <a:cxn ang="0">
                <a:pos x="205892" y="148874"/>
              </a:cxn>
              <a:cxn ang="0">
                <a:pos x="182930" y="182937"/>
              </a:cxn>
              <a:cxn ang="0">
                <a:pos x="148872" y="205903"/>
              </a:cxn>
              <a:cxn ang="0">
                <a:pos x="107162" y="214325"/>
              </a:cxn>
              <a:cxn ang="0">
                <a:pos x="65451" y="205903"/>
              </a:cxn>
              <a:cxn ang="0">
                <a:pos x="31388" y="182937"/>
              </a:cxn>
              <a:cxn ang="0">
                <a:pos x="8421" y="148874"/>
              </a:cxn>
              <a:cxn ang="0">
                <a:pos x="0" y="107162"/>
              </a:cxn>
            </a:cxnLst>
            <a:rect l="0" t="0" r="r" b="b"/>
            <a:pathLst>
              <a:path w="214629" h="214629">
                <a:moveTo>
                  <a:pt x="0" y="107162"/>
                </a:moveTo>
                <a:lnTo>
                  <a:pt x="8421" y="65451"/>
                </a:lnTo>
                <a:lnTo>
                  <a:pt x="31388" y="31388"/>
                </a:lnTo>
                <a:lnTo>
                  <a:pt x="65451" y="8421"/>
                </a:lnTo>
                <a:lnTo>
                  <a:pt x="107162" y="0"/>
                </a:lnTo>
                <a:lnTo>
                  <a:pt x="148872" y="8421"/>
                </a:lnTo>
                <a:lnTo>
                  <a:pt x="182930" y="31388"/>
                </a:lnTo>
                <a:lnTo>
                  <a:pt x="205892" y="65451"/>
                </a:lnTo>
                <a:lnTo>
                  <a:pt x="214312" y="107162"/>
                </a:lnTo>
                <a:lnTo>
                  <a:pt x="205892" y="148874"/>
                </a:lnTo>
                <a:lnTo>
                  <a:pt x="182930" y="182937"/>
                </a:lnTo>
                <a:lnTo>
                  <a:pt x="148872" y="205903"/>
                </a:lnTo>
                <a:lnTo>
                  <a:pt x="107162" y="214325"/>
                </a:lnTo>
                <a:lnTo>
                  <a:pt x="65451" y="205903"/>
                </a:lnTo>
                <a:lnTo>
                  <a:pt x="31388" y="182937"/>
                </a:lnTo>
                <a:lnTo>
                  <a:pt x="8421" y="148874"/>
                </a:lnTo>
                <a:lnTo>
                  <a:pt x="0" y="107162"/>
                </a:lnTo>
                <a:close/>
              </a:path>
            </a:pathLst>
          </a:custGeom>
          <a:noFill/>
          <a:ln w="12700">
            <a:solidFill>
              <a:srgbClr val="497DBA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3413" name="object 102"/>
          <p:cNvSpPr>
            <a:spLocks noChangeArrowheads="1"/>
          </p:cNvSpPr>
          <p:nvPr/>
        </p:nvSpPr>
        <p:spPr bwMode="auto">
          <a:xfrm>
            <a:off x="4883150" y="2832100"/>
            <a:ext cx="166688" cy="309563"/>
          </a:xfrm>
          <a:prstGeom prst="rect">
            <a:avLst/>
          </a:prstGeom>
          <a:blipFill dpi="0" rotWithShape="1">
            <a:blip r:embed="rId43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3414" name="object 103"/>
          <p:cNvSpPr>
            <a:spLocks noChangeArrowheads="1"/>
          </p:cNvSpPr>
          <p:nvPr/>
        </p:nvSpPr>
        <p:spPr bwMode="auto">
          <a:xfrm>
            <a:off x="4999038" y="2998788"/>
            <a:ext cx="82550" cy="82550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3415" name="object 104"/>
          <p:cNvSpPr>
            <a:spLocks noChangeArrowheads="1"/>
          </p:cNvSpPr>
          <p:nvPr/>
        </p:nvSpPr>
        <p:spPr bwMode="auto">
          <a:xfrm>
            <a:off x="4929188" y="2857500"/>
            <a:ext cx="71437" cy="214313"/>
          </a:xfrm>
          <a:prstGeom prst="rect">
            <a:avLst/>
          </a:prstGeom>
          <a:blipFill dpi="0" rotWithShape="1">
            <a:blip r:embed="rId44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3416" name="object 105"/>
          <p:cNvSpPr>
            <a:spLocks/>
          </p:cNvSpPr>
          <p:nvPr/>
        </p:nvSpPr>
        <p:spPr bwMode="auto">
          <a:xfrm>
            <a:off x="4929188" y="2857500"/>
            <a:ext cx="71437" cy="214313"/>
          </a:xfrm>
          <a:custGeom>
            <a:avLst/>
            <a:gdLst/>
            <a:ahLst/>
            <a:cxnLst>
              <a:cxn ang="0">
                <a:pos x="0" y="214312"/>
              </a:cxn>
              <a:cxn ang="0">
                <a:pos x="35725" y="0"/>
              </a:cxn>
              <a:cxn ang="0">
                <a:pos x="71437" y="214312"/>
              </a:cxn>
              <a:cxn ang="0">
                <a:pos x="0" y="214312"/>
              </a:cxn>
            </a:cxnLst>
            <a:rect l="0" t="0" r="r" b="b"/>
            <a:pathLst>
              <a:path w="71754" h="214630">
                <a:moveTo>
                  <a:pt x="0" y="214312"/>
                </a:moveTo>
                <a:lnTo>
                  <a:pt x="35725" y="0"/>
                </a:lnTo>
                <a:lnTo>
                  <a:pt x="71437" y="214312"/>
                </a:lnTo>
                <a:lnTo>
                  <a:pt x="0" y="214312"/>
                </a:lnTo>
                <a:close/>
              </a:path>
            </a:pathLst>
          </a:custGeom>
          <a:noFill/>
          <a:ln w="12700">
            <a:solidFill>
              <a:srgbClr val="497DBA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3417" name="object 106"/>
          <p:cNvSpPr>
            <a:spLocks noChangeArrowheads="1"/>
          </p:cNvSpPr>
          <p:nvPr/>
        </p:nvSpPr>
        <p:spPr bwMode="auto">
          <a:xfrm>
            <a:off x="4811713" y="2687638"/>
            <a:ext cx="309562" cy="309562"/>
          </a:xfrm>
          <a:prstGeom prst="rect">
            <a:avLst/>
          </a:prstGeom>
          <a:blipFill dpi="0" rotWithShape="1">
            <a:blip r:embed="rId45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3418" name="object 107"/>
          <p:cNvSpPr>
            <a:spLocks noChangeArrowheads="1"/>
          </p:cNvSpPr>
          <p:nvPr/>
        </p:nvSpPr>
        <p:spPr bwMode="auto">
          <a:xfrm>
            <a:off x="4857750" y="2714625"/>
            <a:ext cx="214313" cy="214313"/>
          </a:xfrm>
          <a:prstGeom prst="rect">
            <a:avLst/>
          </a:prstGeom>
          <a:blipFill dpi="0" rotWithShape="1">
            <a:blip r:embed="rId39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3419" name="object 108"/>
          <p:cNvSpPr>
            <a:spLocks/>
          </p:cNvSpPr>
          <p:nvPr/>
        </p:nvSpPr>
        <p:spPr bwMode="auto">
          <a:xfrm>
            <a:off x="4857750" y="2714625"/>
            <a:ext cx="214313" cy="214313"/>
          </a:xfrm>
          <a:custGeom>
            <a:avLst/>
            <a:gdLst/>
            <a:ahLst/>
            <a:cxnLst>
              <a:cxn ang="0">
                <a:pos x="0" y="107162"/>
              </a:cxn>
              <a:cxn ang="0">
                <a:pos x="8421" y="65451"/>
              </a:cxn>
              <a:cxn ang="0">
                <a:pos x="31388" y="31388"/>
              </a:cxn>
              <a:cxn ang="0">
                <a:pos x="65451" y="8421"/>
              </a:cxn>
              <a:cxn ang="0">
                <a:pos x="107162" y="0"/>
              </a:cxn>
              <a:cxn ang="0">
                <a:pos x="148872" y="8421"/>
              </a:cxn>
              <a:cxn ang="0">
                <a:pos x="182930" y="31388"/>
              </a:cxn>
              <a:cxn ang="0">
                <a:pos x="205892" y="65451"/>
              </a:cxn>
              <a:cxn ang="0">
                <a:pos x="214312" y="107162"/>
              </a:cxn>
              <a:cxn ang="0">
                <a:pos x="205892" y="148874"/>
              </a:cxn>
              <a:cxn ang="0">
                <a:pos x="182930" y="182937"/>
              </a:cxn>
              <a:cxn ang="0">
                <a:pos x="148872" y="205903"/>
              </a:cxn>
              <a:cxn ang="0">
                <a:pos x="107162" y="214325"/>
              </a:cxn>
              <a:cxn ang="0">
                <a:pos x="65451" y="205903"/>
              </a:cxn>
              <a:cxn ang="0">
                <a:pos x="31388" y="182937"/>
              </a:cxn>
              <a:cxn ang="0">
                <a:pos x="8421" y="148874"/>
              </a:cxn>
              <a:cxn ang="0">
                <a:pos x="0" y="107162"/>
              </a:cxn>
            </a:cxnLst>
            <a:rect l="0" t="0" r="r" b="b"/>
            <a:pathLst>
              <a:path w="214629" h="214630">
                <a:moveTo>
                  <a:pt x="0" y="107162"/>
                </a:moveTo>
                <a:lnTo>
                  <a:pt x="8421" y="65451"/>
                </a:lnTo>
                <a:lnTo>
                  <a:pt x="31388" y="31388"/>
                </a:lnTo>
                <a:lnTo>
                  <a:pt x="65451" y="8421"/>
                </a:lnTo>
                <a:lnTo>
                  <a:pt x="107162" y="0"/>
                </a:lnTo>
                <a:lnTo>
                  <a:pt x="148872" y="8421"/>
                </a:lnTo>
                <a:lnTo>
                  <a:pt x="182930" y="31388"/>
                </a:lnTo>
                <a:lnTo>
                  <a:pt x="205892" y="65451"/>
                </a:lnTo>
                <a:lnTo>
                  <a:pt x="214312" y="107162"/>
                </a:lnTo>
                <a:lnTo>
                  <a:pt x="205892" y="148874"/>
                </a:lnTo>
                <a:lnTo>
                  <a:pt x="182930" y="182937"/>
                </a:lnTo>
                <a:lnTo>
                  <a:pt x="148872" y="205903"/>
                </a:lnTo>
                <a:lnTo>
                  <a:pt x="107162" y="214325"/>
                </a:lnTo>
                <a:lnTo>
                  <a:pt x="65451" y="205903"/>
                </a:lnTo>
                <a:lnTo>
                  <a:pt x="31388" y="182937"/>
                </a:lnTo>
                <a:lnTo>
                  <a:pt x="8421" y="148874"/>
                </a:lnTo>
                <a:lnTo>
                  <a:pt x="0" y="107162"/>
                </a:lnTo>
                <a:close/>
              </a:path>
            </a:pathLst>
          </a:custGeom>
          <a:noFill/>
          <a:ln w="12700">
            <a:solidFill>
              <a:srgbClr val="497DBA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3420" name="object 109"/>
          <p:cNvSpPr>
            <a:spLocks noChangeArrowheads="1"/>
          </p:cNvSpPr>
          <p:nvPr/>
        </p:nvSpPr>
        <p:spPr bwMode="auto">
          <a:xfrm>
            <a:off x="7240588" y="4046538"/>
            <a:ext cx="166687" cy="309562"/>
          </a:xfrm>
          <a:prstGeom prst="rect">
            <a:avLst/>
          </a:prstGeom>
          <a:blipFill dpi="0" rotWithShape="1">
            <a:blip r:embed="rId46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3421" name="object 110"/>
          <p:cNvSpPr>
            <a:spLocks noChangeArrowheads="1"/>
          </p:cNvSpPr>
          <p:nvPr/>
        </p:nvSpPr>
        <p:spPr bwMode="auto">
          <a:xfrm>
            <a:off x="7356475" y="4213225"/>
            <a:ext cx="82550" cy="82550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3422" name="object 111"/>
          <p:cNvSpPr>
            <a:spLocks noChangeArrowheads="1"/>
          </p:cNvSpPr>
          <p:nvPr/>
        </p:nvSpPr>
        <p:spPr bwMode="auto">
          <a:xfrm>
            <a:off x="7286625" y="4071938"/>
            <a:ext cx="71438" cy="214312"/>
          </a:xfrm>
          <a:prstGeom prst="rect">
            <a:avLst/>
          </a:prstGeom>
          <a:blipFill dpi="0" rotWithShape="1">
            <a:blip r:embed="rId41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3423" name="object 112"/>
          <p:cNvSpPr>
            <a:spLocks/>
          </p:cNvSpPr>
          <p:nvPr/>
        </p:nvSpPr>
        <p:spPr bwMode="auto">
          <a:xfrm>
            <a:off x="7286625" y="4071938"/>
            <a:ext cx="71438" cy="214312"/>
          </a:xfrm>
          <a:custGeom>
            <a:avLst/>
            <a:gdLst/>
            <a:ahLst/>
            <a:cxnLst>
              <a:cxn ang="0">
                <a:pos x="0" y="214312"/>
              </a:cxn>
              <a:cxn ang="0">
                <a:pos x="35725" y="0"/>
              </a:cxn>
              <a:cxn ang="0">
                <a:pos x="71437" y="214312"/>
              </a:cxn>
              <a:cxn ang="0">
                <a:pos x="0" y="214312"/>
              </a:cxn>
            </a:cxnLst>
            <a:rect l="0" t="0" r="r" b="b"/>
            <a:pathLst>
              <a:path w="71754" h="214629">
                <a:moveTo>
                  <a:pt x="0" y="214312"/>
                </a:moveTo>
                <a:lnTo>
                  <a:pt x="35725" y="0"/>
                </a:lnTo>
                <a:lnTo>
                  <a:pt x="71437" y="214312"/>
                </a:lnTo>
                <a:lnTo>
                  <a:pt x="0" y="214312"/>
                </a:lnTo>
                <a:close/>
              </a:path>
            </a:pathLst>
          </a:custGeom>
          <a:noFill/>
          <a:ln w="12700">
            <a:solidFill>
              <a:srgbClr val="497DBA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3424" name="object 113"/>
          <p:cNvSpPr>
            <a:spLocks noChangeArrowheads="1"/>
          </p:cNvSpPr>
          <p:nvPr/>
        </p:nvSpPr>
        <p:spPr bwMode="auto">
          <a:xfrm>
            <a:off x="7169150" y="3903663"/>
            <a:ext cx="309563" cy="307975"/>
          </a:xfrm>
          <a:prstGeom prst="rect">
            <a:avLst/>
          </a:prstGeom>
          <a:blipFill dpi="0" rotWithShape="1">
            <a:blip r:embed="rId47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3425" name="object 114"/>
          <p:cNvSpPr>
            <a:spLocks noChangeArrowheads="1"/>
          </p:cNvSpPr>
          <p:nvPr/>
        </p:nvSpPr>
        <p:spPr bwMode="auto">
          <a:xfrm>
            <a:off x="7215188" y="3929063"/>
            <a:ext cx="214312" cy="214312"/>
          </a:xfrm>
          <a:prstGeom prst="rect">
            <a:avLst/>
          </a:prstGeom>
          <a:blipFill dpi="0" rotWithShape="1">
            <a:blip r:embed="rId48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3426" name="object 115"/>
          <p:cNvSpPr>
            <a:spLocks/>
          </p:cNvSpPr>
          <p:nvPr/>
        </p:nvSpPr>
        <p:spPr bwMode="auto">
          <a:xfrm>
            <a:off x="7215188" y="3929063"/>
            <a:ext cx="214312" cy="214312"/>
          </a:xfrm>
          <a:custGeom>
            <a:avLst/>
            <a:gdLst/>
            <a:ahLst/>
            <a:cxnLst>
              <a:cxn ang="0">
                <a:pos x="0" y="107162"/>
              </a:cxn>
              <a:cxn ang="0">
                <a:pos x="8421" y="65451"/>
              </a:cxn>
              <a:cxn ang="0">
                <a:pos x="31388" y="31388"/>
              </a:cxn>
              <a:cxn ang="0">
                <a:pos x="65451" y="8421"/>
              </a:cxn>
              <a:cxn ang="0">
                <a:pos x="107162" y="0"/>
              </a:cxn>
              <a:cxn ang="0">
                <a:pos x="148866" y="8421"/>
              </a:cxn>
              <a:cxn ang="0">
                <a:pos x="182926" y="31388"/>
              </a:cxn>
              <a:cxn ang="0">
                <a:pos x="205891" y="65451"/>
              </a:cxn>
              <a:cxn ang="0">
                <a:pos x="214312" y="107162"/>
              </a:cxn>
              <a:cxn ang="0">
                <a:pos x="205891" y="148874"/>
              </a:cxn>
              <a:cxn ang="0">
                <a:pos x="182926" y="182937"/>
              </a:cxn>
              <a:cxn ang="0">
                <a:pos x="148866" y="205903"/>
              </a:cxn>
              <a:cxn ang="0">
                <a:pos x="107162" y="214325"/>
              </a:cxn>
              <a:cxn ang="0">
                <a:pos x="65451" y="205903"/>
              </a:cxn>
              <a:cxn ang="0">
                <a:pos x="31388" y="182937"/>
              </a:cxn>
              <a:cxn ang="0">
                <a:pos x="8421" y="148874"/>
              </a:cxn>
              <a:cxn ang="0">
                <a:pos x="0" y="107162"/>
              </a:cxn>
            </a:cxnLst>
            <a:rect l="0" t="0" r="r" b="b"/>
            <a:pathLst>
              <a:path w="214629" h="214629">
                <a:moveTo>
                  <a:pt x="0" y="107162"/>
                </a:moveTo>
                <a:lnTo>
                  <a:pt x="8421" y="65451"/>
                </a:lnTo>
                <a:lnTo>
                  <a:pt x="31388" y="31388"/>
                </a:lnTo>
                <a:lnTo>
                  <a:pt x="65451" y="8421"/>
                </a:lnTo>
                <a:lnTo>
                  <a:pt x="107162" y="0"/>
                </a:lnTo>
                <a:lnTo>
                  <a:pt x="148866" y="8421"/>
                </a:lnTo>
                <a:lnTo>
                  <a:pt x="182926" y="31388"/>
                </a:lnTo>
                <a:lnTo>
                  <a:pt x="205891" y="65451"/>
                </a:lnTo>
                <a:lnTo>
                  <a:pt x="214312" y="107162"/>
                </a:lnTo>
                <a:lnTo>
                  <a:pt x="205891" y="148874"/>
                </a:lnTo>
                <a:lnTo>
                  <a:pt x="182926" y="182937"/>
                </a:lnTo>
                <a:lnTo>
                  <a:pt x="148866" y="205903"/>
                </a:lnTo>
                <a:lnTo>
                  <a:pt x="107162" y="214325"/>
                </a:lnTo>
                <a:lnTo>
                  <a:pt x="65451" y="205903"/>
                </a:lnTo>
                <a:lnTo>
                  <a:pt x="31388" y="182937"/>
                </a:lnTo>
                <a:lnTo>
                  <a:pt x="8421" y="148874"/>
                </a:lnTo>
                <a:lnTo>
                  <a:pt x="0" y="107162"/>
                </a:lnTo>
                <a:close/>
              </a:path>
            </a:pathLst>
          </a:custGeom>
          <a:noFill/>
          <a:ln w="12700">
            <a:solidFill>
              <a:srgbClr val="497DBA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3427" name="object 116"/>
          <p:cNvSpPr>
            <a:spLocks noChangeArrowheads="1"/>
          </p:cNvSpPr>
          <p:nvPr/>
        </p:nvSpPr>
        <p:spPr bwMode="auto">
          <a:xfrm>
            <a:off x="6883400" y="1689100"/>
            <a:ext cx="166688" cy="309563"/>
          </a:xfrm>
          <a:prstGeom prst="rect">
            <a:avLst/>
          </a:prstGeom>
          <a:blipFill dpi="0" rotWithShape="1">
            <a:blip r:embed="rId43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3428" name="object 117"/>
          <p:cNvSpPr>
            <a:spLocks noChangeArrowheads="1"/>
          </p:cNvSpPr>
          <p:nvPr/>
        </p:nvSpPr>
        <p:spPr bwMode="auto">
          <a:xfrm>
            <a:off x="6999288" y="1855788"/>
            <a:ext cx="82550" cy="82550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3429" name="object 118"/>
          <p:cNvSpPr>
            <a:spLocks noChangeArrowheads="1"/>
          </p:cNvSpPr>
          <p:nvPr/>
        </p:nvSpPr>
        <p:spPr bwMode="auto">
          <a:xfrm>
            <a:off x="6929438" y="1714500"/>
            <a:ext cx="71437" cy="214313"/>
          </a:xfrm>
          <a:prstGeom prst="rect">
            <a:avLst/>
          </a:prstGeom>
          <a:blipFill dpi="0" rotWithShape="1">
            <a:blip r:embed="rId44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3430" name="object 119"/>
          <p:cNvSpPr>
            <a:spLocks/>
          </p:cNvSpPr>
          <p:nvPr/>
        </p:nvSpPr>
        <p:spPr bwMode="auto">
          <a:xfrm>
            <a:off x="6929438" y="1714500"/>
            <a:ext cx="71437" cy="214313"/>
          </a:xfrm>
          <a:custGeom>
            <a:avLst/>
            <a:gdLst/>
            <a:ahLst/>
            <a:cxnLst>
              <a:cxn ang="0">
                <a:pos x="0" y="214312"/>
              </a:cxn>
              <a:cxn ang="0">
                <a:pos x="35725" y="0"/>
              </a:cxn>
              <a:cxn ang="0">
                <a:pos x="71437" y="214312"/>
              </a:cxn>
              <a:cxn ang="0">
                <a:pos x="0" y="214312"/>
              </a:cxn>
            </a:cxnLst>
            <a:rect l="0" t="0" r="r" b="b"/>
            <a:pathLst>
              <a:path w="71754" h="214630">
                <a:moveTo>
                  <a:pt x="0" y="214312"/>
                </a:moveTo>
                <a:lnTo>
                  <a:pt x="35725" y="0"/>
                </a:lnTo>
                <a:lnTo>
                  <a:pt x="71437" y="214312"/>
                </a:lnTo>
                <a:lnTo>
                  <a:pt x="0" y="214312"/>
                </a:lnTo>
                <a:close/>
              </a:path>
            </a:pathLst>
          </a:custGeom>
          <a:noFill/>
          <a:ln w="12700">
            <a:solidFill>
              <a:srgbClr val="497DBA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3431" name="object 120"/>
          <p:cNvSpPr>
            <a:spLocks noChangeArrowheads="1"/>
          </p:cNvSpPr>
          <p:nvPr/>
        </p:nvSpPr>
        <p:spPr bwMode="auto">
          <a:xfrm>
            <a:off x="6811963" y="1544638"/>
            <a:ext cx="309562" cy="309562"/>
          </a:xfrm>
          <a:prstGeom prst="rect">
            <a:avLst/>
          </a:prstGeom>
          <a:blipFill dpi="0" rotWithShape="1">
            <a:blip r:embed="rId49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3432" name="object 121"/>
          <p:cNvSpPr>
            <a:spLocks noChangeArrowheads="1"/>
          </p:cNvSpPr>
          <p:nvPr/>
        </p:nvSpPr>
        <p:spPr bwMode="auto">
          <a:xfrm>
            <a:off x="6858000" y="1571625"/>
            <a:ext cx="214313" cy="214313"/>
          </a:xfrm>
          <a:prstGeom prst="rect">
            <a:avLst/>
          </a:prstGeom>
          <a:blipFill dpi="0" rotWithShape="1">
            <a:blip r:embed="rId39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3433" name="object 122"/>
          <p:cNvSpPr>
            <a:spLocks/>
          </p:cNvSpPr>
          <p:nvPr/>
        </p:nvSpPr>
        <p:spPr bwMode="auto">
          <a:xfrm>
            <a:off x="6858000" y="1571625"/>
            <a:ext cx="214313" cy="214313"/>
          </a:xfrm>
          <a:custGeom>
            <a:avLst/>
            <a:gdLst/>
            <a:ahLst/>
            <a:cxnLst>
              <a:cxn ang="0">
                <a:pos x="0" y="107162"/>
              </a:cxn>
              <a:cxn ang="0">
                <a:pos x="8421" y="65451"/>
              </a:cxn>
              <a:cxn ang="0">
                <a:pos x="31388" y="31388"/>
              </a:cxn>
              <a:cxn ang="0">
                <a:pos x="65451" y="8421"/>
              </a:cxn>
              <a:cxn ang="0">
                <a:pos x="107162" y="0"/>
              </a:cxn>
              <a:cxn ang="0">
                <a:pos x="148866" y="8421"/>
              </a:cxn>
              <a:cxn ang="0">
                <a:pos x="182926" y="31388"/>
              </a:cxn>
              <a:cxn ang="0">
                <a:pos x="205891" y="65451"/>
              </a:cxn>
              <a:cxn ang="0">
                <a:pos x="214312" y="107162"/>
              </a:cxn>
              <a:cxn ang="0">
                <a:pos x="205891" y="148874"/>
              </a:cxn>
              <a:cxn ang="0">
                <a:pos x="182926" y="182937"/>
              </a:cxn>
              <a:cxn ang="0">
                <a:pos x="148866" y="205903"/>
              </a:cxn>
              <a:cxn ang="0">
                <a:pos x="107162" y="214325"/>
              </a:cxn>
              <a:cxn ang="0">
                <a:pos x="65451" y="205903"/>
              </a:cxn>
              <a:cxn ang="0">
                <a:pos x="31388" y="182937"/>
              </a:cxn>
              <a:cxn ang="0">
                <a:pos x="8421" y="148874"/>
              </a:cxn>
              <a:cxn ang="0">
                <a:pos x="0" y="107162"/>
              </a:cxn>
            </a:cxnLst>
            <a:rect l="0" t="0" r="r" b="b"/>
            <a:pathLst>
              <a:path w="214629" h="214630">
                <a:moveTo>
                  <a:pt x="0" y="107162"/>
                </a:moveTo>
                <a:lnTo>
                  <a:pt x="8421" y="65451"/>
                </a:lnTo>
                <a:lnTo>
                  <a:pt x="31388" y="31388"/>
                </a:lnTo>
                <a:lnTo>
                  <a:pt x="65451" y="8421"/>
                </a:lnTo>
                <a:lnTo>
                  <a:pt x="107162" y="0"/>
                </a:lnTo>
                <a:lnTo>
                  <a:pt x="148866" y="8421"/>
                </a:lnTo>
                <a:lnTo>
                  <a:pt x="182926" y="31388"/>
                </a:lnTo>
                <a:lnTo>
                  <a:pt x="205891" y="65451"/>
                </a:lnTo>
                <a:lnTo>
                  <a:pt x="214312" y="107162"/>
                </a:lnTo>
                <a:lnTo>
                  <a:pt x="205891" y="148874"/>
                </a:lnTo>
                <a:lnTo>
                  <a:pt x="182926" y="182937"/>
                </a:lnTo>
                <a:lnTo>
                  <a:pt x="148866" y="205903"/>
                </a:lnTo>
                <a:lnTo>
                  <a:pt x="107162" y="214325"/>
                </a:lnTo>
                <a:lnTo>
                  <a:pt x="65451" y="205903"/>
                </a:lnTo>
                <a:lnTo>
                  <a:pt x="31388" y="182937"/>
                </a:lnTo>
                <a:lnTo>
                  <a:pt x="8421" y="148874"/>
                </a:lnTo>
                <a:lnTo>
                  <a:pt x="0" y="107162"/>
                </a:lnTo>
                <a:close/>
              </a:path>
            </a:pathLst>
          </a:custGeom>
          <a:noFill/>
          <a:ln w="12700">
            <a:solidFill>
              <a:srgbClr val="497DBA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3434" name="object 123"/>
          <p:cNvSpPr>
            <a:spLocks/>
          </p:cNvSpPr>
          <p:nvPr/>
        </p:nvSpPr>
        <p:spPr bwMode="auto">
          <a:xfrm>
            <a:off x="1182688" y="2540000"/>
            <a:ext cx="960437" cy="49688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960081" y="495731"/>
              </a:cxn>
            </a:cxnLst>
            <a:rect l="0" t="0" r="r" b="b"/>
            <a:pathLst>
              <a:path w="960119" h="495935">
                <a:moveTo>
                  <a:pt x="0" y="0"/>
                </a:moveTo>
                <a:lnTo>
                  <a:pt x="960081" y="495731"/>
                </a:lnTo>
              </a:path>
            </a:pathLst>
          </a:custGeom>
          <a:noFill/>
          <a:ln w="19049">
            <a:solidFill>
              <a:srgbClr val="00AF5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3435" name="object 124"/>
          <p:cNvSpPr>
            <a:spLocks/>
          </p:cNvSpPr>
          <p:nvPr/>
        </p:nvSpPr>
        <p:spPr bwMode="auto">
          <a:xfrm>
            <a:off x="968375" y="3111500"/>
            <a:ext cx="1206500" cy="777875"/>
          </a:xfrm>
          <a:custGeom>
            <a:avLst/>
            <a:gdLst/>
            <a:ahLst/>
            <a:cxnLst>
              <a:cxn ang="0">
                <a:pos x="0" y="777151"/>
              </a:cxn>
              <a:cxn ang="0">
                <a:pos x="1205776" y="0"/>
              </a:cxn>
            </a:cxnLst>
            <a:rect l="0" t="0" r="r" b="b"/>
            <a:pathLst>
              <a:path w="1205864" h="777239">
                <a:moveTo>
                  <a:pt x="0" y="777151"/>
                </a:moveTo>
                <a:lnTo>
                  <a:pt x="1205776" y="0"/>
                </a:lnTo>
              </a:path>
            </a:pathLst>
          </a:custGeom>
          <a:noFill/>
          <a:ln w="19050">
            <a:solidFill>
              <a:srgbClr val="00AF5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3436" name="object 125"/>
          <p:cNvSpPr>
            <a:spLocks/>
          </p:cNvSpPr>
          <p:nvPr/>
        </p:nvSpPr>
        <p:spPr bwMode="auto">
          <a:xfrm>
            <a:off x="2178050" y="3143250"/>
            <a:ext cx="73025" cy="785813"/>
          </a:xfrm>
          <a:custGeom>
            <a:avLst/>
            <a:gdLst/>
            <a:ahLst/>
            <a:cxnLst>
              <a:cxn ang="0">
                <a:pos x="71437" y="0"/>
              </a:cxn>
              <a:cxn ang="0">
                <a:pos x="0" y="785812"/>
              </a:cxn>
            </a:cxnLst>
            <a:rect l="0" t="0" r="r" b="b"/>
            <a:pathLst>
              <a:path w="71755" h="786129">
                <a:moveTo>
                  <a:pt x="71437" y="0"/>
                </a:moveTo>
                <a:lnTo>
                  <a:pt x="0" y="785812"/>
                </a:lnTo>
              </a:path>
            </a:pathLst>
          </a:custGeom>
          <a:noFill/>
          <a:ln w="19050">
            <a:solidFill>
              <a:srgbClr val="00AF5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3437" name="object 126"/>
          <p:cNvSpPr>
            <a:spLocks/>
          </p:cNvSpPr>
          <p:nvPr/>
        </p:nvSpPr>
        <p:spPr bwMode="auto">
          <a:xfrm>
            <a:off x="2325688" y="1825625"/>
            <a:ext cx="635000" cy="1135063"/>
          </a:xfrm>
          <a:custGeom>
            <a:avLst/>
            <a:gdLst/>
            <a:ahLst/>
            <a:cxnLst>
              <a:cxn ang="0">
                <a:pos x="0" y="1134338"/>
              </a:cxn>
              <a:cxn ang="0">
                <a:pos x="634276" y="0"/>
              </a:cxn>
            </a:cxnLst>
            <a:rect l="0" t="0" r="r" b="b"/>
            <a:pathLst>
              <a:path w="634364" h="1134745">
                <a:moveTo>
                  <a:pt x="0" y="1134338"/>
                </a:moveTo>
                <a:lnTo>
                  <a:pt x="634276" y="0"/>
                </a:lnTo>
              </a:path>
            </a:pathLst>
          </a:custGeom>
          <a:noFill/>
          <a:ln w="19050">
            <a:solidFill>
              <a:srgbClr val="00AF5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3438" name="object 127"/>
          <p:cNvSpPr>
            <a:spLocks/>
          </p:cNvSpPr>
          <p:nvPr/>
        </p:nvSpPr>
        <p:spPr bwMode="auto">
          <a:xfrm>
            <a:off x="2286000" y="3822700"/>
            <a:ext cx="1714500" cy="214313"/>
          </a:xfrm>
          <a:custGeom>
            <a:avLst/>
            <a:gdLst/>
            <a:ahLst/>
            <a:cxnLst>
              <a:cxn ang="0">
                <a:pos x="1714512" y="0"/>
              </a:cxn>
              <a:cxn ang="0">
                <a:pos x="0" y="214312"/>
              </a:cxn>
            </a:cxnLst>
            <a:rect l="0" t="0" r="r" b="b"/>
            <a:pathLst>
              <a:path w="1714500" h="214629">
                <a:moveTo>
                  <a:pt x="1714512" y="0"/>
                </a:moveTo>
                <a:lnTo>
                  <a:pt x="0" y="214312"/>
                </a:lnTo>
              </a:path>
            </a:pathLst>
          </a:custGeom>
          <a:noFill/>
          <a:ln w="19050">
            <a:solidFill>
              <a:srgbClr val="00AF5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3439" name="object 128"/>
          <p:cNvSpPr>
            <a:spLocks/>
          </p:cNvSpPr>
          <p:nvPr/>
        </p:nvSpPr>
        <p:spPr bwMode="auto">
          <a:xfrm>
            <a:off x="2357438" y="3035300"/>
            <a:ext cx="1143000" cy="1428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143012" y="142875"/>
              </a:cxn>
            </a:cxnLst>
            <a:rect l="0" t="0" r="r" b="b"/>
            <a:pathLst>
              <a:path w="1143000" h="142875">
                <a:moveTo>
                  <a:pt x="0" y="0"/>
                </a:moveTo>
                <a:lnTo>
                  <a:pt x="1143012" y="142875"/>
                </a:lnTo>
              </a:path>
            </a:pathLst>
          </a:custGeom>
          <a:noFill/>
          <a:ln w="19050">
            <a:solidFill>
              <a:srgbClr val="00AF5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3440" name="object 129"/>
          <p:cNvSpPr>
            <a:spLocks/>
          </p:cNvSpPr>
          <p:nvPr/>
        </p:nvSpPr>
        <p:spPr bwMode="auto">
          <a:xfrm>
            <a:off x="3714750" y="2820988"/>
            <a:ext cx="1143000" cy="358775"/>
          </a:xfrm>
          <a:custGeom>
            <a:avLst/>
            <a:gdLst/>
            <a:ahLst/>
            <a:cxnLst>
              <a:cxn ang="0">
                <a:pos x="0" y="357187"/>
              </a:cxn>
              <a:cxn ang="0">
                <a:pos x="1143012" y="0"/>
              </a:cxn>
            </a:cxnLst>
            <a:rect l="0" t="0" r="r" b="b"/>
            <a:pathLst>
              <a:path w="1143000" h="357505">
                <a:moveTo>
                  <a:pt x="0" y="357187"/>
                </a:moveTo>
                <a:lnTo>
                  <a:pt x="1143012" y="0"/>
                </a:lnTo>
              </a:path>
            </a:pathLst>
          </a:custGeom>
          <a:noFill/>
          <a:ln w="19050">
            <a:solidFill>
              <a:srgbClr val="00AF5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3441" name="object 130"/>
          <p:cNvSpPr>
            <a:spLocks/>
          </p:cNvSpPr>
          <p:nvPr/>
        </p:nvSpPr>
        <p:spPr bwMode="auto">
          <a:xfrm>
            <a:off x="3683000" y="3254375"/>
            <a:ext cx="349250" cy="49212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348526" y="491401"/>
              </a:cxn>
            </a:cxnLst>
            <a:rect l="0" t="0" r="r" b="b"/>
            <a:pathLst>
              <a:path w="348614" h="491489">
                <a:moveTo>
                  <a:pt x="0" y="0"/>
                </a:moveTo>
                <a:lnTo>
                  <a:pt x="348526" y="491401"/>
                </a:lnTo>
              </a:path>
            </a:pathLst>
          </a:custGeom>
          <a:noFill/>
          <a:ln w="19050">
            <a:solidFill>
              <a:srgbClr val="00AF5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3442" name="object 131"/>
          <p:cNvSpPr>
            <a:spLocks/>
          </p:cNvSpPr>
          <p:nvPr/>
        </p:nvSpPr>
        <p:spPr bwMode="auto">
          <a:xfrm>
            <a:off x="4468813" y="1825625"/>
            <a:ext cx="496887" cy="8890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495731" y="888644"/>
              </a:cxn>
            </a:cxnLst>
            <a:rect l="0" t="0" r="r" b="b"/>
            <a:pathLst>
              <a:path w="495935" h="889000">
                <a:moveTo>
                  <a:pt x="0" y="0"/>
                </a:moveTo>
                <a:lnTo>
                  <a:pt x="495731" y="888644"/>
                </a:lnTo>
              </a:path>
            </a:pathLst>
          </a:custGeom>
          <a:noFill/>
          <a:ln w="19050">
            <a:solidFill>
              <a:srgbClr val="00AF5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3443" name="object 132"/>
          <p:cNvSpPr>
            <a:spLocks/>
          </p:cNvSpPr>
          <p:nvPr/>
        </p:nvSpPr>
        <p:spPr bwMode="auto">
          <a:xfrm>
            <a:off x="3540125" y="3897313"/>
            <a:ext cx="492125" cy="563562"/>
          </a:xfrm>
          <a:custGeom>
            <a:avLst/>
            <a:gdLst/>
            <a:ahLst/>
            <a:cxnLst>
              <a:cxn ang="0">
                <a:pos x="491401" y="0"/>
              </a:cxn>
              <a:cxn ang="0">
                <a:pos x="0" y="562838"/>
              </a:cxn>
            </a:cxnLst>
            <a:rect l="0" t="0" r="r" b="b"/>
            <a:pathLst>
              <a:path w="491489" h="563245">
                <a:moveTo>
                  <a:pt x="491401" y="0"/>
                </a:moveTo>
                <a:lnTo>
                  <a:pt x="0" y="562838"/>
                </a:lnTo>
              </a:path>
            </a:pathLst>
          </a:custGeom>
          <a:noFill/>
          <a:ln w="19050">
            <a:solidFill>
              <a:srgbClr val="00AF5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3444" name="object 133"/>
          <p:cNvSpPr>
            <a:spLocks/>
          </p:cNvSpPr>
          <p:nvPr/>
        </p:nvSpPr>
        <p:spPr bwMode="auto">
          <a:xfrm>
            <a:off x="4183063" y="3897313"/>
            <a:ext cx="777875" cy="49212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777151" y="491401"/>
              </a:cxn>
            </a:cxnLst>
            <a:rect l="0" t="0" r="r" b="b"/>
            <a:pathLst>
              <a:path w="777239" h="491489">
                <a:moveTo>
                  <a:pt x="0" y="0"/>
                </a:moveTo>
                <a:lnTo>
                  <a:pt x="777151" y="491401"/>
                </a:lnTo>
              </a:path>
            </a:pathLst>
          </a:custGeom>
          <a:noFill/>
          <a:ln w="19050">
            <a:solidFill>
              <a:srgbClr val="00AF5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3445" name="object 134"/>
          <p:cNvSpPr>
            <a:spLocks/>
          </p:cNvSpPr>
          <p:nvPr/>
        </p:nvSpPr>
        <p:spPr bwMode="auto">
          <a:xfrm>
            <a:off x="5143500" y="4037013"/>
            <a:ext cx="2071688" cy="428625"/>
          </a:xfrm>
          <a:custGeom>
            <a:avLst/>
            <a:gdLst/>
            <a:ahLst/>
            <a:cxnLst>
              <a:cxn ang="0">
                <a:pos x="0" y="428625"/>
              </a:cxn>
              <a:cxn ang="0">
                <a:pos x="2071700" y="0"/>
              </a:cxn>
            </a:cxnLst>
            <a:rect l="0" t="0" r="r" b="b"/>
            <a:pathLst>
              <a:path w="2072004" h="428625">
                <a:moveTo>
                  <a:pt x="0" y="428625"/>
                </a:moveTo>
                <a:lnTo>
                  <a:pt x="2071700" y="0"/>
                </a:lnTo>
              </a:path>
            </a:pathLst>
          </a:custGeom>
          <a:noFill/>
          <a:ln w="19050">
            <a:solidFill>
              <a:srgbClr val="00AF5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3446" name="object 135"/>
          <p:cNvSpPr>
            <a:spLocks/>
          </p:cNvSpPr>
          <p:nvPr/>
        </p:nvSpPr>
        <p:spPr bwMode="auto">
          <a:xfrm>
            <a:off x="6683375" y="4111625"/>
            <a:ext cx="563563" cy="920750"/>
          </a:xfrm>
          <a:custGeom>
            <a:avLst/>
            <a:gdLst/>
            <a:ahLst/>
            <a:cxnLst>
              <a:cxn ang="0">
                <a:pos x="0" y="920026"/>
              </a:cxn>
              <a:cxn ang="0">
                <a:pos x="562838" y="0"/>
              </a:cxn>
            </a:cxnLst>
            <a:rect l="0" t="0" r="r" b="b"/>
            <a:pathLst>
              <a:path w="563245" h="920114">
                <a:moveTo>
                  <a:pt x="0" y="920026"/>
                </a:moveTo>
                <a:lnTo>
                  <a:pt x="562838" y="0"/>
                </a:lnTo>
              </a:path>
            </a:pathLst>
          </a:custGeom>
          <a:noFill/>
          <a:ln w="19050">
            <a:solidFill>
              <a:srgbClr val="00AF5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3447" name="object 136"/>
          <p:cNvSpPr>
            <a:spLocks/>
          </p:cNvSpPr>
          <p:nvPr/>
        </p:nvSpPr>
        <p:spPr bwMode="auto">
          <a:xfrm>
            <a:off x="5040313" y="2254250"/>
            <a:ext cx="777875" cy="492125"/>
          </a:xfrm>
          <a:custGeom>
            <a:avLst/>
            <a:gdLst/>
            <a:ahLst/>
            <a:cxnLst>
              <a:cxn ang="0">
                <a:pos x="777151" y="0"/>
              </a:cxn>
              <a:cxn ang="0">
                <a:pos x="0" y="491401"/>
              </a:cxn>
            </a:cxnLst>
            <a:rect l="0" t="0" r="r" b="b"/>
            <a:pathLst>
              <a:path w="777239" h="491489">
                <a:moveTo>
                  <a:pt x="777151" y="0"/>
                </a:moveTo>
                <a:lnTo>
                  <a:pt x="0" y="491401"/>
                </a:lnTo>
              </a:path>
            </a:pathLst>
          </a:custGeom>
          <a:noFill/>
          <a:ln w="19050">
            <a:solidFill>
              <a:srgbClr val="00AF5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3448" name="object 137"/>
          <p:cNvSpPr>
            <a:spLocks/>
          </p:cNvSpPr>
          <p:nvPr/>
        </p:nvSpPr>
        <p:spPr bwMode="auto">
          <a:xfrm>
            <a:off x="7040563" y="1754188"/>
            <a:ext cx="603250" cy="4254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602894" y="424294"/>
              </a:cxn>
            </a:cxnLst>
            <a:rect l="0" t="0" r="r" b="b"/>
            <a:pathLst>
              <a:path w="603250" h="424814">
                <a:moveTo>
                  <a:pt x="0" y="0"/>
                </a:moveTo>
                <a:lnTo>
                  <a:pt x="602894" y="424294"/>
                </a:lnTo>
              </a:path>
            </a:pathLst>
          </a:custGeom>
          <a:noFill/>
          <a:ln w="19050">
            <a:solidFill>
              <a:srgbClr val="00AF5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3449" name="object 138"/>
          <p:cNvSpPr>
            <a:spLocks/>
          </p:cNvSpPr>
          <p:nvPr/>
        </p:nvSpPr>
        <p:spPr bwMode="auto">
          <a:xfrm>
            <a:off x="5072063" y="2820988"/>
            <a:ext cx="1571625" cy="42862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571637" y="428625"/>
              </a:cxn>
            </a:cxnLst>
            <a:rect l="0" t="0" r="r" b="b"/>
            <a:pathLst>
              <a:path w="1571625" h="428625">
                <a:moveTo>
                  <a:pt x="0" y="0"/>
                </a:moveTo>
                <a:lnTo>
                  <a:pt x="1571637" y="428625"/>
                </a:lnTo>
              </a:path>
            </a:pathLst>
          </a:custGeom>
          <a:noFill/>
          <a:ln w="19050">
            <a:solidFill>
              <a:srgbClr val="00AF5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3450" name="object 139"/>
          <p:cNvSpPr>
            <a:spLocks/>
          </p:cNvSpPr>
          <p:nvPr/>
        </p:nvSpPr>
        <p:spPr bwMode="auto">
          <a:xfrm>
            <a:off x="7397750" y="2286000"/>
            <a:ext cx="354013" cy="1674813"/>
          </a:xfrm>
          <a:custGeom>
            <a:avLst/>
            <a:gdLst/>
            <a:ahLst/>
            <a:cxnLst>
              <a:cxn ang="0">
                <a:pos x="0" y="1674456"/>
              </a:cxn>
              <a:cxn ang="0">
                <a:pos x="352856" y="0"/>
              </a:cxn>
            </a:cxnLst>
            <a:rect l="0" t="0" r="r" b="b"/>
            <a:pathLst>
              <a:path w="353059" h="1674495">
                <a:moveTo>
                  <a:pt x="0" y="1674456"/>
                </a:moveTo>
                <a:lnTo>
                  <a:pt x="352856" y="0"/>
                </a:lnTo>
              </a:path>
            </a:pathLst>
          </a:custGeom>
          <a:noFill/>
          <a:ln w="19050">
            <a:solidFill>
              <a:srgbClr val="00AF5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3451" name="object 140"/>
          <p:cNvSpPr>
            <a:spLocks/>
          </p:cNvSpPr>
          <p:nvPr/>
        </p:nvSpPr>
        <p:spPr bwMode="auto">
          <a:xfrm>
            <a:off x="4965700" y="2928938"/>
            <a:ext cx="71438" cy="1428750"/>
          </a:xfrm>
          <a:custGeom>
            <a:avLst/>
            <a:gdLst/>
            <a:ahLst/>
            <a:cxnLst>
              <a:cxn ang="0">
                <a:pos x="71437" y="1428762"/>
              </a:cxn>
              <a:cxn ang="0">
                <a:pos x="0" y="0"/>
              </a:cxn>
            </a:cxnLst>
            <a:rect l="0" t="0" r="r" b="b"/>
            <a:pathLst>
              <a:path w="71754" h="1428750">
                <a:moveTo>
                  <a:pt x="71437" y="1428762"/>
                </a:moveTo>
                <a:lnTo>
                  <a:pt x="0" y="0"/>
                </a:lnTo>
              </a:path>
            </a:pathLst>
          </a:custGeom>
          <a:noFill/>
          <a:ln w="19050">
            <a:solidFill>
              <a:srgbClr val="00AF5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3452" name="object 141"/>
          <p:cNvSpPr>
            <a:spLocks noChangeArrowheads="1"/>
          </p:cNvSpPr>
          <p:nvPr/>
        </p:nvSpPr>
        <p:spPr bwMode="auto">
          <a:xfrm>
            <a:off x="4383088" y="5259388"/>
            <a:ext cx="166687" cy="309562"/>
          </a:xfrm>
          <a:prstGeom prst="rect">
            <a:avLst/>
          </a:prstGeom>
          <a:blipFill dpi="0" rotWithShape="1">
            <a:blip r:embed="rId34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3453" name="object 142"/>
          <p:cNvSpPr>
            <a:spLocks noChangeArrowheads="1"/>
          </p:cNvSpPr>
          <p:nvPr/>
        </p:nvSpPr>
        <p:spPr bwMode="auto">
          <a:xfrm>
            <a:off x="4498975" y="5427663"/>
            <a:ext cx="82550" cy="82550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3454" name="object 143"/>
          <p:cNvSpPr>
            <a:spLocks noChangeArrowheads="1"/>
          </p:cNvSpPr>
          <p:nvPr/>
        </p:nvSpPr>
        <p:spPr bwMode="auto">
          <a:xfrm>
            <a:off x="4429125" y="5286375"/>
            <a:ext cx="71438" cy="214313"/>
          </a:xfrm>
          <a:prstGeom prst="rect">
            <a:avLst/>
          </a:prstGeom>
          <a:blipFill dpi="0" rotWithShape="1">
            <a:blip r:embed="rId38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3455" name="object 144"/>
          <p:cNvSpPr>
            <a:spLocks/>
          </p:cNvSpPr>
          <p:nvPr/>
        </p:nvSpPr>
        <p:spPr bwMode="auto">
          <a:xfrm>
            <a:off x="4429125" y="5286375"/>
            <a:ext cx="71438" cy="214313"/>
          </a:xfrm>
          <a:custGeom>
            <a:avLst/>
            <a:gdLst/>
            <a:ahLst/>
            <a:cxnLst>
              <a:cxn ang="0">
                <a:pos x="0" y="214312"/>
              </a:cxn>
              <a:cxn ang="0">
                <a:pos x="35725" y="0"/>
              </a:cxn>
              <a:cxn ang="0">
                <a:pos x="71437" y="214312"/>
              </a:cxn>
              <a:cxn ang="0">
                <a:pos x="0" y="214312"/>
              </a:cxn>
            </a:cxnLst>
            <a:rect l="0" t="0" r="r" b="b"/>
            <a:pathLst>
              <a:path w="71754" h="214629">
                <a:moveTo>
                  <a:pt x="0" y="214312"/>
                </a:moveTo>
                <a:lnTo>
                  <a:pt x="35725" y="0"/>
                </a:lnTo>
                <a:lnTo>
                  <a:pt x="71437" y="214312"/>
                </a:lnTo>
                <a:lnTo>
                  <a:pt x="0" y="214312"/>
                </a:lnTo>
                <a:close/>
              </a:path>
            </a:pathLst>
          </a:custGeom>
          <a:noFill/>
          <a:ln w="12700">
            <a:solidFill>
              <a:srgbClr val="497DBA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3456" name="object 145"/>
          <p:cNvSpPr>
            <a:spLocks noChangeArrowheads="1"/>
          </p:cNvSpPr>
          <p:nvPr/>
        </p:nvSpPr>
        <p:spPr bwMode="auto">
          <a:xfrm>
            <a:off x="4311650" y="5118100"/>
            <a:ext cx="309563" cy="309563"/>
          </a:xfrm>
          <a:prstGeom prst="rect">
            <a:avLst/>
          </a:prstGeom>
          <a:blipFill dpi="0" rotWithShape="1">
            <a:blip r:embed="rId50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3457" name="object 146"/>
          <p:cNvSpPr>
            <a:spLocks noChangeArrowheads="1"/>
          </p:cNvSpPr>
          <p:nvPr/>
        </p:nvSpPr>
        <p:spPr bwMode="auto">
          <a:xfrm>
            <a:off x="4357688" y="5143500"/>
            <a:ext cx="214312" cy="214313"/>
          </a:xfrm>
          <a:prstGeom prst="rect">
            <a:avLst/>
          </a:prstGeom>
          <a:blipFill dpi="0" rotWithShape="1">
            <a:blip r:embed="rId51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3458" name="object 147"/>
          <p:cNvSpPr>
            <a:spLocks/>
          </p:cNvSpPr>
          <p:nvPr/>
        </p:nvSpPr>
        <p:spPr bwMode="auto">
          <a:xfrm>
            <a:off x="4357688" y="5143500"/>
            <a:ext cx="214312" cy="214313"/>
          </a:xfrm>
          <a:custGeom>
            <a:avLst/>
            <a:gdLst/>
            <a:ahLst/>
            <a:cxnLst>
              <a:cxn ang="0">
                <a:pos x="0" y="107162"/>
              </a:cxn>
              <a:cxn ang="0">
                <a:pos x="8421" y="65451"/>
              </a:cxn>
              <a:cxn ang="0">
                <a:pos x="31388" y="31388"/>
              </a:cxn>
              <a:cxn ang="0">
                <a:pos x="65451" y="8421"/>
              </a:cxn>
              <a:cxn ang="0">
                <a:pos x="107162" y="0"/>
              </a:cxn>
              <a:cxn ang="0">
                <a:pos x="148872" y="8421"/>
              </a:cxn>
              <a:cxn ang="0">
                <a:pos x="182930" y="31388"/>
              </a:cxn>
              <a:cxn ang="0">
                <a:pos x="205892" y="65451"/>
              </a:cxn>
              <a:cxn ang="0">
                <a:pos x="214312" y="107162"/>
              </a:cxn>
              <a:cxn ang="0">
                <a:pos x="205892" y="148874"/>
              </a:cxn>
              <a:cxn ang="0">
                <a:pos x="182930" y="182937"/>
              </a:cxn>
              <a:cxn ang="0">
                <a:pos x="148872" y="205903"/>
              </a:cxn>
              <a:cxn ang="0">
                <a:pos x="107162" y="214325"/>
              </a:cxn>
              <a:cxn ang="0">
                <a:pos x="65451" y="205903"/>
              </a:cxn>
              <a:cxn ang="0">
                <a:pos x="31388" y="182937"/>
              </a:cxn>
              <a:cxn ang="0">
                <a:pos x="8421" y="148874"/>
              </a:cxn>
              <a:cxn ang="0">
                <a:pos x="0" y="107162"/>
              </a:cxn>
            </a:cxnLst>
            <a:rect l="0" t="0" r="r" b="b"/>
            <a:pathLst>
              <a:path w="214629" h="214629">
                <a:moveTo>
                  <a:pt x="0" y="107162"/>
                </a:moveTo>
                <a:lnTo>
                  <a:pt x="8421" y="65451"/>
                </a:lnTo>
                <a:lnTo>
                  <a:pt x="31388" y="31388"/>
                </a:lnTo>
                <a:lnTo>
                  <a:pt x="65451" y="8421"/>
                </a:lnTo>
                <a:lnTo>
                  <a:pt x="107162" y="0"/>
                </a:lnTo>
                <a:lnTo>
                  <a:pt x="148872" y="8421"/>
                </a:lnTo>
                <a:lnTo>
                  <a:pt x="182930" y="31388"/>
                </a:lnTo>
                <a:lnTo>
                  <a:pt x="205892" y="65451"/>
                </a:lnTo>
                <a:lnTo>
                  <a:pt x="214312" y="107162"/>
                </a:lnTo>
                <a:lnTo>
                  <a:pt x="205892" y="148874"/>
                </a:lnTo>
                <a:lnTo>
                  <a:pt x="182930" y="182937"/>
                </a:lnTo>
                <a:lnTo>
                  <a:pt x="148872" y="205903"/>
                </a:lnTo>
                <a:lnTo>
                  <a:pt x="107162" y="214325"/>
                </a:lnTo>
                <a:lnTo>
                  <a:pt x="65451" y="205903"/>
                </a:lnTo>
                <a:lnTo>
                  <a:pt x="31388" y="182937"/>
                </a:lnTo>
                <a:lnTo>
                  <a:pt x="8421" y="148874"/>
                </a:lnTo>
                <a:lnTo>
                  <a:pt x="0" y="107162"/>
                </a:lnTo>
                <a:close/>
              </a:path>
            </a:pathLst>
          </a:custGeom>
          <a:noFill/>
          <a:ln w="12700">
            <a:solidFill>
              <a:srgbClr val="497DBA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3459" name="object 148"/>
          <p:cNvSpPr>
            <a:spLocks noChangeArrowheads="1"/>
          </p:cNvSpPr>
          <p:nvPr/>
        </p:nvSpPr>
        <p:spPr bwMode="auto">
          <a:xfrm>
            <a:off x="3454400" y="5475288"/>
            <a:ext cx="166688" cy="309562"/>
          </a:xfrm>
          <a:prstGeom prst="rect">
            <a:avLst/>
          </a:prstGeom>
          <a:blipFill dpi="0" rotWithShape="1">
            <a:blip r:embed="rId8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3460" name="object 149"/>
          <p:cNvSpPr>
            <a:spLocks noChangeArrowheads="1"/>
          </p:cNvSpPr>
          <p:nvPr/>
        </p:nvSpPr>
        <p:spPr bwMode="auto">
          <a:xfrm>
            <a:off x="3570288" y="5641975"/>
            <a:ext cx="82550" cy="82550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3461" name="object 150"/>
          <p:cNvSpPr>
            <a:spLocks noChangeArrowheads="1"/>
          </p:cNvSpPr>
          <p:nvPr/>
        </p:nvSpPr>
        <p:spPr bwMode="auto">
          <a:xfrm>
            <a:off x="3500438" y="5500688"/>
            <a:ext cx="71437" cy="214312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3462" name="object 151"/>
          <p:cNvSpPr>
            <a:spLocks/>
          </p:cNvSpPr>
          <p:nvPr/>
        </p:nvSpPr>
        <p:spPr bwMode="auto">
          <a:xfrm>
            <a:off x="3500438" y="5500688"/>
            <a:ext cx="71437" cy="214312"/>
          </a:xfrm>
          <a:custGeom>
            <a:avLst/>
            <a:gdLst/>
            <a:ahLst/>
            <a:cxnLst>
              <a:cxn ang="0">
                <a:pos x="0" y="214312"/>
              </a:cxn>
              <a:cxn ang="0">
                <a:pos x="35725" y="0"/>
              </a:cxn>
              <a:cxn ang="0">
                <a:pos x="71437" y="214312"/>
              </a:cxn>
              <a:cxn ang="0">
                <a:pos x="0" y="214312"/>
              </a:cxn>
            </a:cxnLst>
            <a:rect l="0" t="0" r="r" b="b"/>
            <a:pathLst>
              <a:path w="71754" h="214629">
                <a:moveTo>
                  <a:pt x="0" y="214312"/>
                </a:moveTo>
                <a:lnTo>
                  <a:pt x="35725" y="0"/>
                </a:lnTo>
                <a:lnTo>
                  <a:pt x="71437" y="214312"/>
                </a:lnTo>
                <a:lnTo>
                  <a:pt x="0" y="214312"/>
                </a:lnTo>
                <a:close/>
              </a:path>
            </a:pathLst>
          </a:custGeom>
          <a:noFill/>
          <a:ln w="12700">
            <a:solidFill>
              <a:srgbClr val="BD4A47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3463" name="object 152"/>
          <p:cNvSpPr>
            <a:spLocks noChangeArrowheads="1"/>
          </p:cNvSpPr>
          <p:nvPr/>
        </p:nvSpPr>
        <p:spPr bwMode="auto">
          <a:xfrm>
            <a:off x="3382963" y="5332413"/>
            <a:ext cx="309562" cy="307975"/>
          </a:xfrm>
          <a:prstGeom prst="rect">
            <a:avLst/>
          </a:prstGeom>
          <a:blipFill dpi="0" rotWithShape="1">
            <a:blip r:embed="rId52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3464" name="object 153"/>
          <p:cNvSpPr>
            <a:spLocks noChangeArrowheads="1"/>
          </p:cNvSpPr>
          <p:nvPr/>
        </p:nvSpPr>
        <p:spPr bwMode="auto">
          <a:xfrm>
            <a:off x="3429000" y="5357813"/>
            <a:ext cx="214313" cy="214312"/>
          </a:xfrm>
          <a:prstGeom prst="rect">
            <a:avLst/>
          </a:prstGeom>
          <a:blipFill dpi="0" rotWithShape="1">
            <a:blip r:embed="rId28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3465" name="object 154"/>
          <p:cNvSpPr>
            <a:spLocks/>
          </p:cNvSpPr>
          <p:nvPr/>
        </p:nvSpPr>
        <p:spPr bwMode="auto">
          <a:xfrm>
            <a:off x="3429000" y="5357813"/>
            <a:ext cx="214313" cy="214312"/>
          </a:xfrm>
          <a:custGeom>
            <a:avLst/>
            <a:gdLst/>
            <a:ahLst/>
            <a:cxnLst>
              <a:cxn ang="0">
                <a:pos x="0" y="107162"/>
              </a:cxn>
              <a:cxn ang="0">
                <a:pos x="8421" y="65451"/>
              </a:cxn>
              <a:cxn ang="0">
                <a:pos x="31388" y="31388"/>
              </a:cxn>
              <a:cxn ang="0">
                <a:pos x="65451" y="8421"/>
              </a:cxn>
              <a:cxn ang="0">
                <a:pos x="107162" y="0"/>
              </a:cxn>
              <a:cxn ang="0">
                <a:pos x="148872" y="8421"/>
              </a:cxn>
              <a:cxn ang="0">
                <a:pos x="182930" y="31388"/>
              </a:cxn>
              <a:cxn ang="0">
                <a:pos x="205892" y="65451"/>
              </a:cxn>
              <a:cxn ang="0">
                <a:pos x="214312" y="107162"/>
              </a:cxn>
              <a:cxn ang="0">
                <a:pos x="205892" y="148874"/>
              </a:cxn>
              <a:cxn ang="0">
                <a:pos x="182930" y="182937"/>
              </a:cxn>
              <a:cxn ang="0">
                <a:pos x="148872" y="205903"/>
              </a:cxn>
              <a:cxn ang="0">
                <a:pos x="107162" y="214325"/>
              </a:cxn>
              <a:cxn ang="0">
                <a:pos x="65451" y="205903"/>
              </a:cxn>
              <a:cxn ang="0">
                <a:pos x="31388" y="182937"/>
              </a:cxn>
              <a:cxn ang="0">
                <a:pos x="8421" y="148874"/>
              </a:cxn>
              <a:cxn ang="0">
                <a:pos x="0" y="107162"/>
              </a:cxn>
            </a:cxnLst>
            <a:rect l="0" t="0" r="r" b="b"/>
            <a:pathLst>
              <a:path w="214629" h="214629">
                <a:moveTo>
                  <a:pt x="0" y="107162"/>
                </a:moveTo>
                <a:lnTo>
                  <a:pt x="8421" y="65451"/>
                </a:lnTo>
                <a:lnTo>
                  <a:pt x="31388" y="31388"/>
                </a:lnTo>
                <a:lnTo>
                  <a:pt x="65451" y="8421"/>
                </a:lnTo>
                <a:lnTo>
                  <a:pt x="107162" y="0"/>
                </a:lnTo>
                <a:lnTo>
                  <a:pt x="148872" y="8421"/>
                </a:lnTo>
                <a:lnTo>
                  <a:pt x="182930" y="31388"/>
                </a:lnTo>
                <a:lnTo>
                  <a:pt x="205892" y="65451"/>
                </a:lnTo>
                <a:lnTo>
                  <a:pt x="214312" y="107162"/>
                </a:lnTo>
                <a:lnTo>
                  <a:pt x="205892" y="148874"/>
                </a:lnTo>
                <a:lnTo>
                  <a:pt x="182930" y="182937"/>
                </a:lnTo>
                <a:lnTo>
                  <a:pt x="148872" y="205903"/>
                </a:lnTo>
                <a:lnTo>
                  <a:pt x="107162" y="214325"/>
                </a:lnTo>
                <a:lnTo>
                  <a:pt x="65451" y="205903"/>
                </a:lnTo>
                <a:lnTo>
                  <a:pt x="31388" y="182937"/>
                </a:lnTo>
                <a:lnTo>
                  <a:pt x="8421" y="148874"/>
                </a:lnTo>
                <a:lnTo>
                  <a:pt x="0" y="107162"/>
                </a:lnTo>
                <a:close/>
              </a:path>
            </a:pathLst>
          </a:custGeom>
          <a:noFill/>
          <a:ln w="12700">
            <a:solidFill>
              <a:srgbClr val="BD4A47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3466" name="object 155"/>
          <p:cNvSpPr>
            <a:spLocks noChangeArrowheads="1"/>
          </p:cNvSpPr>
          <p:nvPr/>
        </p:nvSpPr>
        <p:spPr bwMode="auto">
          <a:xfrm>
            <a:off x="5311775" y="5830888"/>
            <a:ext cx="166688" cy="309562"/>
          </a:xfrm>
          <a:prstGeom prst="rect">
            <a:avLst/>
          </a:prstGeom>
          <a:blipFill dpi="0" rotWithShape="1">
            <a:blip r:embed="rId53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3467" name="object 156"/>
          <p:cNvSpPr>
            <a:spLocks noChangeArrowheads="1"/>
          </p:cNvSpPr>
          <p:nvPr/>
        </p:nvSpPr>
        <p:spPr bwMode="auto">
          <a:xfrm>
            <a:off x="5427663" y="5999163"/>
            <a:ext cx="82550" cy="82550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3468" name="object 157"/>
          <p:cNvSpPr>
            <a:spLocks noChangeArrowheads="1"/>
          </p:cNvSpPr>
          <p:nvPr/>
        </p:nvSpPr>
        <p:spPr bwMode="auto">
          <a:xfrm>
            <a:off x="5357813" y="5857875"/>
            <a:ext cx="71437" cy="214313"/>
          </a:xfrm>
          <a:prstGeom prst="rect">
            <a:avLst/>
          </a:prstGeom>
          <a:blipFill dpi="0" rotWithShape="1">
            <a:blip r:embed="rId12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3469" name="object 158"/>
          <p:cNvSpPr>
            <a:spLocks/>
          </p:cNvSpPr>
          <p:nvPr/>
        </p:nvSpPr>
        <p:spPr bwMode="auto">
          <a:xfrm>
            <a:off x="5357813" y="5857875"/>
            <a:ext cx="71437" cy="214313"/>
          </a:xfrm>
          <a:custGeom>
            <a:avLst/>
            <a:gdLst/>
            <a:ahLst/>
            <a:cxnLst>
              <a:cxn ang="0">
                <a:pos x="0" y="214312"/>
              </a:cxn>
              <a:cxn ang="0">
                <a:pos x="35725" y="0"/>
              </a:cxn>
              <a:cxn ang="0">
                <a:pos x="71437" y="214312"/>
              </a:cxn>
              <a:cxn ang="0">
                <a:pos x="0" y="214312"/>
              </a:cxn>
            </a:cxnLst>
            <a:rect l="0" t="0" r="r" b="b"/>
            <a:pathLst>
              <a:path w="71754" h="214629">
                <a:moveTo>
                  <a:pt x="0" y="214312"/>
                </a:moveTo>
                <a:lnTo>
                  <a:pt x="35725" y="0"/>
                </a:lnTo>
                <a:lnTo>
                  <a:pt x="71437" y="214312"/>
                </a:lnTo>
                <a:lnTo>
                  <a:pt x="0" y="214312"/>
                </a:lnTo>
                <a:close/>
              </a:path>
            </a:pathLst>
          </a:custGeom>
          <a:noFill/>
          <a:ln w="12700">
            <a:solidFill>
              <a:srgbClr val="BD4A47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3470" name="object 159"/>
          <p:cNvSpPr>
            <a:spLocks noChangeArrowheads="1"/>
          </p:cNvSpPr>
          <p:nvPr/>
        </p:nvSpPr>
        <p:spPr bwMode="auto">
          <a:xfrm>
            <a:off x="5240338" y="5689600"/>
            <a:ext cx="309562" cy="309563"/>
          </a:xfrm>
          <a:prstGeom prst="rect">
            <a:avLst/>
          </a:prstGeom>
          <a:blipFill dpi="0" rotWithShape="1">
            <a:blip r:embed="rId54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3471" name="object 160"/>
          <p:cNvSpPr>
            <a:spLocks noChangeArrowheads="1"/>
          </p:cNvSpPr>
          <p:nvPr/>
        </p:nvSpPr>
        <p:spPr bwMode="auto">
          <a:xfrm>
            <a:off x="5286375" y="5715000"/>
            <a:ext cx="214313" cy="214313"/>
          </a:xfrm>
          <a:prstGeom prst="rect">
            <a:avLst/>
          </a:prstGeom>
          <a:blipFill dpi="0" rotWithShape="1">
            <a:blip r:embed="rId55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3472" name="object 161"/>
          <p:cNvSpPr>
            <a:spLocks/>
          </p:cNvSpPr>
          <p:nvPr/>
        </p:nvSpPr>
        <p:spPr bwMode="auto">
          <a:xfrm>
            <a:off x="5286375" y="5715000"/>
            <a:ext cx="214313" cy="214313"/>
          </a:xfrm>
          <a:custGeom>
            <a:avLst/>
            <a:gdLst/>
            <a:ahLst/>
            <a:cxnLst>
              <a:cxn ang="0">
                <a:pos x="0" y="107162"/>
              </a:cxn>
              <a:cxn ang="0">
                <a:pos x="8421" y="65451"/>
              </a:cxn>
              <a:cxn ang="0">
                <a:pos x="31388" y="31388"/>
              </a:cxn>
              <a:cxn ang="0">
                <a:pos x="65451" y="8421"/>
              </a:cxn>
              <a:cxn ang="0">
                <a:pos x="107162" y="0"/>
              </a:cxn>
              <a:cxn ang="0">
                <a:pos x="148866" y="8421"/>
              </a:cxn>
              <a:cxn ang="0">
                <a:pos x="182926" y="31388"/>
              </a:cxn>
              <a:cxn ang="0">
                <a:pos x="205891" y="65451"/>
              </a:cxn>
              <a:cxn ang="0">
                <a:pos x="214312" y="107162"/>
              </a:cxn>
              <a:cxn ang="0">
                <a:pos x="205891" y="148874"/>
              </a:cxn>
              <a:cxn ang="0">
                <a:pos x="182926" y="182937"/>
              </a:cxn>
              <a:cxn ang="0">
                <a:pos x="148866" y="205903"/>
              </a:cxn>
              <a:cxn ang="0">
                <a:pos x="107162" y="214325"/>
              </a:cxn>
              <a:cxn ang="0">
                <a:pos x="65451" y="205903"/>
              </a:cxn>
              <a:cxn ang="0">
                <a:pos x="31388" y="182937"/>
              </a:cxn>
              <a:cxn ang="0">
                <a:pos x="8421" y="148874"/>
              </a:cxn>
              <a:cxn ang="0">
                <a:pos x="0" y="107162"/>
              </a:cxn>
            </a:cxnLst>
            <a:rect l="0" t="0" r="r" b="b"/>
            <a:pathLst>
              <a:path w="214629" h="214629">
                <a:moveTo>
                  <a:pt x="0" y="107162"/>
                </a:moveTo>
                <a:lnTo>
                  <a:pt x="8421" y="65451"/>
                </a:lnTo>
                <a:lnTo>
                  <a:pt x="31388" y="31388"/>
                </a:lnTo>
                <a:lnTo>
                  <a:pt x="65451" y="8421"/>
                </a:lnTo>
                <a:lnTo>
                  <a:pt x="107162" y="0"/>
                </a:lnTo>
                <a:lnTo>
                  <a:pt x="148866" y="8421"/>
                </a:lnTo>
                <a:lnTo>
                  <a:pt x="182926" y="31388"/>
                </a:lnTo>
                <a:lnTo>
                  <a:pt x="205891" y="65451"/>
                </a:lnTo>
                <a:lnTo>
                  <a:pt x="214312" y="107162"/>
                </a:lnTo>
                <a:lnTo>
                  <a:pt x="205891" y="148874"/>
                </a:lnTo>
                <a:lnTo>
                  <a:pt x="182926" y="182937"/>
                </a:lnTo>
                <a:lnTo>
                  <a:pt x="148866" y="205903"/>
                </a:lnTo>
                <a:lnTo>
                  <a:pt x="107162" y="214325"/>
                </a:lnTo>
                <a:lnTo>
                  <a:pt x="65451" y="205903"/>
                </a:lnTo>
                <a:lnTo>
                  <a:pt x="31388" y="182937"/>
                </a:lnTo>
                <a:lnTo>
                  <a:pt x="8421" y="148874"/>
                </a:lnTo>
                <a:lnTo>
                  <a:pt x="0" y="107162"/>
                </a:lnTo>
                <a:close/>
              </a:path>
            </a:pathLst>
          </a:custGeom>
          <a:noFill/>
          <a:ln w="12700">
            <a:solidFill>
              <a:srgbClr val="BD4A47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3473" name="object 162"/>
          <p:cNvSpPr>
            <a:spLocks noChangeArrowheads="1"/>
          </p:cNvSpPr>
          <p:nvPr/>
        </p:nvSpPr>
        <p:spPr bwMode="auto">
          <a:xfrm>
            <a:off x="3597275" y="2260600"/>
            <a:ext cx="166688" cy="309563"/>
          </a:xfrm>
          <a:prstGeom prst="rect">
            <a:avLst/>
          </a:prstGeom>
          <a:blipFill dpi="0" rotWithShape="1">
            <a:blip r:embed="rId56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3474" name="object 163"/>
          <p:cNvSpPr>
            <a:spLocks noChangeArrowheads="1"/>
          </p:cNvSpPr>
          <p:nvPr/>
        </p:nvSpPr>
        <p:spPr bwMode="auto">
          <a:xfrm>
            <a:off x="3713163" y="2427288"/>
            <a:ext cx="82550" cy="82550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3475" name="object 164"/>
          <p:cNvSpPr>
            <a:spLocks noChangeArrowheads="1"/>
          </p:cNvSpPr>
          <p:nvPr/>
        </p:nvSpPr>
        <p:spPr bwMode="auto">
          <a:xfrm>
            <a:off x="3643313" y="2286000"/>
            <a:ext cx="71437" cy="214313"/>
          </a:xfrm>
          <a:prstGeom prst="rect">
            <a:avLst/>
          </a:prstGeom>
          <a:blipFill dpi="0" rotWithShape="1">
            <a:blip r:embed="rId57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3476" name="object 165"/>
          <p:cNvSpPr>
            <a:spLocks/>
          </p:cNvSpPr>
          <p:nvPr/>
        </p:nvSpPr>
        <p:spPr bwMode="auto">
          <a:xfrm>
            <a:off x="3643313" y="2286000"/>
            <a:ext cx="71437" cy="214313"/>
          </a:xfrm>
          <a:custGeom>
            <a:avLst/>
            <a:gdLst/>
            <a:ahLst/>
            <a:cxnLst>
              <a:cxn ang="0">
                <a:pos x="0" y="214312"/>
              </a:cxn>
              <a:cxn ang="0">
                <a:pos x="35725" y="0"/>
              </a:cxn>
              <a:cxn ang="0">
                <a:pos x="71437" y="214312"/>
              </a:cxn>
              <a:cxn ang="0">
                <a:pos x="0" y="214312"/>
              </a:cxn>
            </a:cxnLst>
            <a:rect l="0" t="0" r="r" b="b"/>
            <a:pathLst>
              <a:path w="71754" h="214630">
                <a:moveTo>
                  <a:pt x="0" y="214312"/>
                </a:moveTo>
                <a:lnTo>
                  <a:pt x="35725" y="0"/>
                </a:lnTo>
                <a:lnTo>
                  <a:pt x="71437" y="214312"/>
                </a:lnTo>
                <a:lnTo>
                  <a:pt x="0" y="214312"/>
                </a:lnTo>
                <a:close/>
              </a:path>
            </a:pathLst>
          </a:custGeom>
          <a:noFill/>
          <a:ln w="12700">
            <a:solidFill>
              <a:srgbClr val="BD4A47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3477" name="object 166"/>
          <p:cNvSpPr>
            <a:spLocks noChangeArrowheads="1"/>
          </p:cNvSpPr>
          <p:nvPr/>
        </p:nvSpPr>
        <p:spPr bwMode="auto">
          <a:xfrm>
            <a:off x="3525838" y="2116138"/>
            <a:ext cx="309562" cy="309562"/>
          </a:xfrm>
          <a:prstGeom prst="rect">
            <a:avLst/>
          </a:prstGeom>
          <a:blipFill dpi="0" rotWithShape="1">
            <a:blip r:embed="rId58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3478" name="object 167"/>
          <p:cNvSpPr>
            <a:spLocks noChangeArrowheads="1"/>
          </p:cNvSpPr>
          <p:nvPr/>
        </p:nvSpPr>
        <p:spPr bwMode="auto">
          <a:xfrm>
            <a:off x="3571875" y="2143125"/>
            <a:ext cx="214313" cy="214313"/>
          </a:xfrm>
          <a:prstGeom prst="rect">
            <a:avLst/>
          </a:prstGeom>
          <a:blipFill dpi="0" rotWithShape="1">
            <a:blip r:embed="rId17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3479" name="object 168"/>
          <p:cNvSpPr>
            <a:spLocks/>
          </p:cNvSpPr>
          <p:nvPr/>
        </p:nvSpPr>
        <p:spPr bwMode="auto">
          <a:xfrm>
            <a:off x="3571875" y="2143125"/>
            <a:ext cx="214313" cy="214313"/>
          </a:xfrm>
          <a:custGeom>
            <a:avLst/>
            <a:gdLst/>
            <a:ahLst/>
            <a:cxnLst>
              <a:cxn ang="0">
                <a:pos x="0" y="107162"/>
              </a:cxn>
              <a:cxn ang="0">
                <a:pos x="8421" y="65451"/>
              </a:cxn>
              <a:cxn ang="0">
                <a:pos x="31388" y="31388"/>
              </a:cxn>
              <a:cxn ang="0">
                <a:pos x="65451" y="8421"/>
              </a:cxn>
              <a:cxn ang="0">
                <a:pos x="107162" y="0"/>
              </a:cxn>
              <a:cxn ang="0">
                <a:pos x="148872" y="8421"/>
              </a:cxn>
              <a:cxn ang="0">
                <a:pos x="182930" y="31388"/>
              </a:cxn>
              <a:cxn ang="0">
                <a:pos x="205892" y="65451"/>
              </a:cxn>
              <a:cxn ang="0">
                <a:pos x="214312" y="107162"/>
              </a:cxn>
              <a:cxn ang="0">
                <a:pos x="205892" y="148874"/>
              </a:cxn>
              <a:cxn ang="0">
                <a:pos x="182930" y="182937"/>
              </a:cxn>
              <a:cxn ang="0">
                <a:pos x="148872" y="205903"/>
              </a:cxn>
              <a:cxn ang="0">
                <a:pos x="107162" y="214325"/>
              </a:cxn>
              <a:cxn ang="0">
                <a:pos x="65451" y="205903"/>
              </a:cxn>
              <a:cxn ang="0">
                <a:pos x="31388" y="182937"/>
              </a:cxn>
              <a:cxn ang="0">
                <a:pos x="8421" y="148874"/>
              </a:cxn>
              <a:cxn ang="0">
                <a:pos x="0" y="107162"/>
              </a:cxn>
            </a:cxnLst>
            <a:rect l="0" t="0" r="r" b="b"/>
            <a:pathLst>
              <a:path w="214629" h="214630">
                <a:moveTo>
                  <a:pt x="0" y="107162"/>
                </a:moveTo>
                <a:lnTo>
                  <a:pt x="8421" y="65451"/>
                </a:lnTo>
                <a:lnTo>
                  <a:pt x="31388" y="31388"/>
                </a:lnTo>
                <a:lnTo>
                  <a:pt x="65451" y="8421"/>
                </a:lnTo>
                <a:lnTo>
                  <a:pt x="107162" y="0"/>
                </a:lnTo>
                <a:lnTo>
                  <a:pt x="148872" y="8421"/>
                </a:lnTo>
                <a:lnTo>
                  <a:pt x="182930" y="31388"/>
                </a:lnTo>
                <a:lnTo>
                  <a:pt x="205892" y="65451"/>
                </a:lnTo>
                <a:lnTo>
                  <a:pt x="214312" y="107162"/>
                </a:lnTo>
                <a:lnTo>
                  <a:pt x="205892" y="148874"/>
                </a:lnTo>
                <a:lnTo>
                  <a:pt x="182930" y="182937"/>
                </a:lnTo>
                <a:lnTo>
                  <a:pt x="148872" y="205903"/>
                </a:lnTo>
                <a:lnTo>
                  <a:pt x="107162" y="214325"/>
                </a:lnTo>
                <a:lnTo>
                  <a:pt x="65451" y="205903"/>
                </a:lnTo>
                <a:lnTo>
                  <a:pt x="31388" y="182937"/>
                </a:lnTo>
                <a:lnTo>
                  <a:pt x="8421" y="148874"/>
                </a:lnTo>
                <a:lnTo>
                  <a:pt x="0" y="107162"/>
                </a:lnTo>
                <a:close/>
              </a:path>
            </a:pathLst>
          </a:custGeom>
          <a:noFill/>
          <a:ln w="12700">
            <a:solidFill>
              <a:srgbClr val="BD4A47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3480" name="object 169"/>
          <p:cNvSpPr>
            <a:spLocks noChangeArrowheads="1"/>
          </p:cNvSpPr>
          <p:nvPr/>
        </p:nvSpPr>
        <p:spPr bwMode="auto">
          <a:xfrm>
            <a:off x="8026400" y="4116388"/>
            <a:ext cx="166688" cy="309562"/>
          </a:xfrm>
          <a:prstGeom prst="rect">
            <a:avLst/>
          </a:prstGeom>
          <a:blipFill dpi="0" rotWithShape="1">
            <a:blip r:embed="rId59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3481" name="object 170"/>
          <p:cNvSpPr>
            <a:spLocks noChangeArrowheads="1"/>
          </p:cNvSpPr>
          <p:nvPr/>
        </p:nvSpPr>
        <p:spPr bwMode="auto">
          <a:xfrm>
            <a:off x="8142288" y="4284663"/>
            <a:ext cx="82550" cy="82550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3482" name="object 171"/>
          <p:cNvSpPr>
            <a:spLocks noChangeArrowheads="1"/>
          </p:cNvSpPr>
          <p:nvPr/>
        </p:nvSpPr>
        <p:spPr bwMode="auto">
          <a:xfrm>
            <a:off x="8072438" y="4143375"/>
            <a:ext cx="71437" cy="214313"/>
          </a:xfrm>
          <a:prstGeom prst="rect">
            <a:avLst/>
          </a:prstGeom>
          <a:blipFill dpi="0" rotWithShape="1">
            <a:blip r:embed="rId60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3483" name="object 172"/>
          <p:cNvSpPr>
            <a:spLocks/>
          </p:cNvSpPr>
          <p:nvPr/>
        </p:nvSpPr>
        <p:spPr bwMode="auto">
          <a:xfrm>
            <a:off x="8072438" y="4143375"/>
            <a:ext cx="71437" cy="214313"/>
          </a:xfrm>
          <a:custGeom>
            <a:avLst/>
            <a:gdLst/>
            <a:ahLst/>
            <a:cxnLst>
              <a:cxn ang="0">
                <a:pos x="0" y="214312"/>
              </a:cxn>
              <a:cxn ang="0">
                <a:pos x="35725" y="0"/>
              </a:cxn>
              <a:cxn ang="0">
                <a:pos x="71437" y="214312"/>
              </a:cxn>
              <a:cxn ang="0">
                <a:pos x="0" y="214312"/>
              </a:cxn>
            </a:cxnLst>
            <a:rect l="0" t="0" r="r" b="b"/>
            <a:pathLst>
              <a:path w="71754" h="214629">
                <a:moveTo>
                  <a:pt x="0" y="214312"/>
                </a:moveTo>
                <a:lnTo>
                  <a:pt x="35725" y="0"/>
                </a:lnTo>
                <a:lnTo>
                  <a:pt x="71437" y="214312"/>
                </a:lnTo>
                <a:lnTo>
                  <a:pt x="0" y="214312"/>
                </a:lnTo>
                <a:close/>
              </a:path>
            </a:pathLst>
          </a:custGeom>
          <a:noFill/>
          <a:ln w="12700">
            <a:solidFill>
              <a:srgbClr val="BD4A47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3484" name="object 173"/>
          <p:cNvSpPr>
            <a:spLocks noChangeArrowheads="1"/>
          </p:cNvSpPr>
          <p:nvPr/>
        </p:nvSpPr>
        <p:spPr bwMode="auto">
          <a:xfrm>
            <a:off x="7954963" y="3975100"/>
            <a:ext cx="309562" cy="309563"/>
          </a:xfrm>
          <a:prstGeom prst="rect">
            <a:avLst/>
          </a:prstGeom>
          <a:blipFill dpi="0" rotWithShape="1">
            <a:blip r:embed="rId61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3485" name="object 174"/>
          <p:cNvSpPr>
            <a:spLocks noChangeArrowheads="1"/>
          </p:cNvSpPr>
          <p:nvPr/>
        </p:nvSpPr>
        <p:spPr bwMode="auto">
          <a:xfrm>
            <a:off x="8001000" y="4000500"/>
            <a:ext cx="214313" cy="214313"/>
          </a:xfrm>
          <a:prstGeom prst="rect">
            <a:avLst/>
          </a:prstGeom>
          <a:blipFill dpi="0" rotWithShape="1">
            <a:blip r:embed="rId62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3486" name="object 175"/>
          <p:cNvSpPr>
            <a:spLocks/>
          </p:cNvSpPr>
          <p:nvPr/>
        </p:nvSpPr>
        <p:spPr bwMode="auto">
          <a:xfrm>
            <a:off x="8001000" y="4000500"/>
            <a:ext cx="214313" cy="214313"/>
          </a:xfrm>
          <a:custGeom>
            <a:avLst/>
            <a:gdLst/>
            <a:ahLst/>
            <a:cxnLst>
              <a:cxn ang="0">
                <a:pos x="0" y="107162"/>
              </a:cxn>
              <a:cxn ang="0">
                <a:pos x="8421" y="65451"/>
              </a:cxn>
              <a:cxn ang="0">
                <a:pos x="31388" y="31388"/>
              </a:cxn>
              <a:cxn ang="0">
                <a:pos x="65451" y="8421"/>
              </a:cxn>
              <a:cxn ang="0">
                <a:pos x="107162" y="0"/>
              </a:cxn>
              <a:cxn ang="0">
                <a:pos x="148866" y="8421"/>
              </a:cxn>
              <a:cxn ang="0">
                <a:pos x="182926" y="31388"/>
              </a:cxn>
              <a:cxn ang="0">
                <a:pos x="205891" y="65451"/>
              </a:cxn>
              <a:cxn ang="0">
                <a:pos x="214312" y="107162"/>
              </a:cxn>
              <a:cxn ang="0">
                <a:pos x="205891" y="148874"/>
              </a:cxn>
              <a:cxn ang="0">
                <a:pos x="182926" y="182937"/>
              </a:cxn>
              <a:cxn ang="0">
                <a:pos x="148866" y="205903"/>
              </a:cxn>
              <a:cxn ang="0">
                <a:pos x="107162" y="214325"/>
              </a:cxn>
              <a:cxn ang="0">
                <a:pos x="65451" y="205903"/>
              </a:cxn>
              <a:cxn ang="0">
                <a:pos x="31388" y="182937"/>
              </a:cxn>
              <a:cxn ang="0">
                <a:pos x="8421" y="148874"/>
              </a:cxn>
              <a:cxn ang="0">
                <a:pos x="0" y="107162"/>
              </a:cxn>
            </a:cxnLst>
            <a:rect l="0" t="0" r="r" b="b"/>
            <a:pathLst>
              <a:path w="214629" h="214629">
                <a:moveTo>
                  <a:pt x="0" y="107162"/>
                </a:moveTo>
                <a:lnTo>
                  <a:pt x="8421" y="65451"/>
                </a:lnTo>
                <a:lnTo>
                  <a:pt x="31388" y="31388"/>
                </a:lnTo>
                <a:lnTo>
                  <a:pt x="65451" y="8421"/>
                </a:lnTo>
                <a:lnTo>
                  <a:pt x="107162" y="0"/>
                </a:lnTo>
                <a:lnTo>
                  <a:pt x="148866" y="8421"/>
                </a:lnTo>
                <a:lnTo>
                  <a:pt x="182926" y="31388"/>
                </a:lnTo>
                <a:lnTo>
                  <a:pt x="205891" y="65451"/>
                </a:lnTo>
                <a:lnTo>
                  <a:pt x="214312" y="107162"/>
                </a:lnTo>
                <a:lnTo>
                  <a:pt x="205891" y="148874"/>
                </a:lnTo>
                <a:lnTo>
                  <a:pt x="182926" y="182937"/>
                </a:lnTo>
                <a:lnTo>
                  <a:pt x="148866" y="205903"/>
                </a:lnTo>
                <a:lnTo>
                  <a:pt x="107162" y="214325"/>
                </a:lnTo>
                <a:lnTo>
                  <a:pt x="65451" y="205903"/>
                </a:lnTo>
                <a:lnTo>
                  <a:pt x="31388" y="182937"/>
                </a:lnTo>
                <a:lnTo>
                  <a:pt x="8421" y="148874"/>
                </a:lnTo>
                <a:lnTo>
                  <a:pt x="0" y="107162"/>
                </a:lnTo>
                <a:close/>
              </a:path>
            </a:pathLst>
          </a:custGeom>
          <a:noFill/>
          <a:ln w="12700">
            <a:solidFill>
              <a:srgbClr val="BD4A47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3487" name="object 176"/>
          <p:cNvSpPr>
            <a:spLocks/>
          </p:cNvSpPr>
          <p:nvPr/>
        </p:nvSpPr>
        <p:spPr bwMode="auto">
          <a:xfrm>
            <a:off x="7429500" y="4037013"/>
            <a:ext cx="571500" cy="71437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571500" y="71437"/>
              </a:cxn>
            </a:cxnLst>
            <a:rect l="0" t="0" r="r" b="b"/>
            <a:pathLst>
              <a:path w="571500" h="71754">
                <a:moveTo>
                  <a:pt x="0" y="0"/>
                </a:moveTo>
                <a:lnTo>
                  <a:pt x="571500" y="71437"/>
                </a:lnTo>
              </a:path>
            </a:pathLst>
          </a:custGeom>
          <a:noFill/>
          <a:ln w="19050">
            <a:solidFill>
              <a:srgbClr val="00AF5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3488" name="object 177"/>
          <p:cNvSpPr>
            <a:spLocks/>
          </p:cNvSpPr>
          <p:nvPr/>
        </p:nvSpPr>
        <p:spPr bwMode="auto">
          <a:xfrm>
            <a:off x="3643313" y="5251450"/>
            <a:ext cx="714375" cy="214313"/>
          </a:xfrm>
          <a:custGeom>
            <a:avLst/>
            <a:gdLst/>
            <a:ahLst/>
            <a:cxnLst>
              <a:cxn ang="0">
                <a:pos x="0" y="214312"/>
              </a:cxn>
              <a:cxn ang="0">
                <a:pos x="714375" y="0"/>
              </a:cxn>
            </a:cxnLst>
            <a:rect l="0" t="0" r="r" b="b"/>
            <a:pathLst>
              <a:path w="714375" h="214629">
                <a:moveTo>
                  <a:pt x="0" y="214312"/>
                </a:moveTo>
                <a:lnTo>
                  <a:pt x="714375" y="0"/>
                </a:lnTo>
              </a:path>
            </a:pathLst>
          </a:custGeom>
          <a:noFill/>
          <a:ln w="19050">
            <a:solidFill>
              <a:srgbClr val="00AF5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3489" name="object 178"/>
          <p:cNvSpPr>
            <a:spLocks/>
          </p:cNvSpPr>
          <p:nvPr/>
        </p:nvSpPr>
        <p:spPr bwMode="auto">
          <a:xfrm>
            <a:off x="4540250" y="5326063"/>
            <a:ext cx="777875" cy="420687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777151" y="419963"/>
              </a:cxn>
            </a:cxnLst>
            <a:rect l="0" t="0" r="r" b="b"/>
            <a:pathLst>
              <a:path w="777239" h="420370">
                <a:moveTo>
                  <a:pt x="0" y="0"/>
                </a:moveTo>
                <a:lnTo>
                  <a:pt x="777151" y="419963"/>
                </a:lnTo>
              </a:path>
            </a:pathLst>
          </a:custGeom>
          <a:noFill/>
          <a:ln w="19050">
            <a:solidFill>
              <a:srgbClr val="00AF5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3490" name="object 179"/>
          <p:cNvSpPr>
            <a:spLocks/>
          </p:cNvSpPr>
          <p:nvPr/>
        </p:nvSpPr>
        <p:spPr bwMode="auto">
          <a:xfrm>
            <a:off x="4540250" y="4540250"/>
            <a:ext cx="420688" cy="635000"/>
          </a:xfrm>
          <a:custGeom>
            <a:avLst/>
            <a:gdLst/>
            <a:ahLst/>
            <a:cxnLst>
              <a:cxn ang="0">
                <a:pos x="0" y="634276"/>
              </a:cxn>
              <a:cxn ang="0">
                <a:pos x="419963" y="0"/>
              </a:cxn>
            </a:cxnLst>
            <a:rect l="0" t="0" r="r" b="b"/>
            <a:pathLst>
              <a:path w="420370" h="634364">
                <a:moveTo>
                  <a:pt x="0" y="634276"/>
                </a:moveTo>
                <a:lnTo>
                  <a:pt x="419963" y="0"/>
                </a:lnTo>
              </a:path>
            </a:pathLst>
          </a:custGeom>
          <a:noFill/>
          <a:ln w="19050">
            <a:solidFill>
              <a:srgbClr val="00AF5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3491" name="object 180"/>
          <p:cNvSpPr>
            <a:spLocks noChangeArrowheads="1"/>
          </p:cNvSpPr>
          <p:nvPr/>
        </p:nvSpPr>
        <p:spPr bwMode="auto">
          <a:xfrm>
            <a:off x="2025650" y="5046663"/>
            <a:ext cx="166688" cy="307975"/>
          </a:xfrm>
          <a:prstGeom prst="rect">
            <a:avLst/>
          </a:prstGeom>
          <a:blipFill dpi="0" rotWithShape="1">
            <a:blip r:embed="rId63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3492" name="object 181"/>
          <p:cNvSpPr>
            <a:spLocks noChangeArrowheads="1"/>
          </p:cNvSpPr>
          <p:nvPr/>
        </p:nvSpPr>
        <p:spPr bwMode="auto">
          <a:xfrm>
            <a:off x="2141538" y="5213350"/>
            <a:ext cx="82550" cy="82550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3493" name="object 182"/>
          <p:cNvSpPr>
            <a:spLocks noChangeArrowheads="1"/>
          </p:cNvSpPr>
          <p:nvPr/>
        </p:nvSpPr>
        <p:spPr bwMode="auto">
          <a:xfrm>
            <a:off x="2071688" y="5072063"/>
            <a:ext cx="71437" cy="214312"/>
          </a:xfrm>
          <a:prstGeom prst="rect">
            <a:avLst/>
          </a:prstGeom>
          <a:blipFill dpi="0" rotWithShape="1">
            <a:blip r:embed="rId41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3494" name="object 183"/>
          <p:cNvSpPr>
            <a:spLocks/>
          </p:cNvSpPr>
          <p:nvPr/>
        </p:nvSpPr>
        <p:spPr bwMode="auto">
          <a:xfrm>
            <a:off x="2071688" y="5072063"/>
            <a:ext cx="71437" cy="214312"/>
          </a:xfrm>
          <a:custGeom>
            <a:avLst/>
            <a:gdLst/>
            <a:ahLst/>
            <a:cxnLst>
              <a:cxn ang="0">
                <a:pos x="0" y="214312"/>
              </a:cxn>
              <a:cxn ang="0">
                <a:pos x="35725" y="0"/>
              </a:cxn>
              <a:cxn ang="0">
                <a:pos x="71437" y="214312"/>
              </a:cxn>
              <a:cxn ang="0">
                <a:pos x="0" y="214312"/>
              </a:cxn>
            </a:cxnLst>
            <a:rect l="0" t="0" r="r" b="b"/>
            <a:pathLst>
              <a:path w="71755" h="214629">
                <a:moveTo>
                  <a:pt x="0" y="214312"/>
                </a:moveTo>
                <a:lnTo>
                  <a:pt x="35725" y="0"/>
                </a:lnTo>
                <a:lnTo>
                  <a:pt x="71437" y="214312"/>
                </a:lnTo>
                <a:lnTo>
                  <a:pt x="0" y="214312"/>
                </a:lnTo>
                <a:close/>
              </a:path>
            </a:pathLst>
          </a:custGeom>
          <a:noFill/>
          <a:ln w="12700">
            <a:solidFill>
              <a:srgbClr val="497DBA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3495" name="object 184"/>
          <p:cNvSpPr>
            <a:spLocks noChangeArrowheads="1"/>
          </p:cNvSpPr>
          <p:nvPr/>
        </p:nvSpPr>
        <p:spPr bwMode="auto">
          <a:xfrm>
            <a:off x="1954213" y="4903788"/>
            <a:ext cx="309562" cy="309562"/>
          </a:xfrm>
          <a:prstGeom prst="rect">
            <a:avLst/>
          </a:prstGeom>
          <a:blipFill dpi="0" rotWithShape="1">
            <a:blip r:embed="rId64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3496" name="object 185"/>
          <p:cNvSpPr>
            <a:spLocks noChangeArrowheads="1"/>
          </p:cNvSpPr>
          <p:nvPr/>
        </p:nvSpPr>
        <p:spPr bwMode="auto">
          <a:xfrm>
            <a:off x="2000250" y="4929188"/>
            <a:ext cx="214313" cy="214312"/>
          </a:xfrm>
          <a:prstGeom prst="rect">
            <a:avLst/>
          </a:prstGeom>
          <a:blipFill dpi="0" rotWithShape="1">
            <a:blip r:embed="rId65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3497" name="object 186"/>
          <p:cNvSpPr>
            <a:spLocks/>
          </p:cNvSpPr>
          <p:nvPr/>
        </p:nvSpPr>
        <p:spPr bwMode="auto">
          <a:xfrm>
            <a:off x="2000250" y="4929188"/>
            <a:ext cx="214313" cy="214312"/>
          </a:xfrm>
          <a:custGeom>
            <a:avLst/>
            <a:gdLst/>
            <a:ahLst/>
            <a:cxnLst>
              <a:cxn ang="0">
                <a:pos x="0" y="107162"/>
              </a:cxn>
              <a:cxn ang="0">
                <a:pos x="8421" y="65451"/>
              </a:cxn>
              <a:cxn ang="0">
                <a:pos x="31388" y="31388"/>
              </a:cxn>
              <a:cxn ang="0">
                <a:pos x="65451" y="8421"/>
              </a:cxn>
              <a:cxn ang="0">
                <a:pos x="107162" y="0"/>
              </a:cxn>
              <a:cxn ang="0">
                <a:pos x="148872" y="8421"/>
              </a:cxn>
              <a:cxn ang="0">
                <a:pos x="182930" y="31388"/>
              </a:cxn>
              <a:cxn ang="0">
                <a:pos x="205892" y="65451"/>
              </a:cxn>
              <a:cxn ang="0">
                <a:pos x="214312" y="107162"/>
              </a:cxn>
              <a:cxn ang="0">
                <a:pos x="205892" y="148874"/>
              </a:cxn>
              <a:cxn ang="0">
                <a:pos x="182930" y="182937"/>
              </a:cxn>
              <a:cxn ang="0">
                <a:pos x="148872" y="205903"/>
              </a:cxn>
              <a:cxn ang="0">
                <a:pos x="107162" y="214325"/>
              </a:cxn>
              <a:cxn ang="0">
                <a:pos x="65451" y="205903"/>
              </a:cxn>
              <a:cxn ang="0">
                <a:pos x="31388" y="182937"/>
              </a:cxn>
              <a:cxn ang="0">
                <a:pos x="8421" y="148874"/>
              </a:cxn>
              <a:cxn ang="0">
                <a:pos x="0" y="107162"/>
              </a:cxn>
            </a:cxnLst>
            <a:rect l="0" t="0" r="r" b="b"/>
            <a:pathLst>
              <a:path w="214630" h="214629">
                <a:moveTo>
                  <a:pt x="0" y="107162"/>
                </a:moveTo>
                <a:lnTo>
                  <a:pt x="8421" y="65451"/>
                </a:lnTo>
                <a:lnTo>
                  <a:pt x="31388" y="31388"/>
                </a:lnTo>
                <a:lnTo>
                  <a:pt x="65451" y="8421"/>
                </a:lnTo>
                <a:lnTo>
                  <a:pt x="107162" y="0"/>
                </a:lnTo>
                <a:lnTo>
                  <a:pt x="148872" y="8421"/>
                </a:lnTo>
                <a:lnTo>
                  <a:pt x="182930" y="31388"/>
                </a:lnTo>
                <a:lnTo>
                  <a:pt x="205892" y="65451"/>
                </a:lnTo>
                <a:lnTo>
                  <a:pt x="214312" y="107162"/>
                </a:lnTo>
                <a:lnTo>
                  <a:pt x="205892" y="148874"/>
                </a:lnTo>
                <a:lnTo>
                  <a:pt x="182930" y="182937"/>
                </a:lnTo>
                <a:lnTo>
                  <a:pt x="148872" y="205903"/>
                </a:lnTo>
                <a:lnTo>
                  <a:pt x="107162" y="214325"/>
                </a:lnTo>
                <a:lnTo>
                  <a:pt x="65451" y="205903"/>
                </a:lnTo>
                <a:lnTo>
                  <a:pt x="31388" y="182937"/>
                </a:lnTo>
                <a:lnTo>
                  <a:pt x="8421" y="148874"/>
                </a:lnTo>
                <a:lnTo>
                  <a:pt x="0" y="107162"/>
                </a:lnTo>
                <a:close/>
              </a:path>
            </a:pathLst>
          </a:custGeom>
          <a:noFill/>
          <a:ln w="12700">
            <a:solidFill>
              <a:srgbClr val="497DBA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87" name="object 187"/>
          <p:cNvSpPr txBox="1"/>
          <p:nvPr/>
        </p:nvSpPr>
        <p:spPr>
          <a:xfrm>
            <a:off x="7223125" y="5556250"/>
            <a:ext cx="1733550" cy="59055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>
              <a:lnSpc>
                <a:spcPts val="2250"/>
              </a:lnSpc>
            </a:pPr>
            <a:r>
              <a:rPr lang="th-TH" sz="2000">
                <a:solidFill>
                  <a:srgbClr val="FF0000"/>
                </a:solidFill>
                <a:latin typeface="Calibri" pitchFamily="34" charset="0"/>
                <a:cs typeface="Cordia New" pitchFamily="34" charset="-34"/>
              </a:rPr>
              <a:t>Answer people  </a:t>
            </a:r>
            <a:r>
              <a:rPr lang="th-TH" sz="2000">
                <a:solidFill>
                  <a:srgbClr val="006FC0"/>
                </a:solidFill>
                <a:latin typeface="Calibri" pitchFamily="34" charset="0"/>
                <a:cs typeface="Cordia New" pitchFamily="34" charset="-34"/>
              </a:rPr>
              <a:t>Question people</a:t>
            </a:r>
            <a:endParaRPr lang="th-TH" sz="2000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88" name="object 188"/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marL="12700" fontAlgn="auto">
              <a:lnSpc>
                <a:spcPts val="113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>
                <a:latin typeface="Tahoma"/>
                <a:cs typeface="Tahoma"/>
              </a:rPr>
              <a:t>Lecture 4-1: Power </a:t>
            </a:r>
            <a:r>
              <a:rPr dirty="0">
                <a:latin typeface="Tahoma"/>
                <a:cs typeface="Tahoma"/>
              </a:rPr>
              <a:t>Laws and </a:t>
            </a:r>
            <a:r>
              <a:rPr spc="-5" dirty="0">
                <a:latin typeface="Tahoma"/>
                <a:cs typeface="Tahoma"/>
              </a:rPr>
              <a:t>Preferential</a:t>
            </a:r>
            <a:r>
              <a:rPr spc="-10" dirty="0">
                <a:latin typeface="Tahoma"/>
                <a:cs typeface="Tahoma"/>
              </a:rPr>
              <a:t> </a:t>
            </a:r>
            <a:r>
              <a:rPr spc="-5" dirty="0">
                <a:latin typeface="Tahoma"/>
                <a:cs typeface="Tahoma"/>
              </a:rPr>
              <a:t>Attachment</a:t>
            </a:r>
          </a:p>
        </p:txBody>
      </p:sp>
      <p:sp>
        <p:nvSpPr>
          <p:cNvPr id="13500" name="object 189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marL="65088"/>
            <a:fld id="{5903418D-833B-4C81-908A-7E7DF6FE0ECC}" type="slidenum">
              <a:rPr lang="th-TH"/>
              <a:pPr marL="65088"/>
              <a:t>7</a:t>
            </a:fld>
            <a:endParaRPr lang="th-TH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6575" y="1116013"/>
            <a:ext cx="7115175" cy="117475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355600" indent="-342900">
              <a:buClr>
                <a:srgbClr val="FF0000"/>
              </a:buClr>
              <a:buFont typeface="Arial" charset="0"/>
              <a:buChar char="•"/>
              <a:tabLst>
                <a:tab pos="354013" algn="l"/>
                <a:tab pos="355600" algn="l"/>
              </a:tabLst>
            </a:pPr>
            <a:r>
              <a:rPr lang="th-TH" sz="2400">
                <a:solidFill>
                  <a:srgbClr val="FF0000"/>
                </a:solidFill>
                <a:latin typeface="Tahoma" pitchFamily="34" charset="0"/>
                <a:cs typeface="Tahoma" pitchFamily="34" charset="0"/>
              </a:rPr>
              <a:t>Answer people </a:t>
            </a:r>
            <a:r>
              <a:rPr lang="th-TH" sz="2400">
                <a:latin typeface="Tahoma" pitchFamily="34" charset="0"/>
                <a:cs typeface="Tahoma" pitchFamily="34" charset="0"/>
              </a:rPr>
              <a:t>may reply to thousands of others</a:t>
            </a:r>
          </a:p>
          <a:p>
            <a:pPr marL="355600" indent="-342900">
              <a:spcBef>
                <a:spcPts val="575"/>
              </a:spcBef>
              <a:buFont typeface="Arial" charset="0"/>
              <a:buChar char="•"/>
              <a:tabLst>
                <a:tab pos="354013" algn="l"/>
                <a:tab pos="355600" algn="l"/>
              </a:tabLst>
            </a:pPr>
            <a:r>
              <a:rPr lang="th-TH" sz="2400">
                <a:solidFill>
                  <a:srgbClr val="006FC0"/>
                </a:solidFill>
                <a:latin typeface="Tahoma" pitchFamily="34" charset="0"/>
                <a:cs typeface="Tahoma" pitchFamily="34" charset="0"/>
              </a:rPr>
              <a:t>Question people </a:t>
            </a:r>
            <a:r>
              <a:rPr lang="th-TH" sz="2400">
                <a:latin typeface="Tahoma" pitchFamily="34" charset="0"/>
                <a:cs typeface="Tahoma" pitchFamily="34" charset="0"/>
              </a:rPr>
              <a:t>are also uneven in the number of  repliers to their posts, but to a lesser extent</a:t>
            </a:r>
          </a:p>
        </p:txBody>
      </p:sp>
      <p:sp>
        <p:nvSpPr>
          <p:cNvPr id="14338" name="object 3"/>
          <p:cNvSpPr>
            <a:spLocks noChangeArrowheads="1"/>
          </p:cNvSpPr>
          <p:nvPr/>
        </p:nvSpPr>
        <p:spPr bwMode="auto">
          <a:xfrm>
            <a:off x="258763" y="254000"/>
            <a:ext cx="5410200" cy="754063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marL="12700" eaLnBrk="1" fontAlgn="auto" hangingPunct="1">
              <a:lnSpc>
                <a:spcPts val="4315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/>
              <a:t>Uneven</a:t>
            </a:r>
            <a:r>
              <a:rPr spc="-60" dirty="0"/>
              <a:t> </a:t>
            </a:r>
            <a:r>
              <a:rPr spc="-5" dirty="0"/>
              <a:t>participation</a:t>
            </a:r>
          </a:p>
        </p:txBody>
      </p:sp>
      <p:sp>
        <p:nvSpPr>
          <p:cNvPr id="14340" name="object 5"/>
          <p:cNvSpPr>
            <a:spLocks noChangeArrowheads="1"/>
          </p:cNvSpPr>
          <p:nvPr/>
        </p:nvSpPr>
        <p:spPr bwMode="auto">
          <a:xfrm>
            <a:off x="1882775" y="2238375"/>
            <a:ext cx="5381625" cy="4251325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4341" name="object 6"/>
          <p:cNvSpPr>
            <a:spLocks noChangeArrowheads="1"/>
          </p:cNvSpPr>
          <p:nvPr/>
        </p:nvSpPr>
        <p:spPr bwMode="auto">
          <a:xfrm>
            <a:off x="2074863" y="2432050"/>
            <a:ext cx="5000625" cy="3868738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7" name="object 7"/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marL="12700" fontAlgn="auto">
              <a:lnSpc>
                <a:spcPts val="113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>
                <a:latin typeface="Tahoma"/>
                <a:cs typeface="Tahoma"/>
              </a:rPr>
              <a:t>Lecture 4-1: Power </a:t>
            </a:r>
            <a:r>
              <a:rPr dirty="0">
                <a:latin typeface="Tahoma"/>
                <a:cs typeface="Tahoma"/>
              </a:rPr>
              <a:t>Laws and </a:t>
            </a:r>
            <a:r>
              <a:rPr spc="-5" dirty="0">
                <a:latin typeface="Tahoma"/>
                <a:cs typeface="Tahoma"/>
              </a:rPr>
              <a:t>Preferential</a:t>
            </a:r>
            <a:r>
              <a:rPr spc="-10" dirty="0">
                <a:latin typeface="Tahoma"/>
                <a:cs typeface="Tahoma"/>
              </a:rPr>
              <a:t> </a:t>
            </a:r>
            <a:r>
              <a:rPr spc="-5" dirty="0">
                <a:latin typeface="Tahoma"/>
                <a:cs typeface="Tahoma"/>
              </a:rPr>
              <a:t>Attachment</a:t>
            </a:r>
          </a:p>
        </p:txBody>
      </p:sp>
      <p:sp>
        <p:nvSpPr>
          <p:cNvPr id="14343" name="object 8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marL="65088"/>
            <a:fld id="{A55CE08D-7DA0-4231-8764-A60D669E11AC}" type="slidenum">
              <a:rPr lang="th-TH"/>
              <a:pPr marL="65088"/>
              <a:t>8</a:t>
            </a:fld>
            <a:endParaRPr lang="th-TH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6575" y="4973638"/>
            <a:ext cx="4276725" cy="814387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355600" indent="-34290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  <a:tabLst>
                <a:tab pos="354965" algn="l"/>
                <a:tab pos="355600" algn="l"/>
              </a:tabLst>
              <a:defRPr/>
            </a:pPr>
            <a:r>
              <a:rPr sz="2400" spc="-5" dirty="0">
                <a:latin typeface="Tahoma"/>
                <a:cs typeface="Tahoma"/>
              </a:rPr>
              <a:t>High</a:t>
            </a:r>
            <a:r>
              <a:rPr sz="2400" spc="-90" dirty="0">
                <a:latin typeface="Tahoma"/>
                <a:cs typeface="Tahoma"/>
              </a:rPr>
              <a:t> </a:t>
            </a:r>
            <a:r>
              <a:rPr sz="2400" spc="-10" dirty="0">
                <a:latin typeface="Tahoma"/>
                <a:cs typeface="Tahoma"/>
              </a:rPr>
              <a:t>skew</a:t>
            </a:r>
            <a:endParaRPr sz="2400">
              <a:latin typeface="Tahoma"/>
              <a:cs typeface="Tahoma"/>
            </a:endParaRPr>
          </a:p>
          <a:p>
            <a:pPr marL="355600" indent="-342900" fontAlgn="auto">
              <a:spcBef>
                <a:spcPts val="575"/>
              </a:spcBef>
              <a:spcAft>
                <a:spcPts val="0"/>
              </a:spcAft>
              <a:buFont typeface="Arial"/>
              <a:buChar char="•"/>
              <a:tabLst>
                <a:tab pos="354965" algn="l"/>
                <a:tab pos="355600" algn="l"/>
              </a:tabLst>
              <a:defRPr/>
            </a:pPr>
            <a:r>
              <a:rPr sz="2400" spc="-10" dirty="0">
                <a:latin typeface="Tahoma"/>
                <a:cs typeface="Tahoma"/>
              </a:rPr>
              <a:t>Straight </a:t>
            </a:r>
            <a:r>
              <a:rPr sz="2400" spc="-5" dirty="0">
                <a:latin typeface="Tahoma"/>
                <a:cs typeface="Tahoma"/>
              </a:rPr>
              <a:t>line on </a:t>
            </a:r>
            <a:r>
              <a:rPr sz="2400" dirty="0">
                <a:latin typeface="Tahoma"/>
                <a:cs typeface="Tahoma"/>
              </a:rPr>
              <a:t>a </a:t>
            </a:r>
            <a:r>
              <a:rPr sz="2400" spc="-5" dirty="0">
                <a:latin typeface="Tahoma"/>
                <a:cs typeface="Tahoma"/>
              </a:rPr>
              <a:t>log-log</a:t>
            </a:r>
            <a:r>
              <a:rPr sz="2400" spc="-40" dirty="0">
                <a:latin typeface="Tahoma"/>
                <a:cs typeface="Tahoma"/>
              </a:rPr>
              <a:t> </a:t>
            </a:r>
            <a:r>
              <a:rPr sz="2400" spc="-5" dirty="0">
                <a:latin typeface="Tahoma"/>
                <a:cs typeface="Tahoma"/>
              </a:rPr>
              <a:t>plot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15362" name="object 3"/>
          <p:cNvSpPr>
            <a:spLocks noChangeArrowheads="1"/>
          </p:cNvSpPr>
          <p:nvPr/>
        </p:nvSpPr>
        <p:spPr bwMode="auto">
          <a:xfrm>
            <a:off x="258763" y="254000"/>
            <a:ext cx="6011862" cy="754063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marL="12700" eaLnBrk="1" fontAlgn="auto" hangingPunct="1">
              <a:lnSpc>
                <a:spcPts val="4315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/>
              <a:t>Power Law</a:t>
            </a:r>
            <a:r>
              <a:rPr spc="-70" dirty="0"/>
              <a:t> </a:t>
            </a:r>
            <a:r>
              <a:rPr spc="-5" dirty="0"/>
              <a:t>Distribution</a:t>
            </a:r>
          </a:p>
        </p:txBody>
      </p:sp>
      <p:sp>
        <p:nvSpPr>
          <p:cNvPr id="15364" name="object 5"/>
          <p:cNvSpPr>
            <a:spLocks noChangeArrowheads="1"/>
          </p:cNvSpPr>
          <p:nvPr/>
        </p:nvSpPr>
        <p:spPr bwMode="auto">
          <a:xfrm>
            <a:off x="168275" y="1095375"/>
            <a:ext cx="8891588" cy="3668713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5365" name="object 6"/>
          <p:cNvSpPr>
            <a:spLocks noChangeArrowheads="1"/>
          </p:cNvSpPr>
          <p:nvPr/>
        </p:nvSpPr>
        <p:spPr bwMode="auto">
          <a:xfrm>
            <a:off x="361950" y="1290638"/>
            <a:ext cx="8509000" cy="3286125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5366" name="object 7"/>
          <p:cNvSpPr>
            <a:spLocks/>
          </p:cNvSpPr>
          <p:nvPr/>
        </p:nvSpPr>
        <p:spPr bwMode="auto">
          <a:xfrm>
            <a:off x="2143125" y="1285875"/>
            <a:ext cx="1355725" cy="4000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355953" y="0"/>
              </a:cxn>
              <a:cxn ang="0">
                <a:pos x="1355953" y="400113"/>
              </a:cxn>
              <a:cxn ang="0">
                <a:pos x="0" y="400113"/>
              </a:cxn>
              <a:cxn ang="0">
                <a:pos x="0" y="0"/>
              </a:cxn>
            </a:cxnLst>
            <a:rect l="0" t="0" r="r" b="b"/>
            <a:pathLst>
              <a:path w="1356360" h="400685">
                <a:moveTo>
                  <a:pt x="0" y="0"/>
                </a:moveTo>
                <a:lnTo>
                  <a:pt x="1355953" y="0"/>
                </a:lnTo>
                <a:lnTo>
                  <a:pt x="1355953" y="400113"/>
                </a:lnTo>
                <a:lnTo>
                  <a:pt x="0" y="400113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8" name="object 8"/>
          <p:cNvSpPr txBox="1"/>
          <p:nvPr/>
        </p:nvSpPr>
        <p:spPr>
          <a:xfrm>
            <a:off x="2222500" y="1316038"/>
            <a:ext cx="1179513" cy="33020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2000" spc="-5" dirty="0">
                <a:latin typeface="Calibri"/>
                <a:cs typeface="Calibri"/>
              </a:rPr>
              <a:t>linear</a:t>
            </a:r>
            <a:r>
              <a:rPr sz="2000" spc="-7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scale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5368" name="object 9"/>
          <p:cNvSpPr>
            <a:spLocks/>
          </p:cNvSpPr>
          <p:nvPr/>
        </p:nvSpPr>
        <p:spPr bwMode="auto">
          <a:xfrm>
            <a:off x="6357938" y="1285875"/>
            <a:ext cx="1468437" cy="4000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468158" y="0"/>
              </a:cxn>
              <a:cxn ang="0">
                <a:pos x="1468158" y="400113"/>
              </a:cxn>
              <a:cxn ang="0">
                <a:pos x="0" y="400113"/>
              </a:cxn>
              <a:cxn ang="0">
                <a:pos x="0" y="0"/>
              </a:cxn>
            </a:cxnLst>
            <a:rect l="0" t="0" r="r" b="b"/>
            <a:pathLst>
              <a:path w="1468754" h="400685">
                <a:moveTo>
                  <a:pt x="0" y="0"/>
                </a:moveTo>
                <a:lnTo>
                  <a:pt x="1468158" y="0"/>
                </a:lnTo>
                <a:lnTo>
                  <a:pt x="1468158" y="400113"/>
                </a:lnTo>
                <a:lnTo>
                  <a:pt x="0" y="400113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0" name="object 10"/>
          <p:cNvSpPr txBox="1"/>
          <p:nvPr/>
        </p:nvSpPr>
        <p:spPr>
          <a:xfrm>
            <a:off x="6437313" y="1316038"/>
            <a:ext cx="1290637" cy="33020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2000" spc="-5" dirty="0">
                <a:latin typeface="Calibri"/>
                <a:cs typeface="Calibri"/>
              </a:rPr>
              <a:t>log-log</a:t>
            </a:r>
            <a:r>
              <a:rPr sz="2000" spc="-9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scale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1" name="object 11"/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marL="12700" fontAlgn="auto">
              <a:lnSpc>
                <a:spcPts val="113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>
                <a:latin typeface="Tahoma"/>
                <a:cs typeface="Tahoma"/>
              </a:rPr>
              <a:t>Lecture 4-1: Power </a:t>
            </a:r>
            <a:r>
              <a:rPr dirty="0">
                <a:latin typeface="Tahoma"/>
                <a:cs typeface="Tahoma"/>
              </a:rPr>
              <a:t>Laws and </a:t>
            </a:r>
            <a:r>
              <a:rPr spc="-5" dirty="0">
                <a:latin typeface="Tahoma"/>
                <a:cs typeface="Tahoma"/>
              </a:rPr>
              <a:t>Preferential</a:t>
            </a:r>
            <a:r>
              <a:rPr spc="-10" dirty="0">
                <a:latin typeface="Tahoma"/>
                <a:cs typeface="Tahoma"/>
              </a:rPr>
              <a:t> </a:t>
            </a:r>
            <a:r>
              <a:rPr spc="-5" dirty="0">
                <a:latin typeface="Tahoma"/>
                <a:cs typeface="Tahoma"/>
              </a:rPr>
              <a:t>Attachment</a:t>
            </a:r>
          </a:p>
        </p:txBody>
      </p:sp>
      <p:sp>
        <p:nvSpPr>
          <p:cNvPr id="15371" name="object 12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marL="65088"/>
            <a:fld id="{31DCB057-45F1-4685-8D31-7DA4EC6288EB}" type="slidenum">
              <a:rPr lang="th-TH"/>
              <a:pPr marL="65088"/>
              <a:t>9</a:t>
            </a:fld>
            <a:endParaRPr lang="th-TH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76</TotalTime>
  <Words>1772</Words>
  <Application>Microsoft Office PowerPoint</Application>
  <PresentationFormat>On-screen Show (4:3)</PresentationFormat>
  <Paragraphs>282</Paragraphs>
  <Slides>32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Design Template</vt:lpstr>
      </vt:variant>
      <vt:variant>
        <vt:i4>5</vt:i4>
      </vt:variant>
      <vt:variant>
        <vt:lpstr>Slide Titles</vt:lpstr>
      </vt:variant>
      <vt:variant>
        <vt:i4>32</vt:i4>
      </vt:variant>
    </vt:vector>
  </HeadingPairs>
  <TitlesOfParts>
    <vt:vector size="46" baseType="lpstr">
      <vt:lpstr>Calibri</vt:lpstr>
      <vt:lpstr>Cordia New</vt:lpstr>
      <vt:lpstr>Arial</vt:lpstr>
      <vt:lpstr>Angsana New</vt:lpstr>
      <vt:lpstr>Tahoma</vt:lpstr>
      <vt:lpstr>Times New Roman</vt:lpstr>
      <vt:lpstr>Consolas</vt:lpstr>
      <vt:lpstr>Symbol</vt:lpstr>
      <vt:lpstr>Wingdings</vt:lpstr>
      <vt:lpstr>Office Theme</vt:lpstr>
      <vt:lpstr>Office Theme</vt:lpstr>
      <vt:lpstr>Office Theme</vt:lpstr>
      <vt:lpstr>Office Theme</vt:lpstr>
      <vt:lpstr>Office Theme</vt:lpstr>
      <vt:lpstr>Slide 1</vt:lpstr>
      <vt:lpstr>Outline</vt:lpstr>
      <vt:lpstr>Growing Random Networks</vt:lpstr>
      <vt:lpstr>Growing Random Networks</vt:lpstr>
      <vt:lpstr>Emergence of Degree Distributions</vt:lpstr>
      <vt:lpstr>Degree Distribution</vt:lpstr>
      <vt:lpstr>Online Question &amp; Answer Forums</vt:lpstr>
      <vt:lpstr>Uneven participation</vt:lpstr>
      <vt:lpstr>Power Law Distribution</vt:lpstr>
      <vt:lpstr>Power Law</vt:lpstr>
      <vt:lpstr>Question #1</vt:lpstr>
      <vt:lpstr>Generating Power Law Network</vt:lpstr>
      <vt:lpstr>1st Ingredient: Growth Over Time</vt:lpstr>
      <vt:lpstr>Uniform Attachment Model</vt:lpstr>
      <vt:lpstr>2nd Ingredient: Preferential Attachment</vt:lpstr>
      <vt:lpstr>Barabasi-Albert Model</vt:lpstr>
      <vt:lpstr>Basic BA Model</vt:lpstr>
      <vt:lpstr>Basic BA Model</vt:lpstr>
      <vt:lpstr>Example: Generating BA Graphs</vt:lpstr>
      <vt:lpstr>Example: Generating BA Graphs</vt:lpstr>
      <vt:lpstr>The BA Model</vt:lpstr>
      <vt:lpstr>Properties of the BA Graph</vt:lpstr>
      <vt:lpstr>Uniform vs. Preferential</vt:lpstr>
      <vt:lpstr>Normal Dist. vs. Power Law</vt:lpstr>
      <vt:lpstr>Try It Yourself (again)</vt:lpstr>
      <vt:lpstr>ER Model: Implication for Diffusion</vt:lpstr>
      <vt:lpstr>BA Model: Implication for Diffusion</vt:lpstr>
      <vt:lpstr>The Long Tail</vt:lpstr>
      <vt:lpstr>Scale-Free</vt:lpstr>
      <vt:lpstr>Scale-Free Examples</vt:lpstr>
      <vt:lpstr>Scale-Free Property</vt:lpstr>
      <vt:lpstr>Slide 32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un</dc:creator>
  <cp:lastModifiedBy>KID</cp:lastModifiedBy>
  <cp:revision>1</cp:revision>
  <dcterms:created xsi:type="dcterms:W3CDTF">2017-02-15T02:23:17Z</dcterms:created>
  <dcterms:modified xsi:type="dcterms:W3CDTF">2017-02-15T03:42:10Z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2017-02-14T00:00:00Z</vt:filetime>
  </property>
  <property fmtid="{D5CDD505-2E9C-101B-9397-08002B2CF9AE}" pid="3" name="Creator">
    <vt:lpwstr>Acrobat PDFMaker 10.1 for PowerPoint</vt:lpwstr>
  </property>
  <property fmtid="{D5CDD505-2E9C-101B-9397-08002B2CF9AE}" pid="4" name="LastSaved">
    <vt:filetime>2017-02-15T00:00:00Z</vt:filetime>
  </property>
</Properties>
</file>